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Lst>
  <p:notesMasterIdLst>
    <p:notesMasterId r:id="rId50"/>
  </p:notesMasterIdLst>
  <p:handoutMasterIdLst>
    <p:handoutMasterId r:id="rId51"/>
  </p:handoutMasterIdLst>
  <p:sldIdLst>
    <p:sldId id="317" r:id="rId2"/>
    <p:sldId id="318" r:id="rId3"/>
    <p:sldId id="319"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Lst>
  <p:sldSz cx="9144000" cy="6858000" type="screen4x3"/>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orient="horz" pos="1185">
          <p15:clr>
            <a:srgbClr val="9AA0A6"/>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0" roundtripDataSignature="AMtx7mjUV55EbT8IqcZ8otHcyHy+rm4y4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 name="作成者" initials="A"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A57B97-EB27-4905-8550-0492B445748A}">
  <a:tblStyle styleId="{4AA57B97-EB27-4905-8550-0492B445748A}" styleName="Table_0">
    <a:wholeTbl>
      <a:tcTxStyle b="off" i="off">
        <a:font>
          <a:latin typeface="メイリオ"/>
          <a:ea typeface="メイリオ"/>
          <a:cs typeface="メイリオ"/>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6BE8CCE-8022-4864-BA78-3290CE24E27D}" styleName="Table_1">
    <a:wholeTbl>
      <a:tcTxStyle b="off" i="off">
        <a:font>
          <a:latin typeface="メイリオ"/>
          <a:ea typeface="メイリオ"/>
          <a:cs typeface="メイリオ"/>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2">
              <a:alpha val="20000"/>
            </a:schemeClr>
          </a:solidFill>
        </a:fill>
      </a:tcStyle>
    </a:band1H>
    <a:band2H>
      <a:tcTxStyle b="off" i="off"/>
      <a:tcStyle>
        <a:tcBdr/>
      </a:tcStyle>
    </a:band2H>
    <a:band1V>
      <a:tcTxStyle b="off" i="off"/>
      <a:tcStyle>
        <a:tcBdr/>
        <a:fill>
          <a:solidFill>
            <a:schemeClr val="accent2">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2"/>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2"/>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9CFCB9D4-C73E-4214-9026-5AB47A5377FE}" styleName="Table_2">
    <a:wholeTbl>
      <a:tcTxStyle b="off" i="off">
        <a:font>
          <a:latin typeface="メイリオ"/>
          <a:ea typeface="メイリオ"/>
          <a:cs typeface="メイリオ"/>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メイリオ"/>
          <a:ea typeface="メイリオ"/>
          <a:cs typeface="メイリオ"/>
        </a:font>
        <a:schemeClr val="lt1"/>
      </a:tcTxStyle>
      <a:tcStyle>
        <a:tcBdr/>
        <a:fill>
          <a:solidFill>
            <a:schemeClr val="accent1"/>
          </a:solidFill>
        </a:fill>
      </a:tcStyle>
    </a:lastCol>
    <a:firstCol>
      <a:tcTxStyle b="on" i="off">
        <a:font>
          <a:latin typeface="メイリオ"/>
          <a:ea typeface="メイリオ"/>
          <a:cs typeface="メイリオ"/>
        </a:font>
        <a:schemeClr val="lt1"/>
      </a:tcTxStyle>
      <a:tcStyle>
        <a:tcBdr/>
        <a:fill>
          <a:solidFill>
            <a:schemeClr val="accent1"/>
          </a:solidFill>
        </a:fill>
      </a:tcStyle>
    </a:firstCol>
    <a:lastRow>
      <a:tcTxStyle b="on" i="off">
        <a:font>
          <a:latin typeface="メイリオ"/>
          <a:ea typeface="メイリオ"/>
          <a:cs typeface="メイリオ"/>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メイリオ"/>
          <a:ea typeface="メイリオ"/>
          <a:cs typeface="メイリオ"/>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19A6A25-8920-442D-B4AA-A63F15559B0A}"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C4F8C66-009E-4714-B056-26701B9602C6}" styleName="Table_4">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1F46B22-D66C-4358-8001-9E5D0AAD2AA7}" styleName="Table_5">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1CC9AFF-9C60-43F1-82A7-C9BBDCCDDEA3}" styleName="Table_6">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45" autoAdjust="0"/>
    <p:restoredTop sz="87400" autoAdjust="0"/>
  </p:normalViewPr>
  <p:slideViewPr>
    <p:cSldViewPr snapToGrid="0">
      <p:cViewPr varScale="1">
        <p:scale>
          <a:sx n="113" d="100"/>
          <a:sy n="113" d="100"/>
        </p:scale>
        <p:origin x="1776" y="108"/>
      </p:cViewPr>
      <p:guideLst>
        <p:guide orient="horz" pos="2183"/>
        <p:guide pos="2880"/>
        <p:guide orient="horz" pos="1185"/>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4" d="100"/>
          <a:sy n="84" d="100"/>
        </p:scale>
        <p:origin x="3828"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18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8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18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180" Type="http://customschemas.google.com/relationships/presentationmetadata" Target="metadata"/><Relationship Id="rId8" Type="http://schemas.openxmlformats.org/officeDocument/2006/relationships/slide" Target="slides/slide7.xml"/><Relationship Id="rId51" Type="http://schemas.openxmlformats.org/officeDocument/2006/relationships/handoutMaster" Target="handoutMasters/handoutMaster1.xml"/><Relationship Id="rId184" Type="http://schemas.openxmlformats.org/officeDocument/2006/relationships/theme" Target="theme/theme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5029"/>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5" y="1"/>
            <a:ext cx="2918830" cy="495029"/>
          </a:xfrm>
          <a:prstGeom prst="rect">
            <a:avLst/>
          </a:prstGeom>
        </p:spPr>
        <p:txBody>
          <a:bodyPr vert="horz" lIns="90763" tIns="45382" rIns="90763" bIns="45382" rtlCol="0"/>
          <a:lstStyle>
            <a:lvl1pPr algn="r">
              <a:defRPr sz="1200"/>
            </a:lvl1pPr>
          </a:lstStyle>
          <a:p>
            <a:fld id="{AB977D67-17BB-4EC8-9CFE-7FF87A7D37C6}" type="datetimeFigureOut">
              <a:rPr kumimoji="1" lang="ja-JP" altLang="en-US" smtClean="0"/>
              <a:t>2022/3/18</a:t>
            </a:fld>
            <a:endParaRPr kumimoji="1" lang="ja-JP" altLang="en-US"/>
          </a:p>
        </p:txBody>
      </p:sp>
      <p:sp>
        <p:nvSpPr>
          <p:cNvPr id="4" name="フッター プレースホルダー 3"/>
          <p:cNvSpPr>
            <a:spLocks noGrp="1"/>
          </p:cNvSpPr>
          <p:nvPr>
            <p:ph type="ftr" sz="quarter" idx="2"/>
          </p:nvPr>
        </p:nvSpPr>
        <p:spPr>
          <a:xfrm>
            <a:off x="1" y="9371286"/>
            <a:ext cx="2918830" cy="495028"/>
          </a:xfrm>
          <a:prstGeom prst="rect">
            <a:avLst/>
          </a:prstGeom>
        </p:spPr>
        <p:txBody>
          <a:bodyPr vert="horz" lIns="90763" tIns="45382" rIns="90763" bIns="4538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5" y="9371286"/>
            <a:ext cx="2918830" cy="495028"/>
          </a:xfrm>
          <a:prstGeom prst="rect">
            <a:avLst/>
          </a:prstGeom>
        </p:spPr>
        <p:txBody>
          <a:bodyPr vert="horz" lIns="90763" tIns="45382" rIns="90763" bIns="45382" rtlCol="0" anchor="b"/>
          <a:lstStyle>
            <a:lvl1pPr algn="r">
              <a:defRPr sz="1200"/>
            </a:lvl1pPr>
          </a:lstStyle>
          <a:p>
            <a:fld id="{552DD009-3FFA-4AD8-A068-4FBC97629651}" type="slidenum">
              <a:rPr kumimoji="1" lang="ja-JP" altLang="en-US" smtClean="0"/>
              <a:t>‹#›</a:t>
            </a:fld>
            <a:endParaRPr kumimoji="1" lang="ja-JP" altLang="en-US"/>
          </a:p>
        </p:txBody>
      </p:sp>
    </p:spTree>
    <p:extLst>
      <p:ext uri="{BB962C8B-B14F-4D97-AF65-F5344CB8AC3E}">
        <p14:creationId xmlns:p14="http://schemas.microsoft.com/office/powerpoint/2010/main" val="1629502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2918830" cy="495029"/>
          </a:xfrm>
          <a:prstGeom prst="rect">
            <a:avLst/>
          </a:prstGeom>
          <a:noFill/>
          <a:ln>
            <a:noFill/>
          </a:ln>
        </p:spPr>
        <p:txBody>
          <a:bodyPr spcFirstLastPara="1" wrap="square" lIns="90748" tIns="45362" rIns="90748" bIns="45362"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15375" y="1"/>
            <a:ext cx="2918830" cy="495029"/>
          </a:xfrm>
          <a:prstGeom prst="rect">
            <a:avLst/>
          </a:prstGeom>
          <a:noFill/>
          <a:ln>
            <a:noFill/>
          </a:ln>
        </p:spPr>
        <p:txBody>
          <a:bodyPr spcFirstLastPara="1" wrap="square" lIns="90748" tIns="45362" rIns="90748" bIns="45362"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748163"/>
            <a:ext cx="5388610" cy="3884862"/>
          </a:xfrm>
          <a:prstGeom prst="rect">
            <a:avLst/>
          </a:prstGeom>
          <a:noFill/>
          <a:ln>
            <a:noFill/>
          </a:ln>
        </p:spPr>
        <p:txBody>
          <a:bodyPr spcFirstLastPara="1" wrap="square" lIns="90748" tIns="45362" rIns="90748" bIns="45362"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1" y="9371286"/>
            <a:ext cx="2918830" cy="495028"/>
          </a:xfrm>
          <a:prstGeom prst="rect">
            <a:avLst/>
          </a:prstGeom>
          <a:noFill/>
          <a:ln>
            <a:noFill/>
          </a:ln>
        </p:spPr>
        <p:txBody>
          <a:bodyPr spcFirstLastPara="1" wrap="square" lIns="90748" tIns="45362" rIns="90748" bIns="45362"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15375" y="9371286"/>
            <a:ext cx="2918830" cy="495028"/>
          </a:xfrm>
          <a:prstGeom prst="rect">
            <a:avLst/>
          </a:prstGeom>
          <a:noFill/>
          <a:ln>
            <a:noFill/>
          </a:ln>
        </p:spPr>
        <p:txBody>
          <a:bodyPr spcFirstLastPara="1" wrap="square" lIns="90748" tIns="45362" rIns="90748" bIns="45362" anchor="b" anchorCtr="0">
            <a:noAutofit/>
          </a:bodyPr>
          <a:lstStyle/>
          <a:p>
            <a:pPr algn="r">
              <a:buSzPts val="1200"/>
            </a:pPr>
            <a:fld id="{00000000-1234-1234-1234-123412341234}" type="slidenum">
              <a:rPr lang="en-US" altLang="ja-JP" sz="1200" smtClean="0">
                <a:solidFill>
                  <a:schemeClr val="dk1"/>
                </a:solidFill>
              </a:rPr>
              <a:pPr algn="r">
                <a:buSzPts val="1200"/>
              </a:pPr>
              <a:t>‹#›</a:t>
            </a:fld>
            <a:endParaRPr lang="en-US" sz="1200">
              <a:solidFill>
                <a:schemeClr val="dk1"/>
              </a:solidFill>
            </a:endParaRPr>
          </a:p>
        </p:txBody>
      </p:sp>
    </p:spTree>
    <p:extLst>
      <p:ext uri="{BB962C8B-B14F-4D97-AF65-F5344CB8AC3E}">
        <p14:creationId xmlns:p14="http://schemas.microsoft.com/office/powerpoint/2010/main" val="34703758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70:notes"/>
          <p:cNvSpPr txBox="1">
            <a:spLocks noGrp="1"/>
          </p:cNvSpPr>
          <p:nvPr>
            <p:ph type="body" idx="1"/>
          </p:nvPr>
        </p:nvSpPr>
        <p:spPr>
          <a:xfrm>
            <a:off x="679554" y="4373807"/>
            <a:ext cx="5436431" cy="3578570"/>
          </a:xfrm>
          <a:prstGeom prst="rect">
            <a:avLst/>
          </a:prstGeom>
          <a:noFill/>
          <a:ln>
            <a:noFill/>
          </a:ln>
        </p:spPr>
        <p:txBody>
          <a:bodyPr spcFirstLastPara="1" wrap="square" lIns="90748" tIns="45362" rIns="90748" bIns="45362" anchor="t" anchorCtr="0">
            <a:noAutofit/>
          </a:bodyPr>
          <a:lstStyle/>
          <a:p>
            <a:pPr marL="0" indent="0"/>
            <a:endParaRPr/>
          </a:p>
        </p:txBody>
      </p:sp>
      <p:sp>
        <p:nvSpPr>
          <p:cNvPr id="916" name="Google Shape;916;p70:notes"/>
          <p:cNvSpPr>
            <a:spLocks noGrp="1" noRot="1" noChangeAspect="1"/>
          </p:cNvSpPr>
          <p:nvPr>
            <p:ph type="sldImg" idx="2"/>
          </p:nvPr>
        </p:nvSpPr>
        <p:spPr>
          <a:xfrm>
            <a:off x="1354138" y="1136650"/>
            <a:ext cx="4087812" cy="3067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70:notes"/>
          <p:cNvSpPr txBox="1">
            <a:spLocks noGrp="1"/>
          </p:cNvSpPr>
          <p:nvPr>
            <p:ph type="ftr" idx="11"/>
          </p:nvPr>
        </p:nvSpPr>
        <p:spPr>
          <a:xfrm>
            <a:off x="0" y="8632433"/>
            <a:ext cx="2944733" cy="45599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2213257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111c098675_0_1191:notes"/>
          <p:cNvSpPr txBox="1">
            <a:spLocks noGrp="1"/>
          </p:cNvSpPr>
          <p:nvPr>
            <p:ph type="body" idx="1"/>
          </p:nvPr>
        </p:nvSpPr>
        <p:spPr>
          <a:xfrm>
            <a:off x="679554" y="4373807"/>
            <a:ext cx="5436431" cy="3578719"/>
          </a:xfrm>
          <a:prstGeom prst="rect">
            <a:avLst/>
          </a:prstGeom>
          <a:noFill/>
          <a:ln>
            <a:noFill/>
          </a:ln>
        </p:spPr>
        <p:txBody>
          <a:bodyPr spcFirstLastPara="1" wrap="square" lIns="90748" tIns="45362" rIns="90748" bIns="45362" anchor="t" anchorCtr="0">
            <a:noAutofit/>
          </a:bodyPr>
          <a:lstStyle/>
          <a:p>
            <a:pPr marL="0" indent="0"/>
            <a:endParaRPr/>
          </a:p>
        </p:txBody>
      </p:sp>
      <p:sp>
        <p:nvSpPr>
          <p:cNvPr id="1013" name="Google Shape;1013;g1111c098675_0_1191:notes"/>
          <p:cNvSpPr>
            <a:spLocks noGrp="1" noRot="1" noChangeAspect="1"/>
          </p:cNvSpPr>
          <p:nvPr>
            <p:ph type="sldImg" idx="2"/>
          </p:nvPr>
        </p:nvSpPr>
        <p:spPr>
          <a:xfrm>
            <a:off x="1354138" y="1136650"/>
            <a:ext cx="4087812" cy="3067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975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1111c098675_0_1199:notes"/>
          <p:cNvSpPr>
            <a:spLocks noGrp="1" noRot="1" noChangeAspect="1"/>
          </p:cNvSpPr>
          <p:nvPr>
            <p:ph type="sldImg" idx="2"/>
          </p:nvPr>
        </p:nvSpPr>
        <p:spPr>
          <a:xfrm>
            <a:off x="1125538" y="681038"/>
            <a:ext cx="4543425" cy="3408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1" name="Google Shape;1021;g1111c098675_0_1199:notes"/>
          <p:cNvSpPr txBox="1">
            <a:spLocks noGrp="1"/>
          </p:cNvSpPr>
          <p:nvPr>
            <p:ph type="body" idx="1"/>
          </p:nvPr>
        </p:nvSpPr>
        <p:spPr>
          <a:xfrm>
            <a:off x="679554" y="4317005"/>
            <a:ext cx="5436431" cy="4089794"/>
          </a:xfrm>
          <a:prstGeom prst="rect">
            <a:avLst/>
          </a:prstGeom>
          <a:noFill/>
          <a:ln>
            <a:noFill/>
          </a:ln>
        </p:spPr>
        <p:txBody>
          <a:bodyPr spcFirstLastPara="1" wrap="square" lIns="90748" tIns="90748" rIns="90748" bIns="90748" anchor="t" anchorCtr="0">
            <a:noAutofit/>
          </a:bodyPr>
          <a:lstStyle/>
          <a:p>
            <a:pPr marL="0" indent="0">
              <a:buSzPts val="1100"/>
            </a:pPr>
            <a:endParaRPr/>
          </a:p>
        </p:txBody>
      </p:sp>
      <p:sp>
        <p:nvSpPr>
          <p:cNvPr id="1022" name="Google Shape;1022;g1111c098675_0_1199:notes"/>
          <p:cNvSpPr txBox="1">
            <a:spLocks noGrp="1"/>
          </p:cNvSpPr>
          <p:nvPr>
            <p:ph type="ftr" idx="11"/>
          </p:nvPr>
        </p:nvSpPr>
        <p:spPr>
          <a:xfrm>
            <a:off x="0" y="8632432"/>
            <a:ext cx="2944733" cy="455912"/>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876282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1111c098675_0_1209:notes"/>
          <p:cNvSpPr>
            <a:spLocks noGrp="1" noRot="1" noChangeAspect="1"/>
          </p:cNvSpPr>
          <p:nvPr>
            <p:ph type="sldImg" idx="2"/>
          </p:nvPr>
        </p:nvSpPr>
        <p:spPr>
          <a:xfrm>
            <a:off x="1125538" y="681038"/>
            <a:ext cx="4543425" cy="3408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2" name="Google Shape;1032;g1111c098675_0_1209:notes"/>
          <p:cNvSpPr txBox="1">
            <a:spLocks noGrp="1"/>
          </p:cNvSpPr>
          <p:nvPr>
            <p:ph type="body" idx="1"/>
          </p:nvPr>
        </p:nvSpPr>
        <p:spPr>
          <a:xfrm>
            <a:off x="679554" y="4317005"/>
            <a:ext cx="5436431" cy="4089794"/>
          </a:xfrm>
          <a:prstGeom prst="rect">
            <a:avLst/>
          </a:prstGeom>
          <a:noFill/>
          <a:ln>
            <a:noFill/>
          </a:ln>
        </p:spPr>
        <p:txBody>
          <a:bodyPr spcFirstLastPara="1" wrap="square" lIns="90748" tIns="90748" rIns="90748" bIns="90748" anchor="t" anchorCtr="0">
            <a:noAutofit/>
          </a:bodyPr>
          <a:lstStyle/>
          <a:p>
            <a:pPr marL="0" indent="0">
              <a:buSzPts val="1100"/>
            </a:pPr>
            <a:endParaRPr/>
          </a:p>
        </p:txBody>
      </p:sp>
      <p:sp>
        <p:nvSpPr>
          <p:cNvPr id="1033" name="Google Shape;1033;g1111c098675_0_1209:notes"/>
          <p:cNvSpPr txBox="1">
            <a:spLocks noGrp="1"/>
          </p:cNvSpPr>
          <p:nvPr>
            <p:ph type="ftr" idx="11"/>
          </p:nvPr>
        </p:nvSpPr>
        <p:spPr>
          <a:xfrm>
            <a:off x="0" y="8632432"/>
            <a:ext cx="2944733" cy="455912"/>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3751549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1111c098675_0_1219:notes"/>
          <p:cNvSpPr>
            <a:spLocks noGrp="1" noRot="1" noChangeAspect="1"/>
          </p:cNvSpPr>
          <p:nvPr>
            <p:ph type="sldImg" idx="2"/>
          </p:nvPr>
        </p:nvSpPr>
        <p:spPr>
          <a:xfrm>
            <a:off x="1125538" y="681038"/>
            <a:ext cx="4543425" cy="3408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4" name="Google Shape;1044;g1111c098675_0_1219:notes"/>
          <p:cNvSpPr txBox="1">
            <a:spLocks noGrp="1"/>
          </p:cNvSpPr>
          <p:nvPr>
            <p:ph type="body" idx="1"/>
          </p:nvPr>
        </p:nvSpPr>
        <p:spPr>
          <a:xfrm>
            <a:off x="679554" y="4317005"/>
            <a:ext cx="5436431" cy="4089794"/>
          </a:xfrm>
          <a:prstGeom prst="rect">
            <a:avLst/>
          </a:prstGeom>
          <a:noFill/>
          <a:ln>
            <a:noFill/>
          </a:ln>
        </p:spPr>
        <p:txBody>
          <a:bodyPr spcFirstLastPara="1" wrap="square" lIns="90748" tIns="90748" rIns="90748" bIns="90748" anchor="t" anchorCtr="0">
            <a:noAutofit/>
          </a:bodyPr>
          <a:lstStyle/>
          <a:p>
            <a:pPr marL="0" indent="0">
              <a:buSzPts val="1100"/>
            </a:pPr>
            <a:endParaRPr/>
          </a:p>
        </p:txBody>
      </p:sp>
      <p:sp>
        <p:nvSpPr>
          <p:cNvPr id="1045" name="Google Shape;1045;g1111c098675_0_1219:notes"/>
          <p:cNvSpPr txBox="1">
            <a:spLocks noGrp="1"/>
          </p:cNvSpPr>
          <p:nvPr>
            <p:ph type="ftr" idx="11"/>
          </p:nvPr>
        </p:nvSpPr>
        <p:spPr>
          <a:xfrm>
            <a:off x="0" y="8632432"/>
            <a:ext cx="2944733" cy="455912"/>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2415953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1111c098675_0_1229:notes"/>
          <p:cNvSpPr>
            <a:spLocks noGrp="1" noRot="1" noChangeAspect="1"/>
          </p:cNvSpPr>
          <p:nvPr>
            <p:ph type="sldImg" idx="2"/>
          </p:nvPr>
        </p:nvSpPr>
        <p:spPr>
          <a:xfrm>
            <a:off x="1125538" y="681038"/>
            <a:ext cx="4543425" cy="3408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6" name="Google Shape;1056;g1111c098675_0_1229:notes"/>
          <p:cNvSpPr txBox="1">
            <a:spLocks noGrp="1"/>
          </p:cNvSpPr>
          <p:nvPr>
            <p:ph type="body" idx="1"/>
          </p:nvPr>
        </p:nvSpPr>
        <p:spPr>
          <a:xfrm>
            <a:off x="679554" y="4317005"/>
            <a:ext cx="5436431" cy="4089794"/>
          </a:xfrm>
          <a:prstGeom prst="rect">
            <a:avLst/>
          </a:prstGeom>
          <a:noFill/>
          <a:ln>
            <a:noFill/>
          </a:ln>
        </p:spPr>
        <p:txBody>
          <a:bodyPr spcFirstLastPara="1" wrap="square" lIns="90748" tIns="90748" rIns="90748" bIns="90748" anchor="t" anchorCtr="0">
            <a:noAutofit/>
          </a:bodyPr>
          <a:lstStyle/>
          <a:p>
            <a:pPr marL="0" indent="0">
              <a:buSzPts val="1100"/>
            </a:pPr>
            <a:endParaRPr/>
          </a:p>
        </p:txBody>
      </p:sp>
      <p:sp>
        <p:nvSpPr>
          <p:cNvPr id="1057" name="Google Shape;1057;g1111c098675_0_1229:notes"/>
          <p:cNvSpPr txBox="1">
            <a:spLocks noGrp="1"/>
          </p:cNvSpPr>
          <p:nvPr>
            <p:ph type="ftr" idx="11"/>
          </p:nvPr>
        </p:nvSpPr>
        <p:spPr>
          <a:xfrm>
            <a:off x="0" y="8632432"/>
            <a:ext cx="2944733" cy="455912"/>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1722535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1111c098675_0_1239:notes"/>
          <p:cNvSpPr txBox="1">
            <a:spLocks noGrp="1"/>
          </p:cNvSpPr>
          <p:nvPr>
            <p:ph type="body" idx="1"/>
          </p:nvPr>
        </p:nvSpPr>
        <p:spPr>
          <a:xfrm>
            <a:off x="679554" y="4317005"/>
            <a:ext cx="5436431" cy="4089794"/>
          </a:xfrm>
          <a:prstGeom prst="rect">
            <a:avLst/>
          </a:prstGeom>
          <a:noFill/>
          <a:ln>
            <a:noFill/>
          </a:ln>
        </p:spPr>
        <p:txBody>
          <a:bodyPr spcFirstLastPara="1" wrap="square" lIns="90748" tIns="90748" rIns="90748" bIns="90748" anchor="t" anchorCtr="0">
            <a:noAutofit/>
          </a:bodyPr>
          <a:lstStyle/>
          <a:p>
            <a:pPr marL="0" indent="0"/>
            <a:endParaRPr/>
          </a:p>
        </p:txBody>
      </p:sp>
      <p:sp>
        <p:nvSpPr>
          <p:cNvPr id="1068" name="Google Shape;1068;g1111c098675_0_1239:notes"/>
          <p:cNvSpPr>
            <a:spLocks noGrp="1" noRot="1" noChangeAspect="1"/>
          </p:cNvSpPr>
          <p:nvPr>
            <p:ph type="sldImg" idx="2"/>
          </p:nvPr>
        </p:nvSpPr>
        <p:spPr>
          <a:xfrm>
            <a:off x="1125538" y="681038"/>
            <a:ext cx="4543425" cy="34083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g1111c098675_0_1239:notes"/>
          <p:cNvSpPr txBox="1">
            <a:spLocks noGrp="1"/>
          </p:cNvSpPr>
          <p:nvPr>
            <p:ph type="ftr" idx="11"/>
          </p:nvPr>
        </p:nvSpPr>
        <p:spPr>
          <a:xfrm>
            <a:off x="0" y="8632432"/>
            <a:ext cx="2944733" cy="455912"/>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4034792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1111c098675_0_1248:notes"/>
          <p:cNvSpPr txBox="1">
            <a:spLocks noGrp="1"/>
          </p:cNvSpPr>
          <p:nvPr>
            <p:ph type="body" idx="1"/>
          </p:nvPr>
        </p:nvSpPr>
        <p:spPr>
          <a:xfrm>
            <a:off x="679554" y="4317005"/>
            <a:ext cx="5436431" cy="4089794"/>
          </a:xfrm>
          <a:prstGeom prst="rect">
            <a:avLst/>
          </a:prstGeom>
          <a:noFill/>
          <a:ln>
            <a:noFill/>
          </a:ln>
        </p:spPr>
        <p:txBody>
          <a:bodyPr spcFirstLastPara="1" wrap="square" lIns="90748" tIns="90748" rIns="90748" bIns="90748" anchor="t" anchorCtr="0">
            <a:noAutofit/>
          </a:bodyPr>
          <a:lstStyle/>
          <a:p>
            <a:pPr marL="0" indent="0"/>
            <a:endParaRPr/>
          </a:p>
        </p:txBody>
      </p:sp>
      <p:sp>
        <p:nvSpPr>
          <p:cNvPr id="1079" name="Google Shape;1079;g1111c098675_0_1248:notes"/>
          <p:cNvSpPr>
            <a:spLocks noGrp="1" noRot="1" noChangeAspect="1"/>
          </p:cNvSpPr>
          <p:nvPr>
            <p:ph type="sldImg" idx="2"/>
          </p:nvPr>
        </p:nvSpPr>
        <p:spPr>
          <a:xfrm>
            <a:off x="1125538" y="681038"/>
            <a:ext cx="4543425" cy="34083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0" name="Google Shape;1080;g1111c098675_0_1248:notes"/>
          <p:cNvSpPr txBox="1">
            <a:spLocks noGrp="1"/>
          </p:cNvSpPr>
          <p:nvPr>
            <p:ph type="ftr" idx="11"/>
          </p:nvPr>
        </p:nvSpPr>
        <p:spPr>
          <a:xfrm>
            <a:off x="0" y="8632432"/>
            <a:ext cx="2944733" cy="455912"/>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2068348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11c098675_0_1264:notes"/>
          <p:cNvSpPr txBox="1">
            <a:spLocks noGrp="1"/>
          </p:cNvSpPr>
          <p:nvPr>
            <p:ph type="body" idx="1"/>
          </p:nvPr>
        </p:nvSpPr>
        <p:spPr>
          <a:xfrm>
            <a:off x="679554" y="4373807"/>
            <a:ext cx="5436431" cy="3578719"/>
          </a:xfrm>
          <a:prstGeom prst="rect">
            <a:avLst/>
          </a:prstGeom>
          <a:noFill/>
          <a:ln>
            <a:noFill/>
          </a:ln>
        </p:spPr>
        <p:txBody>
          <a:bodyPr spcFirstLastPara="1" wrap="square" lIns="90748" tIns="45362" rIns="90748" bIns="45362" anchor="t" anchorCtr="0">
            <a:noAutofit/>
          </a:bodyPr>
          <a:lstStyle/>
          <a:p>
            <a:pPr marL="0" indent="0"/>
            <a:endParaRPr/>
          </a:p>
        </p:txBody>
      </p:sp>
      <p:sp>
        <p:nvSpPr>
          <p:cNvPr id="1089" name="Google Shape;1089;g1111c098675_0_1264:notes"/>
          <p:cNvSpPr>
            <a:spLocks noGrp="1" noRot="1" noChangeAspect="1"/>
          </p:cNvSpPr>
          <p:nvPr>
            <p:ph type="sldImg" idx="2"/>
          </p:nvPr>
        </p:nvSpPr>
        <p:spPr>
          <a:xfrm>
            <a:off x="1354138" y="1136650"/>
            <a:ext cx="4087812" cy="3067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g1111c098675_0_1264:notes"/>
          <p:cNvSpPr txBox="1">
            <a:spLocks noGrp="1"/>
          </p:cNvSpPr>
          <p:nvPr>
            <p:ph type="ftr" idx="11"/>
          </p:nvPr>
        </p:nvSpPr>
        <p:spPr>
          <a:xfrm>
            <a:off x="0" y="8632432"/>
            <a:ext cx="2944733" cy="455912"/>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393323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1111c098675_0_1272:notes"/>
          <p:cNvSpPr>
            <a:spLocks noGrp="1" noRot="1" noChangeAspect="1"/>
          </p:cNvSpPr>
          <p:nvPr>
            <p:ph type="sldImg" idx="2"/>
          </p:nvPr>
        </p:nvSpPr>
        <p:spPr>
          <a:xfrm>
            <a:off x="1125538" y="681038"/>
            <a:ext cx="4543425" cy="34083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8" name="Google Shape;1098;g1111c098675_0_1272:notes"/>
          <p:cNvSpPr txBox="1">
            <a:spLocks noGrp="1"/>
          </p:cNvSpPr>
          <p:nvPr>
            <p:ph type="body" idx="1"/>
          </p:nvPr>
        </p:nvSpPr>
        <p:spPr>
          <a:xfrm>
            <a:off x="679554" y="4317005"/>
            <a:ext cx="5436431" cy="4089794"/>
          </a:xfrm>
          <a:prstGeom prst="rect">
            <a:avLst/>
          </a:prstGeom>
          <a:noFill/>
          <a:ln>
            <a:noFill/>
          </a:ln>
        </p:spPr>
        <p:txBody>
          <a:bodyPr spcFirstLastPara="1" wrap="square" lIns="90748" tIns="90748" rIns="90748" bIns="90748" anchor="t" anchorCtr="0">
            <a:noAutofit/>
          </a:bodyPr>
          <a:lstStyle/>
          <a:p>
            <a:pPr marL="0" indent="0"/>
            <a:endParaRPr/>
          </a:p>
        </p:txBody>
      </p:sp>
      <p:sp>
        <p:nvSpPr>
          <p:cNvPr id="1099" name="Google Shape;1099;g1111c098675_0_1272:notes"/>
          <p:cNvSpPr txBox="1">
            <a:spLocks noGrp="1"/>
          </p:cNvSpPr>
          <p:nvPr>
            <p:ph type="ftr" idx="11"/>
          </p:nvPr>
        </p:nvSpPr>
        <p:spPr>
          <a:xfrm>
            <a:off x="0" y="8632432"/>
            <a:ext cx="2944733" cy="455912"/>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3947425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1111c098675_0_1281:notes"/>
          <p:cNvSpPr>
            <a:spLocks noGrp="1" noRot="1" noChangeAspect="1"/>
          </p:cNvSpPr>
          <p:nvPr>
            <p:ph type="sldImg" idx="2"/>
          </p:nvPr>
        </p:nvSpPr>
        <p:spPr>
          <a:xfrm>
            <a:off x="1125538" y="681038"/>
            <a:ext cx="4543425" cy="34083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8" name="Google Shape;1108;g1111c098675_0_1281:notes"/>
          <p:cNvSpPr txBox="1">
            <a:spLocks noGrp="1"/>
          </p:cNvSpPr>
          <p:nvPr>
            <p:ph type="body" idx="1"/>
          </p:nvPr>
        </p:nvSpPr>
        <p:spPr>
          <a:xfrm>
            <a:off x="679554" y="4317005"/>
            <a:ext cx="5436431" cy="4089794"/>
          </a:xfrm>
          <a:prstGeom prst="rect">
            <a:avLst/>
          </a:prstGeom>
          <a:noFill/>
          <a:ln>
            <a:noFill/>
          </a:ln>
        </p:spPr>
        <p:txBody>
          <a:bodyPr spcFirstLastPara="1" wrap="square" lIns="90748" tIns="90748" rIns="90748" bIns="90748" anchor="t" anchorCtr="0">
            <a:noAutofit/>
          </a:bodyPr>
          <a:lstStyle/>
          <a:p>
            <a:pPr marL="0" indent="0"/>
            <a:endParaRPr/>
          </a:p>
        </p:txBody>
      </p:sp>
      <p:sp>
        <p:nvSpPr>
          <p:cNvPr id="1109" name="Google Shape;1109;g1111c098675_0_1281:notes"/>
          <p:cNvSpPr txBox="1">
            <a:spLocks noGrp="1"/>
          </p:cNvSpPr>
          <p:nvPr>
            <p:ph type="ftr" idx="11"/>
          </p:nvPr>
        </p:nvSpPr>
        <p:spPr>
          <a:xfrm>
            <a:off x="0" y="8632432"/>
            <a:ext cx="2944733" cy="455912"/>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57851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71:notes"/>
          <p:cNvSpPr>
            <a:spLocks noGrp="1" noRot="1" noChangeAspect="1"/>
          </p:cNvSpPr>
          <p:nvPr>
            <p:ph type="sldImg" idx="2"/>
          </p:nvPr>
        </p:nvSpPr>
        <p:spPr>
          <a:xfrm>
            <a:off x="1125538" y="681038"/>
            <a:ext cx="4543425" cy="3408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6" name="Google Shape;926;p71:notes"/>
          <p:cNvSpPr txBox="1">
            <a:spLocks noGrp="1"/>
          </p:cNvSpPr>
          <p:nvPr>
            <p:ph type="body" idx="1"/>
          </p:nvPr>
        </p:nvSpPr>
        <p:spPr>
          <a:xfrm>
            <a:off x="679554" y="4317005"/>
            <a:ext cx="5436431" cy="4089794"/>
          </a:xfrm>
          <a:prstGeom prst="rect">
            <a:avLst/>
          </a:prstGeom>
          <a:noFill/>
          <a:ln>
            <a:noFill/>
          </a:ln>
        </p:spPr>
        <p:txBody>
          <a:bodyPr spcFirstLastPara="1" wrap="square" lIns="90748" tIns="90748" rIns="90748" bIns="90748" anchor="t" anchorCtr="0">
            <a:noAutofit/>
          </a:bodyPr>
          <a:lstStyle/>
          <a:p>
            <a:pPr marL="0" indent="0">
              <a:buSzPts val="1100"/>
            </a:pPr>
            <a:endParaRPr/>
          </a:p>
        </p:txBody>
      </p:sp>
      <p:sp>
        <p:nvSpPr>
          <p:cNvPr id="927" name="Google Shape;927;p71:notes"/>
          <p:cNvSpPr txBox="1">
            <a:spLocks noGrp="1"/>
          </p:cNvSpPr>
          <p:nvPr>
            <p:ph type="ftr" idx="11"/>
          </p:nvPr>
        </p:nvSpPr>
        <p:spPr>
          <a:xfrm>
            <a:off x="0" y="8632433"/>
            <a:ext cx="2944733" cy="45599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927758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104:notes"/>
          <p:cNvSpPr>
            <a:spLocks noGrp="1" noRot="1" noChangeAspect="1"/>
          </p:cNvSpPr>
          <p:nvPr>
            <p:ph type="sldImg" idx="2"/>
          </p:nvPr>
        </p:nvSpPr>
        <p:spPr>
          <a:xfrm>
            <a:off x="1125538" y="681038"/>
            <a:ext cx="4543425" cy="34083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8" name="Google Shape;1118;p104:notes"/>
          <p:cNvSpPr txBox="1">
            <a:spLocks noGrp="1"/>
          </p:cNvSpPr>
          <p:nvPr>
            <p:ph type="body" idx="1"/>
          </p:nvPr>
        </p:nvSpPr>
        <p:spPr>
          <a:xfrm>
            <a:off x="679554" y="4317005"/>
            <a:ext cx="5436431" cy="4089794"/>
          </a:xfrm>
          <a:prstGeom prst="rect">
            <a:avLst/>
          </a:prstGeom>
          <a:noFill/>
          <a:ln>
            <a:noFill/>
          </a:ln>
        </p:spPr>
        <p:txBody>
          <a:bodyPr spcFirstLastPara="1" wrap="square" lIns="90748" tIns="90748" rIns="90748" bIns="90748" anchor="t" anchorCtr="0">
            <a:noAutofit/>
          </a:bodyPr>
          <a:lstStyle/>
          <a:p>
            <a:pPr marL="0" indent="0"/>
            <a:endParaRPr/>
          </a:p>
        </p:txBody>
      </p:sp>
      <p:sp>
        <p:nvSpPr>
          <p:cNvPr id="1119" name="Google Shape;1119;p104:notes"/>
          <p:cNvSpPr txBox="1">
            <a:spLocks noGrp="1"/>
          </p:cNvSpPr>
          <p:nvPr>
            <p:ph type="ftr" idx="11"/>
          </p:nvPr>
        </p:nvSpPr>
        <p:spPr>
          <a:xfrm>
            <a:off x="0" y="8632433"/>
            <a:ext cx="2944733" cy="45599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3909016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1111c098675_0_1290:notes"/>
          <p:cNvSpPr txBox="1">
            <a:spLocks noGrp="1"/>
          </p:cNvSpPr>
          <p:nvPr>
            <p:ph type="body" idx="1"/>
          </p:nvPr>
        </p:nvSpPr>
        <p:spPr>
          <a:xfrm>
            <a:off x="679554" y="4373807"/>
            <a:ext cx="5436431" cy="3578719"/>
          </a:xfrm>
          <a:prstGeom prst="rect">
            <a:avLst/>
          </a:prstGeom>
          <a:noFill/>
          <a:ln>
            <a:noFill/>
          </a:ln>
        </p:spPr>
        <p:txBody>
          <a:bodyPr spcFirstLastPara="1" wrap="square" lIns="90748" tIns="45362" rIns="90748" bIns="45362" anchor="t" anchorCtr="0">
            <a:noAutofit/>
          </a:bodyPr>
          <a:lstStyle/>
          <a:p>
            <a:pPr marL="0" indent="0"/>
            <a:endParaRPr/>
          </a:p>
        </p:txBody>
      </p:sp>
      <p:sp>
        <p:nvSpPr>
          <p:cNvPr id="1126" name="Google Shape;1126;g1111c098675_0_1290:notes"/>
          <p:cNvSpPr>
            <a:spLocks noGrp="1" noRot="1" noChangeAspect="1"/>
          </p:cNvSpPr>
          <p:nvPr>
            <p:ph type="sldImg" idx="2"/>
          </p:nvPr>
        </p:nvSpPr>
        <p:spPr>
          <a:xfrm>
            <a:off x="1354138" y="1136650"/>
            <a:ext cx="4087812" cy="3067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7" name="Google Shape;1127;g1111c098675_0_1290:notes"/>
          <p:cNvSpPr txBox="1">
            <a:spLocks noGrp="1"/>
          </p:cNvSpPr>
          <p:nvPr>
            <p:ph type="ftr" idx="11"/>
          </p:nvPr>
        </p:nvSpPr>
        <p:spPr>
          <a:xfrm>
            <a:off x="0" y="8632432"/>
            <a:ext cx="2944733" cy="455912"/>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30893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77:notes"/>
          <p:cNvSpPr txBox="1">
            <a:spLocks noGrp="1"/>
          </p:cNvSpPr>
          <p:nvPr>
            <p:ph type="body" idx="1"/>
          </p:nvPr>
        </p:nvSpPr>
        <p:spPr>
          <a:xfrm>
            <a:off x="679554" y="4373807"/>
            <a:ext cx="5436431" cy="3578719"/>
          </a:xfrm>
          <a:prstGeom prst="rect">
            <a:avLst/>
          </a:prstGeom>
          <a:noFill/>
          <a:ln>
            <a:noFill/>
          </a:ln>
        </p:spPr>
        <p:txBody>
          <a:bodyPr spcFirstLastPara="1" wrap="square" lIns="90748" tIns="45362" rIns="90748" bIns="45362" anchor="t" anchorCtr="0">
            <a:noAutofit/>
          </a:bodyPr>
          <a:lstStyle/>
          <a:p>
            <a:pPr marL="0" indent="0"/>
            <a:endParaRPr/>
          </a:p>
        </p:txBody>
      </p:sp>
      <p:sp>
        <p:nvSpPr>
          <p:cNvPr id="1137" name="Google Shape;1137;p77:notes"/>
          <p:cNvSpPr>
            <a:spLocks noGrp="1" noRot="1" noChangeAspect="1"/>
          </p:cNvSpPr>
          <p:nvPr>
            <p:ph type="sldImg" idx="2"/>
          </p:nvPr>
        </p:nvSpPr>
        <p:spPr>
          <a:xfrm>
            <a:off x="1354138" y="1136650"/>
            <a:ext cx="4087812" cy="3067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8" name="Google Shape;1138;p77:notes"/>
          <p:cNvSpPr txBox="1">
            <a:spLocks noGrp="1"/>
          </p:cNvSpPr>
          <p:nvPr>
            <p:ph type="ftr" idx="11"/>
          </p:nvPr>
        </p:nvSpPr>
        <p:spPr>
          <a:xfrm>
            <a:off x="0" y="8632432"/>
            <a:ext cx="2944733" cy="455912"/>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3990161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3:notes"/>
          <p:cNvSpPr txBox="1">
            <a:spLocks noGrp="1"/>
          </p:cNvSpPr>
          <p:nvPr>
            <p:ph type="body" idx="1"/>
          </p:nvPr>
        </p:nvSpPr>
        <p:spPr>
          <a:xfrm>
            <a:off x="679554" y="4373807"/>
            <a:ext cx="5436431" cy="3578570"/>
          </a:xfrm>
          <a:prstGeom prst="rect">
            <a:avLst/>
          </a:prstGeom>
          <a:noFill/>
          <a:ln>
            <a:noFill/>
          </a:ln>
        </p:spPr>
        <p:txBody>
          <a:bodyPr spcFirstLastPara="1" wrap="square" lIns="90748" tIns="45362" rIns="90748" bIns="45362" anchor="t" anchorCtr="0">
            <a:noAutofit/>
          </a:bodyPr>
          <a:lstStyle/>
          <a:p>
            <a:pPr marL="0" indent="0"/>
            <a:endParaRPr/>
          </a:p>
        </p:txBody>
      </p:sp>
      <p:sp>
        <p:nvSpPr>
          <p:cNvPr id="287" name="Google Shape;287;p33:notes"/>
          <p:cNvSpPr>
            <a:spLocks noGrp="1" noRot="1" noChangeAspect="1"/>
          </p:cNvSpPr>
          <p:nvPr>
            <p:ph type="sldImg" idx="2"/>
          </p:nvPr>
        </p:nvSpPr>
        <p:spPr>
          <a:xfrm>
            <a:off x="1354138" y="1136650"/>
            <a:ext cx="4087812" cy="3067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33:notes"/>
          <p:cNvSpPr txBox="1">
            <a:spLocks noGrp="1"/>
          </p:cNvSpPr>
          <p:nvPr>
            <p:ph type="ftr" idx="11"/>
          </p:nvPr>
        </p:nvSpPr>
        <p:spPr>
          <a:xfrm>
            <a:off x="0" y="8632433"/>
            <a:ext cx="2944733" cy="45599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3462038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7:notes"/>
          <p:cNvSpPr txBox="1">
            <a:spLocks noGrp="1"/>
          </p:cNvSpPr>
          <p:nvPr>
            <p:ph type="body" idx="1"/>
          </p:nvPr>
        </p:nvSpPr>
        <p:spPr>
          <a:xfrm>
            <a:off x="679554" y="4373807"/>
            <a:ext cx="5436431" cy="3578570"/>
          </a:xfrm>
          <a:prstGeom prst="rect">
            <a:avLst/>
          </a:prstGeom>
          <a:noFill/>
          <a:ln>
            <a:noFill/>
          </a:ln>
        </p:spPr>
        <p:txBody>
          <a:bodyPr spcFirstLastPara="1" wrap="square" lIns="90748" tIns="45362" rIns="90748" bIns="45362" anchor="t" anchorCtr="0">
            <a:noAutofit/>
          </a:bodyPr>
          <a:lstStyle/>
          <a:p>
            <a:pPr marL="0" indent="0"/>
            <a:endParaRPr/>
          </a:p>
        </p:txBody>
      </p:sp>
      <p:sp>
        <p:nvSpPr>
          <p:cNvPr id="308" name="Google Shape;308;p37:notes"/>
          <p:cNvSpPr>
            <a:spLocks noGrp="1" noRot="1" noChangeAspect="1"/>
          </p:cNvSpPr>
          <p:nvPr>
            <p:ph type="sldImg" idx="2"/>
          </p:nvPr>
        </p:nvSpPr>
        <p:spPr>
          <a:xfrm>
            <a:off x="1354138" y="1136650"/>
            <a:ext cx="4087812" cy="3067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37:notes"/>
          <p:cNvSpPr txBox="1">
            <a:spLocks noGrp="1"/>
          </p:cNvSpPr>
          <p:nvPr>
            <p:ph type="ftr" idx="11"/>
          </p:nvPr>
        </p:nvSpPr>
        <p:spPr>
          <a:xfrm>
            <a:off x="0" y="8632433"/>
            <a:ext cx="2944733" cy="45599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2548592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d1e2185f39_2_0: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6" name="Google Shape;1146;gd1e2185f39_2_0: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dirty="0"/>
          </a:p>
        </p:txBody>
      </p:sp>
      <p:sp>
        <p:nvSpPr>
          <p:cNvPr id="1147" name="Google Shape;1147;gd1e2185f39_2_0:notes"/>
          <p:cNvSpPr txBox="1">
            <a:spLocks noGrp="1"/>
          </p:cNvSpPr>
          <p:nvPr>
            <p:ph type="sldNum" idx="12"/>
          </p:nvPr>
        </p:nvSpPr>
        <p:spPr>
          <a:xfrm>
            <a:off x="5570695" y="6414377"/>
            <a:ext cx="4261684" cy="338769"/>
          </a:xfrm>
          <a:prstGeom prst="rect">
            <a:avLst/>
          </a:prstGeom>
          <a:noFill/>
          <a:ln>
            <a:noFill/>
          </a:ln>
        </p:spPr>
        <p:txBody>
          <a:bodyPr spcFirstLastPara="1" wrap="square" lIns="90748" tIns="45362" rIns="90748" bIns="45362" anchor="b" anchorCtr="0">
            <a:noAutofit/>
          </a:bodyPr>
          <a:lstStyle/>
          <a:p>
            <a:pPr algn="r">
              <a:buSzPts val="1400"/>
            </a:pPr>
            <a:fld id="{00000000-1234-1234-1234-123412341234}" type="slidenum">
              <a:rPr lang="en-US" altLang="ja-JP"/>
              <a:pPr algn="r">
                <a:buSzPts val="1400"/>
              </a:pPr>
              <a:t>25</a:t>
            </a:fld>
            <a:endParaRPr/>
          </a:p>
        </p:txBody>
      </p:sp>
    </p:spTree>
    <p:extLst>
      <p:ext uri="{BB962C8B-B14F-4D97-AF65-F5344CB8AC3E}">
        <p14:creationId xmlns:p14="http://schemas.microsoft.com/office/powerpoint/2010/main" val="2656462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d1e2185f39_2_0: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6" name="Google Shape;1146;gd1e2185f39_2_0: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dirty="0"/>
          </a:p>
        </p:txBody>
      </p:sp>
      <p:sp>
        <p:nvSpPr>
          <p:cNvPr id="1147" name="Google Shape;1147;gd1e2185f39_2_0:notes"/>
          <p:cNvSpPr txBox="1">
            <a:spLocks noGrp="1"/>
          </p:cNvSpPr>
          <p:nvPr>
            <p:ph type="sldNum" idx="12"/>
          </p:nvPr>
        </p:nvSpPr>
        <p:spPr>
          <a:xfrm>
            <a:off x="5570695" y="6414377"/>
            <a:ext cx="4261684" cy="338769"/>
          </a:xfrm>
          <a:prstGeom prst="rect">
            <a:avLst/>
          </a:prstGeom>
          <a:noFill/>
          <a:ln>
            <a:noFill/>
          </a:ln>
        </p:spPr>
        <p:txBody>
          <a:bodyPr spcFirstLastPara="1" wrap="square" lIns="90748" tIns="45362" rIns="90748" bIns="45362" anchor="b" anchorCtr="0">
            <a:noAutofit/>
          </a:bodyPr>
          <a:lstStyle/>
          <a:p>
            <a:pPr algn="r">
              <a:buSzPts val="1400"/>
            </a:pPr>
            <a:fld id="{00000000-1234-1234-1234-123412341234}" type="slidenum">
              <a:rPr lang="en-US" altLang="ja-JP"/>
              <a:pPr algn="r">
                <a:buSzPts val="1400"/>
              </a:pPr>
              <a:t>26</a:t>
            </a:fld>
            <a:endParaRPr/>
          </a:p>
        </p:txBody>
      </p:sp>
    </p:spTree>
    <p:extLst>
      <p:ext uri="{BB962C8B-B14F-4D97-AF65-F5344CB8AC3E}">
        <p14:creationId xmlns:p14="http://schemas.microsoft.com/office/powerpoint/2010/main" val="601053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d1e2185f39_2_0: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6" name="Google Shape;1146;gd1e2185f39_2_0: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dirty="0"/>
          </a:p>
        </p:txBody>
      </p:sp>
      <p:sp>
        <p:nvSpPr>
          <p:cNvPr id="1147" name="Google Shape;1147;gd1e2185f39_2_0:notes"/>
          <p:cNvSpPr txBox="1">
            <a:spLocks noGrp="1"/>
          </p:cNvSpPr>
          <p:nvPr>
            <p:ph type="sldNum" idx="12"/>
          </p:nvPr>
        </p:nvSpPr>
        <p:spPr>
          <a:xfrm>
            <a:off x="5570695" y="6414377"/>
            <a:ext cx="4261684" cy="338769"/>
          </a:xfrm>
          <a:prstGeom prst="rect">
            <a:avLst/>
          </a:prstGeom>
          <a:noFill/>
          <a:ln>
            <a:noFill/>
          </a:ln>
        </p:spPr>
        <p:txBody>
          <a:bodyPr spcFirstLastPara="1" wrap="square" lIns="90748" tIns="45362" rIns="90748" bIns="45362" anchor="b" anchorCtr="0">
            <a:noAutofit/>
          </a:bodyPr>
          <a:lstStyle/>
          <a:p>
            <a:pPr algn="r">
              <a:buSzPts val="1400"/>
            </a:pPr>
            <a:fld id="{00000000-1234-1234-1234-123412341234}" type="slidenum">
              <a:rPr lang="en-US" altLang="ja-JP"/>
              <a:pPr algn="r">
                <a:buSzPts val="1400"/>
              </a:pPr>
              <a:t>27</a:t>
            </a:fld>
            <a:endParaRPr/>
          </a:p>
        </p:txBody>
      </p:sp>
    </p:spTree>
    <p:extLst>
      <p:ext uri="{BB962C8B-B14F-4D97-AF65-F5344CB8AC3E}">
        <p14:creationId xmlns:p14="http://schemas.microsoft.com/office/powerpoint/2010/main" val="2563402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d1e2185f39_2_0: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6" name="Google Shape;1146;gd1e2185f39_2_0: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dirty="0"/>
          </a:p>
        </p:txBody>
      </p:sp>
      <p:sp>
        <p:nvSpPr>
          <p:cNvPr id="1147" name="Google Shape;1147;gd1e2185f39_2_0:notes"/>
          <p:cNvSpPr txBox="1">
            <a:spLocks noGrp="1"/>
          </p:cNvSpPr>
          <p:nvPr>
            <p:ph type="sldNum" idx="12"/>
          </p:nvPr>
        </p:nvSpPr>
        <p:spPr>
          <a:xfrm>
            <a:off x="5570695" y="6414377"/>
            <a:ext cx="4261684" cy="338769"/>
          </a:xfrm>
          <a:prstGeom prst="rect">
            <a:avLst/>
          </a:prstGeom>
          <a:noFill/>
          <a:ln>
            <a:noFill/>
          </a:ln>
        </p:spPr>
        <p:txBody>
          <a:bodyPr spcFirstLastPara="1" wrap="square" lIns="90748" tIns="45362" rIns="90748" bIns="45362" anchor="b" anchorCtr="0">
            <a:noAutofit/>
          </a:bodyPr>
          <a:lstStyle/>
          <a:p>
            <a:pPr algn="r">
              <a:buSzPts val="1400"/>
            </a:pPr>
            <a:fld id="{00000000-1234-1234-1234-123412341234}" type="slidenum">
              <a:rPr lang="en-US" altLang="ja-JP"/>
              <a:pPr algn="r">
                <a:buSzPts val="1400"/>
              </a:pPr>
              <a:t>28</a:t>
            </a:fld>
            <a:endParaRPr/>
          </a:p>
        </p:txBody>
      </p:sp>
    </p:spTree>
    <p:extLst>
      <p:ext uri="{BB962C8B-B14F-4D97-AF65-F5344CB8AC3E}">
        <p14:creationId xmlns:p14="http://schemas.microsoft.com/office/powerpoint/2010/main" val="636478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d1e2185f39_2_0: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6" name="Google Shape;1146;gd1e2185f39_2_0: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dirty="0"/>
          </a:p>
        </p:txBody>
      </p:sp>
      <p:sp>
        <p:nvSpPr>
          <p:cNvPr id="1147" name="Google Shape;1147;gd1e2185f39_2_0:notes"/>
          <p:cNvSpPr txBox="1">
            <a:spLocks noGrp="1"/>
          </p:cNvSpPr>
          <p:nvPr>
            <p:ph type="sldNum" idx="12"/>
          </p:nvPr>
        </p:nvSpPr>
        <p:spPr>
          <a:xfrm>
            <a:off x="5570695" y="6414377"/>
            <a:ext cx="4261684" cy="338769"/>
          </a:xfrm>
          <a:prstGeom prst="rect">
            <a:avLst/>
          </a:prstGeom>
          <a:noFill/>
          <a:ln>
            <a:noFill/>
          </a:ln>
        </p:spPr>
        <p:txBody>
          <a:bodyPr spcFirstLastPara="1" wrap="square" lIns="90748" tIns="45362" rIns="90748" bIns="45362" anchor="b" anchorCtr="0">
            <a:noAutofit/>
          </a:bodyPr>
          <a:lstStyle/>
          <a:p>
            <a:pPr algn="r">
              <a:buSzPts val="1400"/>
            </a:pPr>
            <a:fld id="{00000000-1234-1234-1234-123412341234}" type="slidenum">
              <a:rPr lang="en-US" altLang="ja-JP"/>
              <a:pPr algn="r">
                <a:buSzPts val="1400"/>
              </a:pPr>
              <a:t>29</a:t>
            </a:fld>
            <a:endParaRPr/>
          </a:p>
        </p:txBody>
      </p:sp>
    </p:spTree>
    <p:extLst>
      <p:ext uri="{BB962C8B-B14F-4D97-AF65-F5344CB8AC3E}">
        <p14:creationId xmlns:p14="http://schemas.microsoft.com/office/powerpoint/2010/main" val="282437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74:notes"/>
          <p:cNvSpPr>
            <a:spLocks noGrp="1" noRot="1" noChangeAspect="1"/>
          </p:cNvSpPr>
          <p:nvPr>
            <p:ph type="sldImg" idx="2"/>
          </p:nvPr>
        </p:nvSpPr>
        <p:spPr>
          <a:xfrm>
            <a:off x="1125538" y="681038"/>
            <a:ext cx="4543425" cy="3408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5" name="Google Shape;945;p74:notes"/>
          <p:cNvSpPr txBox="1">
            <a:spLocks noGrp="1"/>
          </p:cNvSpPr>
          <p:nvPr>
            <p:ph type="body" idx="1"/>
          </p:nvPr>
        </p:nvSpPr>
        <p:spPr>
          <a:xfrm>
            <a:off x="679554" y="4317005"/>
            <a:ext cx="5436431" cy="4089794"/>
          </a:xfrm>
          <a:prstGeom prst="rect">
            <a:avLst/>
          </a:prstGeom>
          <a:noFill/>
          <a:ln>
            <a:noFill/>
          </a:ln>
        </p:spPr>
        <p:txBody>
          <a:bodyPr spcFirstLastPara="1" wrap="square" lIns="90748" tIns="90748" rIns="90748" bIns="90748" anchor="t" anchorCtr="0">
            <a:noAutofit/>
          </a:bodyPr>
          <a:lstStyle/>
          <a:p>
            <a:pPr marL="0" indent="0">
              <a:buSzPts val="1100"/>
            </a:pPr>
            <a:endParaRPr/>
          </a:p>
        </p:txBody>
      </p:sp>
      <p:sp>
        <p:nvSpPr>
          <p:cNvPr id="946" name="Google Shape;946;p74:notes"/>
          <p:cNvSpPr txBox="1">
            <a:spLocks noGrp="1"/>
          </p:cNvSpPr>
          <p:nvPr>
            <p:ph type="ftr" idx="11"/>
          </p:nvPr>
        </p:nvSpPr>
        <p:spPr>
          <a:xfrm>
            <a:off x="0" y="8632433"/>
            <a:ext cx="2944733" cy="45599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2248459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d1e2185f39_2_0: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6" name="Google Shape;1146;gd1e2185f39_2_0: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dirty="0"/>
          </a:p>
        </p:txBody>
      </p:sp>
      <p:sp>
        <p:nvSpPr>
          <p:cNvPr id="1147" name="Google Shape;1147;gd1e2185f39_2_0:notes"/>
          <p:cNvSpPr txBox="1">
            <a:spLocks noGrp="1"/>
          </p:cNvSpPr>
          <p:nvPr>
            <p:ph type="sldNum" idx="12"/>
          </p:nvPr>
        </p:nvSpPr>
        <p:spPr>
          <a:xfrm>
            <a:off x="5570695" y="6414377"/>
            <a:ext cx="4261684" cy="338769"/>
          </a:xfrm>
          <a:prstGeom prst="rect">
            <a:avLst/>
          </a:prstGeom>
          <a:noFill/>
          <a:ln>
            <a:noFill/>
          </a:ln>
        </p:spPr>
        <p:txBody>
          <a:bodyPr spcFirstLastPara="1" wrap="square" lIns="90748" tIns="45362" rIns="90748" bIns="45362" anchor="b" anchorCtr="0">
            <a:noAutofit/>
          </a:bodyPr>
          <a:lstStyle/>
          <a:p>
            <a:pPr algn="r">
              <a:buSzPts val="1400"/>
            </a:pPr>
            <a:fld id="{00000000-1234-1234-1234-123412341234}" type="slidenum">
              <a:rPr lang="en-US" altLang="ja-JP"/>
              <a:pPr algn="r">
                <a:buSzPts val="1400"/>
              </a:pPr>
              <a:t>30</a:t>
            </a:fld>
            <a:endParaRPr/>
          </a:p>
        </p:txBody>
      </p:sp>
    </p:spTree>
    <p:extLst>
      <p:ext uri="{BB962C8B-B14F-4D97-AF65-F5344CB8AC3E}">
        <p14:creationId xmlns:p14="http://schemas.microsoft.com/office/powerpoint/2010/main" val="167415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d1e2185f39_2_0: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6" name="Google Shape;1146;gd1e2185f39_2_0: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dirty="0"/>
          </a:p>
        </p:txBody>
      </p:sp>
      <p:sp>
        <p:nvSpPr>
          <p:cNvPr id="1147" name="Google Shape;1147;gd1e2185f39_2_0:notes"/>
          <p:cNvSpPr txBox="1">
            <a:spLocks noGrp="1"/>
          </p:cNvSpPr>
          <p:nvPr>
            <p:ph type="sldNum" idx="12"/>
          </p:nvPr>
        </p:nvSpPr>
        <p:spPr>
          <a:xfrm>
            <a:off x="5570695" y="6414377"/>
            <a:ext cx="4261684" cy="338769"/>
          </a:xfrm>
          <a:prstGeom prst="rect">
            <a:avLst/>
          </a:prstGeom>
          <a:noFill/>
          <a:ln>
            <a:noFill/>
          </a:ln>
        </p:spPr>
        <p:txBody>
          <a:bodyPr spcFirstLastPara="1" wrap="square" lIns="90748" tIns="45362" rIns="90748" bIns="45362" anchor="b" anchorCtr="0">
            <a:noAutofit/>
          </a:bodyPr>
          <a:lstStyle/>
          <a:p>
            <a:pPr algn="r">
              <a:buSzPts val="1400"/>
            </a:pPr>
            <a:fld id="{00000000-1234-1234-1234-123412341234}" type="slidenum">
              <a:rPr lang="en-US" altLang="ja-JP"/>
              <a:pPr algn="r">
                <a:buSzPts val="1400"/>
              </a:pPr>
              <a:t>31</a:t>
            </a:fld>
            <a:endParaRPr/>
          </a:p>
        </p:txBody>
      </p:sp>
    </p:spTree>
    <p:extLst>
      <p:ext uri="{BB962C8B-B14F-4D97-AF65-F5344CB8AC3E}">
        <p14:creationId xmlns:p14="http://schemas.microsoft.com/office/powerpoint/2010/main" val="3287539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Google Shape;1673;g1111c098675_0_506: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a:p>
        </p:txBody>
      </p:sp>
      <p:sp>
        <p:nvSpPr>
          <p:cNvPr id="1674" name="Google Shape;1674;g1111c098675_0_506: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5520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1111c098675_0_513: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a:p>
        </p:txBody>
      </p:sp>
      <p:sp>
        <p:nvSpPr>
          <p:cNvPr id="1682" name="Google Shape;1682;g1111c098675_0_513: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452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Google Shape;1689;g1111c098675_0_520: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a:p>
        </p:txBody>
      </p:sp>
      <p:sp>
        <p:nvSpPr>
          <p:cNvPr id="1690" name="Google Shape;1690;g1111c098675_0_520: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3736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1111c098675_0_1308: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a:p>
        </p:txBody>
      </p:sp>
      <p:sp>
        <p:nvSpPr>
          <p:cNvPr id="1698" name="Google Shape;1698;g1111c098675_0_1308: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9" name="Google Shape;1699;g1111c098675_0_1308:notes"/>
          <p:cNvSpPr txBox="1">
            <a:spLocks noGrp="1"/>
          </p:cNvSpPr>
          <p:nvPr>
            <p:ph type="ftr" idx="11"/>
          </p:nvPr>
        </p:nvSpPr>
        <p:spPr>
          <a:xfrm>
            <a:off x="0" y="6414377"/>
            <a:ext cx="4261684" cy="33876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4203904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1111c098675_0_1317: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a:p>
        </p:txBody>
      </p:sp>
      <p:sp>
        <p:nvSpPr>
          <p:cNvPr id="1708" name="Google Shape;1708;g1111c098675_0_1317: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9" name="Google Shape;1709;g1111c098675_0_1317:notes"/>
          <p:cNvSpPr txBox="1">
            <a:spLocks noGrp="1"/>
          </p:cNvSpPr>
          <p:nvPr>
            <p:ph type="ftr" idx="11"/>
          </p:nvPr>
        </p:nvSpPr>
        <p:spPr>
          <a:xfrm>
            <a:off x="0" y="6414377"/>
            <a:ext cx="4261684" cy="33876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2136707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g1111c098675_0_1325: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a:p>
        </p:txBody>
      </p:sp>
      <p:sp>
        <p:nvSpPr>
          <p:cNvPr id="1717" name="Google Shape;1717;g1111c098675_0_1325: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8" name="Google Shape;1718;g1111c098675_0_1325:notes"/>
          <p:cNvSpPr txBox="1">
            <a:spLocks noGrp="1"/>
          </p:cNvSpPr>
          <p:nvPr>
            <p:ph type="ftr" idx="11"/>
          </p:nvPr>
        </p:nvSpPr>
        <p:spPr>
          <a:xfrm>
            <a:off x="0" y="6414377"/>
            <a:ext cx="4261684" cy="33876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3925601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g1111c098675_0_1334: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a:p>
        </p:txBody>
      </p:sp>
      <p:sp>
        <p:nvSpPr>
          <p:cNvPr id="1727" name="Google Shape;1727;g1111c098675_0_1334: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8" name="Google Shape;1728;g1111c098675_0_1334:notes"/>
          <p:cNvSpPr txBox="1">
            <a:spLocks noGrp="1"/>
          </p:cNvSpPr>
          <p:nvPr>
            <p:ph type="ftr" idx="11"/>
          </p:nvPr>
        </p:nvSpPr>
        <p:spPr>
          <a:xfrm>
            <a:off x="0" y="6414377"/>
            <a:ext cx="4261684" cy="33876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2359281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5"/>
        <p:cNvGrpSpPr/>
        <p:nvPr/>
      </p:nvGrpSpPr>
      <p:grpSpPr>
        <a:xfrm>
          <a:off x="0" y="0"/>
          <a:ext cx="0" cy="0"/>
          <a:chOff x="0" y="0"/>
          <a:chExt cx="0" cy="0"/>
        </a:xfrm>
      </p:grpSpPr>
      <p:sp>
        <p:nvSpPr>
          <p:cNvPr id="1736" name="Google Shape;1736;g1111c098675_0_1343: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a:p>
        </p:txBody>
      </p:sp>
      <p:sp>
        <p:nvSpPr>
          <p:cNvPr id="1737" name="Google Shape;1737;g1111c098675_0_1343: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8" name="Google Shape;1738;g1111c098675_0_1343:notes"/>
          <p:cNvSpPr txBox="1">
            <a:spLocks noGrp="1"/>
          </p:cNvSpPr>
          <p:nvPr>
            <p:ph type="ftr" idx="11"/>
          </p:nvPr>
        </p:nvSpPr>
        <p:spPr>
          <a:xfrm>
            <a:off x="0" y="6414377"/>
            <a:ext cx="4261684" cy="33876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100227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72:notes"/>
          <p:cNvSpPr>
            <a:spLocks noGrp="1" noRot="1" noChangeAspect="1"/>
          </p:cNvSpPr>
          <p:nvPr>
            <p:ph type="sldImg" idx="2"/>
          </p:nvPr>
        </p:nvSpPr>
        <p:spPr>
          <a:xfrm>
            <a:off x="1125538" y="681038"/>
            <a:ext cx="4543425" cy="3408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5" name="Google Shape;955;p72:notes"/>
          <p:cNvSpPr txBox="1">
            <a:spLocks noGrp="1"/>
          </p:cNvSpPr>
          <p:nvPr>
            <p:ph type="body" idx="1"/>
          </p:nvPr>
        </p:nvSpPr>
        <p:spPr>
          <a:xfrm>
            <a:off x="679554" y="4317005"/>
            <a:ext cx="5436431" cy="4089794"/>
          </a:xfrm>
          <a:prstGeom prst="rect">
            <a:avLst/>
          </a:prstGeom>
          <a:noFill/>
          <a:ln>
            <a:noFill/>
          </a:ln>
        </p:spPr>
        <p:txBody>
          <a:bodyPr spcFirstLastPara="1" wrap="square" lIns="90748" tIns="90748" rIns="90748" bIns="90748" anchor="t" anchorCtr="0">
            <a:noAutofit/>
          </a:bodyPr>
          <a:lstStyle/>
          <a:p>
            <a:pPr marL="0" indent="0">
              <a:buSzPts val="1100"/>
            </a:pPr>
            <a:endParaRPr/>
          </a:p>
        </p:txBody>
      </p:sp>
      <p:sp>
        <p:nvSpPr>
          <p:cNvPr id="956" name="Google Shape;956;p72:notes"/>
          <p:cNvSpPr txBox="1">
            <a:spLocks noGrp="1"/>
          </p:cNvSpPr>
          <p:nvPr>
            <p:ph type="ftr" idx="11"/>
          </p:nvPr>
        </p:nvSpPr>
        <p:spPr>
          <a:xfrm>
            <a:off x="0" y="8632433"/>
            <a:ext cx="2944733" cy="45599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2159522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1111c098675_0_1351: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dirty="0"/>
          </a:p>
        </p:txBody>
      </p:sp>
      <p:sp>
        <p:nvSpPr>
          <p:cNvPr id="1746" name="Google Shape;1746;g1111c098675_0_1351: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7" name="Google Shape;1747;g1111c098675_0_1351:notes"/>
          <p:cNvSpPr txBox="1">
            <a:spLocks noGrp="1"/>
          </p:cNvSpPr>
          <p:nvPr>
            <p:ph type="ftr" idx="11"/>
          </p:nvPr>
        </p:nvSpPr>
        <p:spPr>
          <a:xfrm>
            <a:off x="0" y="6414377"/>
            <a:ext cx="4261684" cy="33876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3674043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Google Shape;1755;g1111c098675_0_1360: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a:p>
        </p:txBody>
      </p:sp>
      <p:sp>
        <p:nvSpPr>
          <p:cNvPr id="1756" name="Google Shape;1756;g1111c098675_0_1360: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7" name="Google Shape;1757;g1111c098675_0_1360:notes"/>
          <p:cNvSpPr txBox="1">
            <a:spLocks noGrp="1"/>
          </p:cNvSpPr>
          <p:nvPr>
            <p:ph type="ftr" idx="11"/>
          </p:nvPr>
        </p:nvSpPr>
        <p:spPr>
          <a:xfrm>
            <a:off x="0" y="6414377"/>
            <a:ext cx="4261684" cy="33876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594234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1111c098675_0_1368: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a:p>
        </p:txBody>
      </p:sp>
      <p:sp>
        <p:nvSpPr>
          <p:cNvPr id="1765" name="Google Shape;1765;g1111c098675_0_1368: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6" name="Google Shape;1766;g1111c098675_0_1368:notes"/>
          <p:cNvSpPr txBox="1">
            <a:spLocks noGrp="1"/>
          </p:cNvSpPr>
          <p:nvPr>
            <p:ph type="ftr" idx="11"/>
          </p:nvPr>
        </p:nvSpPr>
        <p:spPr>
          <a:xfrm>
            <a:off x="0" y="6414377"/>
            <a:ext cx="4261684" cy="33876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3838441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d1d6d7dd12_0_11:notes"/>
          <p:cNvSpPr>
            <a:spLocks noGrp="1" noRot="1" noChangeAspect="1"/>
          </p:cNvSpPr>
          <p:nvPr>
            <p:ph type="sldImg" idx="2"/>
          </p:nvPr>
        </p:nvSpPr>
        <p:spPr>
          <a:xfrm>
            <a:off x="3230563" y="506413"/>
            <a:ext cx="3373437" cy="25320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d1d6d7dd12_0_11:notes"/>
          <p:cNvSpPr txBox="1">
            <a:spLocks noGrp="1"/>
          </p:cNvSpPr>
          <p:nvPr>
            <p:ph type="body" idx="1"/>
          </p:nvPr>
        </p:nvSpPr>
        <p:spPr>
          <a:xfrm>
            <a:off x="983465" y="3207775"/>
            <a:ext cx="7867724" cy="3038944"/>
          </a:xfrm>
          <a:prstGeom prst="rect">
            <a:avLst/>
          </a:prstGeom>
          <a:noFill/>
          <a:ln>
            <a:noFill/>
          </a:ln>
        </p:spPr>
        <p:txBody>
          <a:bodyPr spcFirstLastPara="1" wrap="square" lIns="90748" tIns="90748" rIns="90748" bIns="90748" anchor="t" anchorCtr="0">
            <a:noAutofit/>
          </a:bodyPr>
          <a:lstStyle/>
          <a:p>
            <a:pPr marL="0" indent="0">
              <a:buClr>
                <a:schemeClr val="dk1"/>
              </a:buClr>
              <a:buSzPts val="1100"/>
            </a:pPr>
            <a:endParaRPr/>
          </a:p>
        </p:txBody>
      </p:sp>
      <p:sp>
        <p:nvSpPr>
          <p:cNvPr id="384" name="Google Shape;384;gd1d6d7dd12_0_11:notes"/>
          <p:cNvSpPr txBox="1">
            <a:spLocks noGrp="1"/>
          </p:cNvSpPr>
          <p:nvPr>
            <p:ph type="ftr" idx="11"/>
          </p:nvPr>
        </p:nvSpPr>
        <p:spPr>
          <a:xfrm>
            <a:off x="0" y="6414377"/>
            <a:ext cx="4261684" cy="33876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39238761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111c098675_0_477: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a:p>
        </p:txBody>
      </p:sp>
      <p:sp>
        <p:nvSpPr>
          <p:cNvPr id="393" name="Google Shape;393;g1111c098675_0_477: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5921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111c098675_0_1414:notes"/>
          <p:cNvSpPr>
            <a:spLocks noGrp="1" noRot="1" noChangeAspect="1"/>
          </p:cNvSpPr>
          <p:nvPr>
            <p:ph type="sldImg" idx="2"/>
          </p:nvPr>
        </p:nvSpPr>
        <p:spPr>
          <a:xfrm>
            <a:off x="3398838" y="844550"/>
            <a:ext cx="3036887" cy="227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1111c098675_0_1414:notes"/>
          <p:cNvSpPr txBox="1">
            <a:spLocks noGrp="1"/>
          </p:cNvSpPr>
          <p:nvPr>
            <p:ph type="body" idx="1"/>
          </p:nvPr>
        </p:nvSpPr>
        <p:spPr>
          <a:xfrm>
            <a:off x="983465" y="3249983"/>
            <a:ext cx="7867724" cy="2659187"/>
          </a:xfrm>
          <a:prstGeom prst="rect">
            <a:avLst/>
          </a:prstGeom>
          <a:noFill/>
          <a:ln>
            <a:noFill/>
          </a:ln>
        </p:spPr>
        <p:txBody>
          <a:bodyPr spcFirstLastPara="1" wrap="square" lIns="90748" tIns="45362" rIns="90748" bIns="45362" anchor="t" anchorCtr="0">
            <a:noAutofit/>
          </a:bodyPr>
          <a:lstStyle/>
          <a:p>
            <a:pPr marL="0" indent="0"/>
            <a:endParaRPr/>
          </a:p>
        </p:txBody>
      </p:sp>
      <p:sp>
        <p:nvSpPr>
          <p:cNvPr id="407" name="Google Shape;407;g1111c098675_0_1414:notes"/>
          <p:cNvSpPr txBox="1">
            <a:spLocks noGrp="1"/>
          </p:cNvSpPr>
          <p:nvPr>
            <p:ph type="sldNum" idx="12"/>
          </p:nvPr>
        </p:nvSpPr>
        <p:spPr>
          <a:xfrm>
            <a:off x="5570695" y="6414377"/>
            <a:ext cx="4261684" cy="338769"/>
          </a:xfrm>
          <a:prstGeom prst="rect">
            <a:avLst/>
          </a:prstGeom>
          <a:noFill/>
          <a:ln>
            <a:noFill/>
          </a:ln>
        </p:spPr>
        <p:txBody>
          <a:bodyPr spcFirstLastPara="1" wrap="square" lIns="90748" tIns="45362" rIns="90748" bIns="45362" anchor="b" anchorCtr="0">
            <a:noAutofit/>
          </a:bodyPr>
          <a:lstStyle/>
          <a:p>
            <a:pPr algn="r">
              <a:buSzPts val="1200"/>
            </a:pPr>
            <a:fld id="{00000000-1234-1234-1234-123412341234}" type="slidenum">
              <a:rPr lang="en-US" altLang="ja-JP"/>
              <a:pPr algn="r">
                <a:buSzPts val="1200"/>
              </a:pPr>
              <a:t>45</a:t>
            </a:fld>
            <a:endParaRPr/>
          </a:p>
        </p:txBody>
      </p:sp>
    </p:spTree>
    <p:extLst>
      <p:ext uri="{BB962C8B-B14F-4D97-AF65-F5344CB8AC3E}">
        <p14:creationId xmlns:p14="http://schemas.microsoft.com/office/powerpoint/2010/main" val="1142831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1"/>
        <p:cNvGrpSpPr/>
        <p:nvPr/>
      </p:nvGrpSpPr>
      <p:grpSpPr>
        <a:xfrm>
          <a:off x="0" y="0"/>
          <a:ext cx="0" cy="0"/>
          <a:chOff x="0" y="0"/>
          <a:chExt cx="0" cy="0"/>
        </a:xfrm>
      </p:grpSpPr>
      <p:sp>
        <p:nvSpPr>
          <p:cNvPr id="1782" name="Google Shape;1782;g1111c098675_0_889:notes"/>
          <p:cNvSpPr>
            <a:spLocks noGrp="1" noRot="1" noChangeAspect="1"/>
          </p:cNvSpPr>
          <p:nvPr>
            <p:ph type="sldImg" idx="2"/>
          </p:nvPr>
        </p:nvSpPr>
        <p:spPr>
          <a:xfrm>
            <a:off x="3230563" y="506413"/>
            <a:ext cx="3373437" cy="25320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3" name="Google Shape;1783;g1111c098675_0_889:notes"/>
          <p:cNvSpPr txBox="1">
            <a:spLocks noGrp="1"/>
          </p:cNvSpPr>
          <p:nvPr>
            <p:ph type="body" idx="1"/>
          </p:nvPr>
        </p:nvSpPr>
        <p:spPr>
          <a:xfrm>
            <a:off x="983465" y="3207775"/>
            <a:ext cx="7867724" cy="3038944"/>
          </a:xfrm>
          <a:prstGeom prst="rect">
            <a:avLst/>
          </a:prstGeom>
          <a:noFill/>
          <a:ln>
            <a:noFill/>
          </a:ln>
        </p:spPr>
        <p:txBody>
          <a:bodyPr spcFirstLastPara="1" wrap="square" lIns="90748" tIns="90748" rIns="90748" bIns="90748" anchor="t" anchorCtr="0">
            <a:noAutofit/>
          </a:bodyPr>
          <a:lstStyle/>
          <a:p>
            <a:pPr marL="0" indent="0">
              <a:buClr>
                <a:schemeClr val="dk1"/>
              </a:buClr>
              <a:buSzPts val="1100"/>
            </a:pPr>
            <a:endParaRPr/>
          </a:p>
        </p:txBody>
      </p:sp>
      <p:sp>
        <p:nvSpPr>
          <p:cNvPr id="1784" name="Google Shape;1784;g1111c098675_0_889:notes"/>
          <p:cNvSpPr txBox="1">
            <a:spLocks noGrp="1"/>
          </p:cNvSpPr>
          <p:nvPr>
            <p:ph type="ftr" idx="11"/>
          </p:nvPr>
        </p:nvSpPr>
        <p:spPr>
          <a:xfrm>
            <a:off x="0" y="6414377"/>
            <a:ext cx="4261684" cy="33876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2905662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1111c098675_0_899:notes"/>
          <p:cNvSpPr>
            <a:spLocks noGrp="1" noRot="1" noChangeAspect="1"/>
          </p:cNvSpPr>
          <p:nvPr>
            <p:ph type="sldImg" idx="2"/>
          </p:nvPr>
        </p:nvSpPr>
        <p:spPr>
          <a:xfrm>
            <a:off x="3230563" y="506413"/>
            <a:ext cx="3373437" cy="25320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4" name="Google Shape;1794;g1111c098675_0_899:notes"/>
          <p:cNvSpPr txBox="1">
            <a:spLocks noGrp="1"/>
          </p:cNvSpPr>
          <p:nvPr>
            <p:ph type="body" idx="1"/>
          </p:nvPr>
        </p:nvSpPr>
        <p:spPr>
          <a:xfrm>
            <a:off x="983465" y="3207775"/>
            <a:ext cx="7867724" cy="3038944"/>
          </a:xfrm>
          <a:prstGeom prst="rect">
            <a:avLst/>
          </a:prstGeom>
          <a:noFill/>
          <a:ln>
            <a:noFill/>
          </a:ln>
        </p:spPr>
        <p:txBody>
          <a:bodyPr spcFirstLastPara="1" wrap="square" lIns="90748" tIns="90748" rIns="90748" bIns="90748" anchor="t" anchorCtr="0">
            <a:noAutofit/>
          </a:bodyPr>
          <a:lstStyle/>
          <a:p>
            <a:pPr marL="0" indent="0">
              <a:buClr>
                <a:schemeClr val="dk1"/>
              </a:buClr>
              <a:buSzPts val="1100"/>
            </a:pPr>
            <a:endParaRPr/>
          </a:p>
        </p:txBody>
      </p:sp>
      <p:sp>
        <p:nvSpPr>
          <p:cNvPr id="1795" name="Google Shape;1795;g1111c098675_0_899:notes"/>
          <p:cNvSpPr txBox="1">
            <a:spLocks noGrp="1"/>
          </p:cNvSpPr>
          <p:nvPr>
            <p:ph type="ftr" idx="11"/>
          </p:nvPr>
        </p:nvSpPr>
        <p:spPr>
          <a:xfrm>
            <a:off x="0" y="6414377"/>
            <a:ext cx="4261684" cy="33876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13880301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1111c098675_0_906:notes"/>
          <p:cNvSpPr>
            <a:spLocks noGrp="1" noRot="1" noChangeAspect="1"/>
          </p:cNvSpPr>
          <p:nvPr>
            <p:ph type="sldImg" idx="2"/>
          </p:nvPr>
        </p:nvSpPr>
        <p:spPr>
          <a:xfrm>
            <a:off x="3230563" y="506413"/>
            <a:ext cx="3373437" cy="25320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2" name="Google Shape;1802;g1111c098675_0_906:notes"/>
          <p:cNvSpPr txBox="1">
            <a:spLocks noGrp="1"/>
          </p:cNvSpPr>
          <p:nvPr>
            <p:ph type="body" idx="1"/>
          </p:nvPr>
        </p:nvSpPr>
        <p:spPr>
          <a:xfrm>
            <a:off x="983465" y="3207775"/>
            <a:ext cx="7867724" cy="3038944"/>
          </a:xfrm>
          <a:prstGeom prst="rect">
            <a:avLst/>
          </a:prstGeom>
          <a:noFill/>
          <a:ln>
            <a:noFill/>
          </a:ln>
        </p:spPr>
        <p:txBody>
          <a:bodyPr spcFirstLastPara="1" wrap="square" lIns="90748" tIns="90748" rIns="90748" bIns="90748" anchor="t" anchorCtr="0">
            <a:noAutofit/>
          </a:bodyPr>
          <a:lstStyle/>
          <a:p>
            <a:pPr marL="0" indent="0">
              <a:buClr>
                <a:schemeClr val="dk1"/>
              </a:buClr>
              <a:buSzPts val="1100"/>
            </a:pPr>
            <a:endParaRPr/>
          </a:p>
        </p:txBody>
      </p:sp>
      <p:sp>
        <p:nvSpPr>
          <p:cNvPr id="1803" name="Google Shape;1803;g1111c098675_0_906:notes"/>
          <p:cNvSpPr txBox="1">
            <a:spLocks noGrp="1"/>
          </p:cNvSpPr>
          <p:nvPr>
            <p:ph type="ftr" idx="11"/>
          </p:nvPr>
        </p:nvSpPr>
        <p:spPr>
          <a:xfrm>
            <a:off x="0" y="6414377"/>
            <a:ext cx="4261684" cy="33876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3081299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73:notes"/>
          <p:cNvSpPr>
            <a:spLocks noGrp="1" noRot="1" noChangeAspect="1"/>
          </p:cNvSpPr>
          <p:nvPr>
            <p:ph type="sldImg" idx="2"/>
          </p:nvPr>
        </p:nvSpPr>
        <p:spPr>
          <a:xfrm>
            <a:off x="1125538" y="681038"/>
            <a:ext cx="4543425" cy="3408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4" name="Google Shape;964;p73:notes"/>
          <p:cNvSpPr txBox="1">
            <a:spLocks noGrp="1"/>
          </p:cNvSpPr>
          <p:nvPr>
            <p:ph type="body" idx="1"/>
          </p:nvPr>
        </p:nvSpPr>
        <p:spPr>
          <a:xfrm>
            <a:off x="679554" y="4317005"/>
            <a:ext cx="5436431" cy="4089794"/>
          </a:xfrm>
          <a:prstGeom prst="rect">
            <a:avLst/>
          </a:prstGeom>
          <a:noFill/>
          <a:ln>
            <a:noFill/>
          </a:ln>
        </p:spPr>
        <p:txBody>
          <a:bodyPr spcFirstLastPara="1" wrap="square" lIns="90748" tIns="90748" rIns="90748" bIns="90748" anchor="t" anchorCtr="0">
            <a:noAutofit/>
          </a:bodyPr>
          <a:lstStyle/>
          <a:p>
            <a:pPr marL="0" indent="0">
              <a:buSzPts val="1100"/>
            </a:pPr>
            <a:endParaRPr dirty="0"/>
          </a:p>
        </p:txBody>
      </p:sp>
      <p:sp>
        <p:nvSpPr>
          <p:cNvPr id="965" name="Google Shape;965;p73:notes"/>
          <p:cNvSpPr txBox="1">
            <a:spLocks noGrp="1"/>
          </p:cNvSpPr>
          <p:nvPr>
            <p:ph type="ftr" idx="11"/>
          </p:nvPr>
        </p:nvSpPr>
        <p:spPr>
          <a:xfrm>
            <a:off x="0" y="8632433"/>
            <a:ext cx="2944733" cy="45599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20091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83:notes"/>
          <p:cNvSpPr>
            <a:spLocks noGrp="1" noRot="1" noChangeAspect="1"/>
          </p:cNvSpPr>
          <p:nvPr>
            <p:ph type="sldImg" idx="2"/>
          </p:nvPr>
        </p:nvSpPr>
        <p:spPr>
          <a:xfrm>
            <a:off x="1125538" y="681038"/>
            <a:ext cx="4543425" cy="3408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3" name="Google Shape;973;p83:notes"/>
          <p:cNvSpPr txBox="1">
            <a:spLocks noGrp="1"/>
          </p:cNvSpPr>
          <p:nvPr>
            <p:ph type="body" idx="1"/>
          </p:nvPr>
        </p:nvSpPr>
        <p:spPr>
          <a:xfrm>
            <a:off x="679554" y="4317005"/>
            <a:ext cx="5436431" cy="4089794"/>
          </a:xfrm>
          <a:prstGeom prst="rect">
            <a:avLst/>
          </a:prstGeom>
          <a:noFill/>
          <a:ln>
            <a:noFill/>
          </a:ln>
        </p:spPr>
        <p:txBody>
          <a:bodyPr spcFirstLastPara="1" wrap="square" lIns="90748" tIns="90748" rIns="90748" bIns="90748" anchor="t" anchorCtr="0">
            <a:noAutofit/>
          </a:bodyPr>
          <a:lstStyle/>
          <a:p>
            <a:pPr marL="0" indent="0">
              <a:buSzPts val="1100"/>
            </a:pPr>
            <a:endParaRPr/>
          </a:p>
        </p:txBody>
      </p:sp>
      <p:sp>
        <p:nvSpPr>
          <p:cNvPr id="974" name="Google Shape;974;p83:notes"/>
          <p:cNvSpPr txBox="1">
            <a:spLocks noGrp="1"/>
          </p:cNvSpPr>
          <p:nvPr>
            <p:ph type="ftr" idx="11"/>
          </p:nvPr>
        </p:nvSpPr>
        <p:spPr>
          <a:xfrm>
            <a:off x="0" y="8632433"/>
            <a:ext cx="2944733" cy="45599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268984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84:notes"/>
          <p:cNvSpPr>
            <a:spLocks noGrp="1" noRot="1" noChangeAspect="1"/>
          </p:cNvSpPr>
          <p:nvPr>
            <p:ph type="sldImg" idx="2"/>
          </p:nvPr>
        </p:nvSpPr>
        <p:spPr>
          <a:xfrm>
            <a:off x="1125538" y="681038"/>
            <a:ext cx="4543425" cy="3408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2" name="Google Shape;982;p84:notes"/>
          <p:cNvSpPr txBox="1">
            <a:spLocks noGrp="1"/>
          </p:cNvSpPr>
          <p:nvPr>
            <p:ph type="body" idx="1"/>
          </p:nvPr>
        </p:nvSpPr>
        <p:spPr>
          <a:xfrm>
            <a:off x="679554" y="4317005"/>
            <a:ext cx="5436431" cy="4089794"/>
          </a:xfrm>
          <a:prstGeom prst="rect">
            <a:avLst/>
          </a:prstGeom>
          <a:noFill/>
          <a:ln>
            <a:noFill/>
          </a:ln>
        </p:spPr>
        <p:txBody>
          <a:bodyPr spcFirstLastPara="1" wrap="square" lIns="90748" tIns="90748" rIns="90748" bIns="90748" anchor="t" anchorCtr="0">
            <a:noAutofit/>
          </a:bodyPr>
          <a:lstStyle/>
          <a:p>
            <a:pPr marL="0" indent="0">
              <a:buSzPts val="1100"/>
            </a:pPr>
            <a:endParaRPr/>
          </a:p>
        </p:txBody>
      </p:sp>
      <p:sp>
        <p:nvSpPr>
          <p:cNvPr id="983" name="Google Shape;983;p84:notes"/>
          <p:cNvSpPr txBox="1">
            <a:spLocks noGrp="1"/>
          </p:cNvSpPr>
          <p:nvPr>
            <p:ph type="ftr" idx="11"/>
          </p:nvPr>
        </p:nvSpPr>
        <p:spPr>
          <a:xfrm>
            <a:off x="0" y="8632433"/>
            <a:ext cx="2944733" cy="455999"/>
          </a:xfrm>
          <a:prstGeom prst="rect">
            <a:avLst/>
          </a:prstGeom>
          <a:noFill/>
          <a:ln>
            <a:noFill/>
          </a:ln>
        </p:spPr>
        <p:txBody>
          <a:bodyPr spcFirstLastPara="1" wrap="square" lIns="90748" tIns="45362" rIns="90748" bIns="45362" anchor="b" anchorCtr="0">
            <a:noAutofit/>
          </a:bodyPr>
          <a:lstStyle/>
          <a:p>
            <a:endParaRPr/>
          </a:p>
        </p:txBody>
      </p:sp>
    </p:spTree>
    <p:extLst>
      <p:ext uri="{BB962C8B-B14F-4D97-AF65-F5344CB8AC3E}">
        <p14:creationId xmlns:p14="http://schemas.microsoft.com/office/powerpoint/2010/main" val="35741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1111c098675_0_1166:notes"/>
          <p:cNvSpPr>
            <a:spLocks noGrp="1" noRot="1" noChangeAspect="1"/>
          </p:cNvSpPr>
          <p:nvPr>
            <p:ph type="sldImg" idx="2"/>
          </p:nvPr>
        </p:nvSpPr>
        <p:spPr>
          <a:xfrm>
            <a:off x="1125538" y="681038"/>
            <a:ext cx="4543425" cy="3408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2" name="Google Shape;992;g1111c098675_0_1166:notes"/>
          <p:cNvSpPr txBox="1">
            <a:spLocks noGrp="1"/>
          </p:cNvSpPr>
          <p:nvPr>
            <p:ph type="body" idx="1"/>
          </p:nvPr>
        </p:nvSpPr>
        <p:spPr>
          <a:xfrm>
            <a:off x="679554" y="4317005"/>
            <a:ext cx="5436431" cy="4089794"/>
          </a:xfrm>
          <a:prstGeom prst="rect">
            <a:avLst/>
          </a:prstGeom>
          <a:noFill/>
          <a:ln>
            <a:noFill/>
          </a:ln>
        </p:spPr>
        <p:txBody>
          <a:bodyPr spcFirstLastPara="1" wrap="square" lIns="90748" tIns="90748" rIns="90748" bIns="90748" anchor="t" anchorCtr="0">
            <a:noAutofit/>
          </a:bodyPr>
          <a:lstStyle/>
          <a:p>
            <a:pPr marL="0" indent="0">
              <a:buSzPts val="1100"/>
            </a:pPr>
            <a:endParaRPr/>
          </a:p>
        </p:txBody>
      </p:sp>
    </p:spTree>
    <p:extLst>
      <p:ext uri="{BB962C8B-B14F-4D97-AF65-F5344CB8AC3E}">
        <p14:creationId xmlns:p14="http://schemas.microsoft.com/office/powerpoint/2010/main" val="1978887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1111c098675_0_1174:notes"/>
          <p:cNvSpPr txBox="1">
            <a:spLocks noGrp="1"/>
          </p:cNvSpPr>
          <p:nvPr>
            <p:ph type="body" idx="1"/>
          </p:nvPr>
        </p:nvSpPr>
        <p:spPr>
          <a:xfrm>
            <a:off x="679554" y="4373807"/>
            <a:ext cx="5436431" cy="3578719"/>
          </a:xfrm>
          <a:prstGeom prst="rect">
            <a:avLst/>
          </a:prstGeom>
          <a:noFill/>
          <a:ln>
            <a:noFill/>
          </a:ln>
        </p:spPr>
        <p:txBody>
          <a:bodyPr spcFirstLastPara="1" wrap="square" lIns="90748" tIns="45362" rIns="90748" bIns="45362" anchor="t" anchorCtr="0">
            <a:noAutofit/>
          </a:bodyPr>
          <a:lstStyle/>
          <a:p>
            <a:pPr marL="0" indent="0"/>
            <a:endParaRPr/>
          </a:p>
        </p:txBody>
      </p:sp>
      <p:sp>
        <p:nvSpPr>
          <p:cNvPr id="1002" name="Google Shape;1002;g1111c098675_0_1174:notes"/>
          <p:cNvSpPr>
            <a:spLocks noGrp="1" noRot="1" noChangeAspect="1"/>
          </p:cNvSpPr>
          <p:nvPr>
            <p:ph type="sldImg" idx="2"/>
          </p:nvPr>
        </p:nvSpPr>
        <p:spPr>
          <a:xfrm>
            <a:off x="1354138" y="1136650"/>
            <a:ext cx="4087812" cy="3067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4643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準スライド_1行タイトル">
  <p:cSld name="標準スライド_1行タイトル">
    <p:spTree>
      <p:nvGrpSpPr>
        <p:cNvPr id="1" name="Shape 19"/>
        <p:cNvGrpSpPr/>
        <p:nvPr/>
      </p:nvGrpSpPr>
      <p:grpSpPr>
        <a:xfrm>
          <a:off x="0" y="0"/>
          <a:ext cx="0" cy="0"/>
          <a:chOff x="0" y="0"/>
          <a:chExt cx="0" cy="0"/>
        </a:xfrm>
      </p:grpSpPr>
      <p:sp>
        <p:nvSpPr>
          <p:cNvPr id="20" name="Google Shape;20;p46"/>
          <p:cNvSpPr txBox="1">
            <a:spLocks noGrp="1"/>
          </p:cNvSpPr>
          <p:nvPr>
            <p:ph type="title"/>
          </p:nvPr>
        </p:nvSpPr>
        <p:spPr>
          <a:xfrm>
            <a:off x="186439" y="266731"/>
            <a:ext cx="8771123" cy="425966"/>
          </a:xfrm>
          <a:prstGeom prst="rect">
            <a:avLst/>
          </a:prstGeom>
          <a:noFill/>
          <a:ln>
            <a:noFill/>
          </a:ln>
        </p:spPr>
        <p:txBody>
          <a:bodyPr spcFirstLastPara="1" wrap="square" lIns="108000" tIns="45700" rIns="91425" bIns="45700" anchor="b" anchorCtr="0">
            <a:normAutofit/>
          </a:bodyPr>
          <a:lstStyle>
            <a:lvl1pPr lvl="0" algn="l">
              <a:lnSpc>
                <a:spcPct val="90000"/>
              </a:lnSpc>
              <a:spcBef>
                <a:spcPts val="0"/>
              </a:spcBef>
              <a:spcAft>
                <a:spcPts val="0"/>
              </a:spcAft>
              <a:buClr>
                <a:srgbClr val="1F3864"/>
              </a:buClr>
              <a:buSzPts val="2000"/>
              <a:buFont typeface="Meiryo"/>
              <a:buNone/>
              <a:defRPr sz="1845" b="1">
                <a:solidFill>
                  <a:srgbClr val="1F386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6"/>
          <p:cNvSpPr txBox="1">
            <a:spLocks noGrp="1"/>
          </p:cNvSpPr>
          <p:nvPr>
            <p:ph type="body" idx="1"/>
          </p:nvPr>
        </p:nvSpPr>
        <p:spPr>
          <a:xfrm>
            <a:off x="184639" y="785091"/>
            <a:ext cx="8772022" cy="5391872"/>
          </a:xfrm>
          <a:prstGeom prst="rect">
            <a:avLst/>
          </a:prstGeom>
          <a:noFill/>
          <a:ln>
            <a:noFill/>
          </a:ln>
        </p:spPr>
        <p:txBody>
          <a:bodyPr spcFirstLastPara="1" wrap="square" lIns="91425" tIns="45700" rIns="91425" bIns="45700" anchor="t" anchorCtr="0">
            <a:noAutofit/>
          </a:bodyPr>
          <a:lstStyle>
            <a:lvl1pPr marL="457200" lvl="0" indent="-317500" algn="l">
              <a:lnSpc>
                <a:spcPct val="150000"/>
              </a:lnSpc>
              <a:spcBef>
                <a:spcPts val="0"/>
              </a:spcBef>
              <a:spcAft>
                <a:spcPts val="0"/>
              </a:spcAft>
              <a:buClr>
                <a:srgbClr val="1F3864"/>
              </a:buClr>
              <a:buSzPts val="1400"/>
              <a:buFont typeface="Noto Sans Symbols"/>
              <a:buChar char="■"/>
              <a:defRPr/>
            </a:lvl1pPr>
            <a:lvl2pPr marL="914400" lvl="1" indent="-299719" algn="l">
              <a:lnSpc>
                <a:spcPct val="150000"/>
              </a:lnSpc>
              <a:spcBef>
                <a:spcPts val="0"/>
              </a:spcBef>
              <a:spcAft>
                <a:spcPts val="0"/>
              </a:spcAft>
              <a:buClr>
                <a:srgbClr val="1F3864"/>
              </a:buClr>
              <a:buSzPts val="1120"/>
              <a:buFont typeface="Noto Sans Symbols"/>
              <a:buChar char="●"/>
              <a:defRPr/>
            </a:lvl2pPr>
            <a:lvl3pPr marL="1371600" lvl="2" indent="-317500" algn="l">
              <a:lnSpc>
                <a:spcPct val="150000"/>
              </a:lnSpc>
              <a:spcBef>
                <a:spcPts val="0"/>
              </a:spcBef>
              <a:spcAft>
                <a:spcPts val="0"/>
              </a:spcAft>
              <a:buClr>
                <a:srgbClr val="1F3864"/>
              </a:buClr>
              <a:buSzPts val="1400"/>
              <a:buFont typeface="Meiryo"/>
              <a:buChar char="‒"/>
              <a:defRPr/>
            </a:lvl3pPr>
            <a:lvl4pPr marL="1828800" lvl="3" indent="-317500" algn="l">
              <a:lnSpc>
                <a:spcPct val="150000"/>
              </a:lnSpc>
              <a:spcBef>
                <a:spcPts val="462"/>
              </a:spcBef>
              <a:spcAft>
                <a:spcPts val="0"/>
              </a:spcAft>
              <a:buClr>
                <a:schemeClr val="dk1"/>
              </a:buClr>
              <a:buSzPts val="1400"/>
              <a:buChar char="•"/>
              <a:defRPr sz="1292"/>
            </a:lvl4pPr>
            <a:lvl5pPr marL="2286000" lvl="4" indent="-317500" algn="l">
              <a:lnSpc>
                <a:spcPct val="150000"/>
              </a:lnSpc>
              <a:spcBef>
                <a:spcPts val="554"/>
              </a:spcBef>
              <a:spcAft>
                <a:spcPts val="0"/>
              </a:spcAft>
              <a:buClr>
                <a:schemeClr val="dk1"/>
              </a:buClr>
              <a:buSzPts val="1400"/>
              <a:buChar char="•"/>
              <a:defRPr sz="1292"/>
            </a:lvl5pPr>
            <a:lvl6pPr marL="2743200" lvl="5" indent="-342900" algn="l">
              <a:lnSpc>
                <a:spcPct val="90000"/>
              </a:lnSpc>
              <a:spcBef>
                <a:spcPts val="554"/>
              </a:spcBef>
              <a:spcAft>
                <a:spcPts val="0"/>
              </a:spcAft>
              <a:buClr>
                <a:schemeClr val="dk1"/>
              </a:buClr>
              <a:buSzPts val="1800"/>
              <a:buChar char="•"/>
              <a:defRPr/>
            </a:lvl6pPr>
            <a:lvl7pPr marL="3200400" lvl="6" indent="-342900" algn="l">
              <a:lnSpc>
                <a:spcPct val="90000"/>
              </a:lnSpc>
              <a:spcBef>
                <a:spcPts val="462"/>
              </a:spcBef>
              <a:spcAft>
                <a:spcPts val="0"/>
              </a:spcAft>
              <a:buClr>
                <a:schemeClr val="dk1"/>
              </a:buClr>
              <a:buSzPts val="1800"/>
              <a:buChar char="•"/>
              <a:defRPr/>
            </a:lvl7pPr>
            <a:lvl8pPr marL="3657600" lvl="7" indent="-342900" algn="l">
              <a:lnSpc>
                <a:spcPct val="90000"/>
              </a:lnSpc>
              <a:spcBef>
                <a:spcPts val="462"/>
              </a:spcBef>
              <a:spcAft>
                <a:spcPts val="0"/>
              </a:spcAft>
              <a:buClr>
                <a:schemeClr val="dk1"/>
              </a:buClr>
              <a:buSzPts val="1800"/>
              <a:buChar char="•"/>
              <a:defRPr/>
            </a:lvl8pPr>
            <a:lvl9pPr marL="4114800" lvl="8" indent="-342900" algn="l">
              <a:lnSpc>
                <a:spcPct val="90000"/>
              </a:lnSpc>
              <a:spcBef>
                <a:spcPts val="462"/>
              </a:spcBef>
              <a:spcAft>
                <a:spcPts val="0"/>
              </a:spcAft>
              <a:buClr>
                <a:schemeClr val="dk1"/>
              </a:buClr>
              <a:buSzPts val="1800"/>
              <a:buChar char="•"/>
              <a:defRPr/>
            </a:lvl9pPr>
          </a:lstStyle>
          <a:p>
            <a:endParaRPr dirty="0"/>
          </a:p>
        </p:txBody>
      </p:sp>
      <p:cxnSp>
        <p:nvCxnSpPr>
          <p:cNvPr id="22" name="Google Shape;22;p46"/>
          <p:cNvCxnSpPr/>
          <p:nvPr/>
        </p:nvCxnSpPr>
        <p:spPr>
          <a:xfrm flipH="1">
            <a:off x="186441" y="44629"/>
            <a:ext cx="900" cy="648073"/>
          </a:xfrm>
          <a:prstGeom prst="straightConnector1">
            <a:avLst/>
          </a:prstGeom>
          <a:noFill/>
          <a:ln w="76200" cap="flat" cmpd="sng">
            <a:solidFill>
              <a:srgbClr val="2F5496"/>
            </a:solidFill>
            <a:prstDash val="solid"/>
            <a:miter lim="800000"/>
            <a:headEnd type="none" w="sm" len="sm"/>
            <a:tailEnd type="none" w="sm" len="sm"/>
          </a:ln>
        </p:spPr>
      </p:cxnSp>
      <p:sp>
        <p:nvSpPr>
          <p:cNvPr id="23" name="Google Shape;23;p46"/>
          <p:cNvSpPr txBox="1">
            <a:spLocks noGrp="1"/>
          </p:cNvSpPr>
          <p:nvPr>
            <p:ph type="body" idx="2"/>
          </p:nvPr>
        </p:nvSpPr>
        <p:spPr>
          <a:xfrm>
            <a:off x="184639" y="21605"/>
            <a:ext cx="8774723" cy="222107"/>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rgbClr val="1F3864"/>
              </a:buClr>
              <a:buSzPts val="900"/>
              <a:buNone/>
              <a:defRPr sz="831" b="1">
                <a:solidFill>
                  <a:srgbClr val="1F3864"/>
                </a:solidFill>
              </a:defRPr>
            </a:lvl1pPr>
            <a:lvl2pPr marL="914400" lvl="1" indent="-342900" algn="l">
              <a:lnSpc>
                <a:spcPct val="150000"/>
              </a:lnSpc>
              <a:spcBef>
                <a:spcPts val="0"/>
              </a:spcBef>
              <a:spcAft>
                <a:spcPts val="0"/>
              </a:spcAft>
              <a:buClr>
                <a:schemeClr val="dk1"/>
              </a:buClr>
              <a:buSzPts val="1800"/>
              <a:buChar char="•"/>
              <a:defRPr/>
            </a:lvl2pPr>
            <a:lvl3pPr marL="1371600" lvl="2" indent="-342900" algn="l">
              <a:lnSpc>
                <a:spcPct val="150000"/>
              </a:lnSpc>
              <a:spcBef>
                <a:spcPts val="0"/>
              </a:spcBef>
              <a:spcAft>
                <a:spcPts val="0"/>
              </a:spcAft>
              <a:buClr>
                <a:schemeClr val="dk1"/>
              </a:buClr>
              <a:buSzPts val="1800"/>
              <a:buChar char="•"/>
              <a:defRPr/>
            </a:lvl3pPr>
            <a:lvl4pPr marL="1828800" lvl="3" indent="-342900" algn="l">
              <a:lnSpc>
                <a:spcPct val="150000"/>
              </a:lnSpc>
              <a:spcBef>
                <a:spcPts val="462"/>
              </a:spcBef>
              <a:spcAft>
                <a:spcPts val="0"/>
              </a:spcAft>
              <a:buClr>
                <a:schemeClr val="dk1"/>
              </a:buClr>
              <a:buSzPts val="1800"/>
              <a:buChar char="•"/>
              <a:defRPr/>
            </a:lvl4pPr>
            <a:lvl5pPr marL="2286000" lvl="4" indent="-342900" algn="l">
              <a:lnSpc>
                <a:spcPct val="150000"/>
              </a:lnSpc>
              <a:spcBef>
                <a:spcPts val="462"/>
              </a:spcBef>
              <a:spcAft>
                <a:spcPts val="0"/>
              </a:spcAft>
              <a:buClr>
                <a:schemeClr val="dk1"/>
              </a:buClr>
              <a:buSzPts val="1800"/>
              <a:buChar char="•"/>
              <a:defRPr/>
            </a:lvl5pPr>
            <a:lvl6pPr marL="2743200" lvl="5" indent="-342900" algn="l">
              <a:lnSpc>
                <a:spcPct val="90000"/>
              </a:lnSpc>
              <a:spcBef>
                <a:spcPts val="462"/>
              </a:spcBef>
              <a:spcAft>
                <a:spcPts val="0"/>
              </a:spcAft>
              <a:buClr>
                <a:schemeClr val="dk1"/>
              </a:buClr>
              <a:buSzPts val="1800"/>
              <a:buChar char="•"/>
              <a:defRPr/>
            </a:lvl6pPr>
            <a:lvl7pPr marL="3200400" lvl="6" indent="-342900" algn="l">
              <a:lnSpc>
                <a:spcPct val="90000"/>
              </a:lnSpc>
              <a:spcBef>
                <a:spcPts val="462"/>
              </a:spcBef>
              <a:spcAft>
                <a:spcPts val="0"/>
              </a:spcAft>
              <a:buClr>
                <a:schemeClr val="dk1"/>
              </a:buClr>
              <a:buSzPts val="1800"/>
              <a:buChar char="•"/>
              <a:defRPr/>
            </a:lvl7pPr>
            <a:lvl8pPr marL="3657600" lvl="7" indent="-342900" algn="l">
              <a:lnSpc>
                <a:spcPct val="90000"/>
              </a:lnSpc>
              <a:spcBef>
                <a:spcPts val="462"/>
              </a:spcBef>
              <a:spcAft>
                <a:spcPts val="0"/>
              </a:spcAft>
              <a:buClr>
                <a:schemeClr val="dk1"/>
              </a:buClr>
              <a:buSzPts val="1800"/>
              <a:buChar char="•"/>
              <a:defRPr/>
            </a:lvl8pPr>
            <a:lvl9pPr marL="4114800" lvl="8" indent="-342900" algn="l">
              <a:lnSpc>
                <a:spcPct val="90000"/>
              </a:lnSpc>
              <a:spcBef>
                <a:spcPts val="462"/>
              </a:spcBef>
              <a:spcAft>
                <a:spcPts val="0"/>
              </a:spcAft>
              <a:buClr>
                <a:schemeClr val="dk1"/>
              </a:buClr>
              <a:buSzPts val="1800"/>
              <a:buChar char="•"/>
              <a:defRPr/>
            </a:lvl9pPr>
          </a:lstStyle>
          <a:p>
            <a:endParaRPr/>
          </a:p>
        </p:txBody>
      </p:sp>
      <p:sp>
        <p:nvSpPr>
          <p:cNvPr id="6" name="Google Shape;15;p44">
            <a:extLst>
              <a:ext uri="{FF2B5EF4-FFF2-40B4-BE49-F238E27FC236}">
                <a16:creationId xmlns:a16="http://schemas.microsoft.com/office/drawing/2014/main" xmlns="" id="{1D79607F-F403-4740-8986-64B5940AD056}"/>
              </a:ext>
            </a:extLst>
          </p:cNvPr>
          <p:cNvSpPr txBox="1">
            <a:spLocks noGrp="1"/>
          </p:cNvSpPr>
          <p:nvPr>
            <p:ph type="sldNum" idx="12"/>
          </p:nvPr>
        </p:nvSpPr>
        <p:spPr>
          <a:xfrm>
            <a:off x="7077075" y="635635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標準スライド_番号付き箇条書き">
  <p:cSld name="1_標準スライド_番号付き箇条書き">
    <p:spTree>
      <p:nvGrpSpPr>
        <p:cNvPr id="1" name="Shape 27"/>
        <p:cNvGrpSpPr/>
        <p:nvPr/>
      </p:nvGrpSpPr>
      <p:grpSpPr>
        <a:xfrm>
          <a:off x="0" y="0"/>
          <a:ext cx="0" cy="0"/>
          <a:chOff x="0" y="0"/>
          <a:chExt cx="0" cy="0"/>
        </a:xfrm>
      </p:grpSpPr>
      <p:sp>
        <p:nvSpPr>
          <p:cNvPr id="28" name="Google Shape;28;p48"/>
          <p:cNvSpPr txBox="1">
            <a:spLocks noGrp="1"/>
          </p:cNvSpPr>
          <p:nvPr>
            <p:ph type="title"/>
          </p:nvPr>
        </p:nvSpPr>
        <p:spPr>
          <a:xfrm>
            <a:off x="186439" y="266731"/>
            <a:ext cx="8771123" cy="425966"/>
          </a:xfrm>
          <a:prstGeom prst="rect">
            <a:avLst/>
          </a:prstGeom>
          <a:noFill/>
          <a:ln>
            <a:noFill/>
          </a:ln>
        </p:spPr>
        <p:txBody>
          <a:bodyPr spcFirstLastPara="1" wrap="square" lIns="108000" tIns="45700" rIns="91425" bIns="45700" anchor="b" anchorCtr="0">
            <a:normAutofit/>
          </a:bodyPr>
          <a:lstStyle>
            <a:lvl1pPr lvl="0" algn="l">
              <a:lnSpc>
                <a:spcPct val="90000"/>
              </a:lnSpc>
              <a:spcBef>
                <a:spcPts val="0"/>
              </a:spcBef>
              <a:spcAft>
                <a:spcPts val="0"/>
              </a:spcAft>
              <a:buClr>
                <a:srgbClr val="1F3864"/>
              </a:buClr>
              <a:buSzPts val="2000"/>
              <a:buFont typeface="Meiryo"/>
              <a:buNone/>
              <a:defRPr sz="1845" b="1">
                <a:solidFill>
                  <a:srgbClr val="1F386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body" idx="1"/>
          </p:nvPr>
        </p:nvSpPr>
        <p:spPr>
          <a:xfrm>
            <a:off x="184639" y="785091"/>
            <a:ext cx="8772022" cy="539187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0"/>
              </a:spcBef>
              <a:spcAft>
                <a:spcPts val="0"/>
              </a:spcAft>
              <a:buClr>
                <a:srgbClr val="1F3864"/>
              </a:buClr>
              <a:buSzPts val="1800"/>
              <a:buFont typeface="Meiryo"/>
              <a:buAutoNum type="arabicPeriod"/>
              <a:defRPr sz="1662" b="1">
                <a:solidFill>
                  <a:srgbClr val="1F3864"/>
                </a:solidFill>
              </a:defRPr>
            </a:lvl1pPr>
            <a:lvl2pPr marL="914400" lvl="1" indent="-335280" algn="l">
              <a:lnSpc>
                <a:spcPct val="150000"/>
              </a:lnSpc>
              <a:spcBef>
                <a:spcPts val="0"/>
              </a:spcBef>
              <a:spcAft>
                <a:spcPts val="0"/>
              </a:spcAft>
              <a:buClr>
                <a:srgbClr val="1F3864"/>
              </a:buClr>
              <a:buSzPts val="1680"/>
              <a:buFont typeface="Noto Sans Symbols"/>
              <a:buChar char="🡺"/>
              <a:defRPr/>
            </a:lvl2pPr>
            <a:lvl3pPr marL="1371600" lvl="2" indent="-317500" algn="l">
              <a:lnSpc>
                <a:spcPct val="150000"/>
              </a:lnSpc>
              <a:spcBef>
                <a:spcPts val="0"/>
              </a:spcBef>
              <a:spcAft>
                <a:spcPts val="0"/>
              </a:spcAft>
              <a:buClr>
                <a:srgbClr val="1F3864"/>
              </a:buClr>
              <a:buSzPts val="1400"/>
              <a:buFont typeface="Noto Sans Symbols"/>
              <a:buChar char="✔"/>
              <a:defRPr/>
            </a:lvl3pPr>
            <a:lvl4pPr marL="1828800" lvl="3" indent="-317500" algn="l">
              <a:lnSpc>
                <a:spcPct val="150000"/>
              </a:lnSpc>
              <a:spcBef>
                <a:spcPts val="462"/>
              </a:spcBef>
              <a:spcAft>
                <a:spcPts val="0"/>
              </a:spcAft>
              <a:buClr>
                <a:schemeClr val="dk1"/>
              </a:buClr>
              <a:buSzPts val="1400"/>
              <a:buChar char="•"/>
              <a:defRPr sz="1292"/>
            </a:lvl4pPr>
            <a:lvl5pPr marL="2286000" lvl="4" indent="-317500" algn="l">
              <a:lnSpc>
                <a:spcPct val="150000"/>
              </a:lnSpc>
              <a:spcBef>
                <a:spcPts val="554"/>
              </a:spcBef>
              <a:spcAft>
                <a:spcPts val="0"/>
              </a:spcAft>
              <a:buClr>
                <a:schemeClr val="dk1"/>
              </a:buClr>
              <a:buSzPts val="1400"/>
              <a:buChar char="•"/>
              <a:defRPr sz="1292"/>
            </a:lvl5pPr>
            <a:lvl6pPr marL="2743200" lvl="5" indent="-342900" algn="l">
              <a:lnSpc>
                <a:spcPct val="90000"/>
              </a:lnSpc>
              <a:spcBef>
                <a:spcPts val="554"/>
              </a:spcBef>
              <a:spcAft>
                <a:spcPts val="0"/>
              </a:spcAft>
              <a:buClr>
                <a:schemeClr val="dk1"/>
              </a:buClr>
              <a:buSzPts val="1800"/>
              <a:buChar char="•"/>
              <a:defRPr/>
            </a:lvl6pPr>
            <a:lvl7pPr marL="3200400" lvl="6" indent="-342900" algn="l">
              <a:lnSpc>
                <a:spcPct val="90000"/>
              </a:lnSpc>
              <a:spcBef>
                <a:spcPts val="462"/>
              </a:spcBef>
              <a:spcAft>
                <a:spcPts val="0"/>
              </a:spcAft>
              <a:buClr>
                <a:schemeClr val="dk1"/>
              </a:buClr>
              <a:buSzPts val="1800"/>
              <a:buChar char="•"/>
              <a:defRPr/>
            </a:lvl7pPr>
            <a:lvl8pPr marL="3657600" lvl="7" indent="-342900" algn="l">
              <a:lnSpc>
                <a:spcPct val="90000"/>
              </a:lnSpc>
              <a:spcBef>
                <a:spcPts val="462"/>
              </a:spcBef>
              <a:spcAft>
                <a:spcPts val="0"/>
              </a:spcAft>
              <a:buClr>
                <a:schemeClr val="dk1"/>
              </a:buClr>
              <a:buSzPts val="1800"/>
              <a:buChar char="•"/>
              <a:defRPr/>
            </a:lvl8pPr>
            <a:lvl9pPr marL="4114800" lvl="8" indent="-342900" algn="l">
              <a:lnSpc>
                <a:spcPct val="90000"/>
              </a:lnSpc>
              <a:spcBef>
                <a:spcPts val="462"/>
              </a:spcBef>
              <a:spcAft>
                <a:spcPts val="0"/>
              </a:spcAft>
              <a:buClr>
                <a:schemeClr val="dk1"/>
              </a:buClr>
              <a:buSzPts val="1800"/>
              <a:buChar char="•"/>
              <a:defRPr/>
            </a:lvl9pPr>
          </a:lstStyle>
          <a:p>
            <a:endParaRPr/>
          </a:p>
        </p:txBody>
      </p:sp>
      <p:cxnSp>
        <p:nvCxnSpPr>
          <p:cNvPr id="30" name="Google Shape;30;p48"/>
          <p:cNvCxnSpPr/>
          <p:nvPr/>
        </p:nvCxnSpPr>
        <p:spPr>
          <a:xfrm flipH="1">
            <a:off x="186441" y="44629"/>
            <a:ext cx="900" cy="648073"/>
          </a:xfrm>
          <a:prstGeom prst="straightConnector1">
            <a:avLst/>
          </a:prstGeom>
          <a:noFill/>
          <a:ln w="76200" cap="flat" cmpd="sng">
            <a:solidFill>
              <a:srgbClr val="2F5496"/>
            </a:solidFill>
            <a:prstDash val="solid"/>
            <a:miter lim="800000"/>
            <a:headEnd type="none" w="sm" len="sm"/>
            <a:tailEnd type="none" w="sm" len="sm"/>
          </a:ln>
        </p:spPr>
      </p:cxnSp>
      <p:sp>
        <p:nvSpPr>
          <p:cNvPr id="31" name="Google Shape;31;p48"/>
          <p:cNvSpPr txBox="1">
            <a:spLocks noGrp="1"/>
          </p:cNvSpPr>
          <p:nvPr>
            <p:ph type="body" idx="2"/>
          </p:nvPr>
        </p:nvSpPr>
        <p:spPr>
          <a:xfrm>
            <a:off x="184639" y="21605"/>
            <a:ext cx="8774723" cy="222107"/>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rgbClr val="1F3864"/>
              </a:buClr>
              <a:buSzPts val="900"/>
              <a:buNone/>
              <a:defRPr sz="831" b="1">
                <a:solidFill>
                  <a:srgbClr val="1F3864"/>
                </a:solidFill>
              </a:defRPr>
            </a:lvl1pPr>
            <a:lvl2pPr marL="914400" lvl="1" indent="-342900" algn="l">
              <a:lnSpc>
                <a:spcPct val="150000"/>
              </a:lnSpc>
              <a:spcBef>
                <a:spcPts val="0"/>
              </a:spcBef>
              <a:spcAft>
                <a:spcPts val="0"/>
              </a:spcAft>
              <a:buClr>
                <a:schemeClr val="dk1"/>
              </a:buClr>
              <a:buSzPts val="1800"/>
              <a:buChar char="•"/>
              <a:defRPr/>
            </a:lvl2pPr>
            <a:lvl3pPr marL="1371600" lvl="2" indent="-342900" algn="l">
              <a:lnSpc>
                <a:spcPct val="150000"/>
              </a:lnSpc>
              <a:spcBef>
                <a:spcPts val="0"/>
              </a:spcBef>
              <a:spcAft>
                <a:spcPts val="0"/>
              </a:spcAft>
              <a:buClr>
                <a:schemeClr val="dk1"/>
              </a:buClr>
              <a:buSzPts val="1800"/>
              <a:buChar char="•"/>
              <a:defRPr/>
            </a:lvl3pPr>
            <a:lvl4pPr marL="1828800" lvl="3" indent="-342900" algn="l">
              <a:lnSpc>
                <a:spcPct val="150000"/>
              </a:lnSpc>
              <a:spcBef>
                <a:spcPts val="462"/>
              </a:spcBef>
              <a:spcAft>
                <a:spcPts val="0"/>
              </a:spcAft>
              <a:buClr>
                <a:schemeClr val="dk1"/>
              </a:buClr>
              <a:buSzPts val="1800"/>
              <a:buChar char="•"/>
              <a:defRPr/>
            </a:lvl4pPr>
            <a:lvl5pPr marL="2286000" lvl="4" indent="-342900" algn="l">
              <a:lnSpc>
                <a:spcPct val="150000"/>
              </a:lnSpc>
              <a:spcBef>
                <a:spcPts val="462"/>
              </a:spcBef>
              <a:spcAft>
                <a:spcPts val="0"/>
              </a:spcAft>
              <a:buClr>
                <a:schemeClr val="dk1"/>
              </a:buClr>
              <a:buSzPts val="1800"/>
              <a:buChar char="•"/>
              <a:defRPr/>
            </a:lvl5pPr>
            <a:lvl6pPr marL="2743200" lvl="5" indent="-342900" algn="l">
              <a:lnSpc>
                <a:spcPct val="90000"/>
              </a:lnSpc>
              <a:spcBef>
                <a:spcPts val="462"/>
              </a:spcBef>
              <a:spcAft>
                <a:spcPts val="0"/>
              </a:spcAft>
              <a:buClr>
                <a:schemeClr val="dk1"/>
              </a:buClr>
              <a:buSzPts val="1800"/>
              <a:buChar char="•"/>
              <a:defRPr/>
            </a:lvl6pPr>
            <a:lvl7pPr marL="3200400" lvl="6" indent="-342900" algn="l">
              <a:lnSpc>
                <a:spcPct val="90000"/>
              </a:lnSpc>
              <a:spcBef>
                <a:spcPts val="462"/>
              </a:spcBef>
              <a:spcAft>
                <a:spcPts val="0"/>
              </a:spcAft>
              <a:buClr>
                <a:schemeClr val="dk1"/>
              </a:buClr>
              <a:buSzPts val="1800"/>
              <a:buChar char="•"/>
              <a:defRPr/>
            </a:lvl7pPr>
            <a:lvl8pPr marL="3657600" lvl="7" indent="-342900" algn="l">
              <a:lnSpc>
                <a:spcPct val="90000"/>
              </a:lnSpc>
              <a:spcBef>
                <a:spcPts val="462"/>
              </a:spcBef>
              <a:spcAft>
                <a:spcPts val="0"/>
              </a:spcAft>
              <a:buClr>
                <a:schemeClr val="dk1"/>
              </a:buClr>
              <a:buSzPts val="1800"/>
              <a:buChar char="•"/>
              <a:defRPr/>
            </a:lvl8pPr>
            <a:lvl9pPr marL="4114800" lvl="8" indent="-342900" algn="l">
              <a:lnSpc>
                <a:spcPct val="90000"/>
              </a:lnSpc>
              <a:spcBef>
                <a:spcPts val="462"/>
              </a:spcBef>
              <a:spcAft>
                <a:spcPts val="0"/>
              </a:spcAft>
              <a:buClr>
                <a:schemeClr val="dk1"/>
              </a:buClr>
              <a:buSzPts val="1800"/>
              <a:buChar char="•"/>
              <a:defRPr/>
            </a:lvl9pPr>
          </a:lstStyle>
          <a:p>
            <a:endParaRPr/>
          </a:p>
        </p:txBody>
      </p:sp>
      <p:sp>
        <p:nvSpPr>
          <p:cNvPr id="7" name="Google Shape;15;p44">
            <a:extLst>
              <a:ext uri="{FF2B5EF4-FFF2-40B4-BE49-F238E27FC236}">
                <a16:creationId xmlns:a16="http://schemas.microsoft.com/office/drawing/2014/main" xmlns="" id="{0410CA29-16B8-4737-BB28-1A17B0A42C53}"/>
              </a:ext>
            </a:extLst>
          </p:cNvPr>
          <p:cNvSpPr txBox="1">
            <a:spLocks noGrp="1"/>
          </p:cNvSpPr>
          <p:nvPr>
            <p:ph type="sldNum" idx="12"/>
          </p:nvPr>
        </p:nvSpPr>
        <p:spPr>
          <a:xfrm>
            <a:off x="7077075" y="635635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amp;箇条書き">
  <p:cSld name="タイトル&amp;箇条書き">
    <p:spTree>
      <p:nvGrpSpPr>
        <p:cNvPr id="1" name="Shape 32"/>
        <p:cNvGrpSpPr/>
        <p:nvPr/>
      </p:nvGrpSpPr>
      <p:grpSpPr>
        <a:xfrm>
          <a:off x="0" y="0"/>
          <a:ext cx="0" cy="0"/>
          <a:chOff x="0" y="0"/>
          <a:chExt cx="0" cy="0"/>
        </a:xfrm>
      </p:grpSpPr>
      <p:sp>
        <p:nvSpPr>
          <p:cNvPr id="3" name="Google Shape;15;p44">
            <a:extLst>
              <a:ext uri="{FF2B5EF4-FFF2-40B4-BE49-F238E27FC236}">
                <a16:creationId xmlns:a16="http://schemas.microsoft.com/office/drawing/2014/main" xmlns="" id="{992C6D40-9854-4D7A-9845-5A4DFE9BF217}"/>
              </a:ext>
            </a:extLst>
          </p:cNvPr>
          <p:cNvSpPr txBox="1">
            <a:spLocks noGrp="1"/>
          </p:cNvSpPr>
          <p:nvPr>
            <p:ph type="sldNum" idx="12"/>
          </p:nvPr>
        </p:nvSpPr>
        <p:spPr>
          <a:xfrm>
            <a:off x="7077075" y="635635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900"/>
              <a:buFont typeface="Arial"/>
              <a:buNone/>
              <a:defRPr sz="831" b="0" i="0" u="none" strike="noStrike" cap="none">
                <a:solidFill>
                  <a:schemeClr val="dk1"/>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body" idx="1"/>
          </p:nvPr>
        </p:nvSpPr>
        <p:spPr>
          <a:xfrm>
            <a:off x="186441" y="785091"/>
            <a:ext cx="8772922" cy="5382636"/>
          </a:xfrm>
          <a:prstGeom prst="rect">
            <a:avLst/>
          </a:prstGeom>
          <a:noFill/>
          <a:ln>
            <a:noFill/>
          </a:ln>
        </p:spPr>
        <p:txBody>
          <a:bodyPr spcFirstLastPara="1" wrap="square" lIns="91425" tIns="45700" rIns="91425" bIns="45700" anchor="t" anchorCtr="0">
            <a:noAutofit/>
          </a:bodyPr>
          <a:lstStyle>
            <a:lvl1pPr marL="457200" marR="0" lvl="0" indent="-317500" algn="l" rtl="0">
              <a:lnSpc>
                <a:spcPct val="150000"/>
              </a:lnSpc>
              <a:spcBef>
                <a:spcPts val="0"/>
              </a:spcBef>
              <a:spcAft>
                <a:spcPts val="0"/>
              </a:spcAft>
              <a:buClr>
                <a:schemeClr val="dk1"/>
              </a:buClr>
              <a:buSzPts val="1400"/>
              <a:buFont typeface="Arial"/>
              <a:buChar char="•"/>
              <a:defRPr sz="1400" b="0" i="0" u="none" strike="noStrike" cap="none">
                <a:solidFill>
                  <a:schemeClr val="dk1"/>
                </a:solidFill>
                <a:latin typeface="Meiryo"/>
                <a:ea typeface="Meiryo"/>
                <a:cs typeface="Meiryo"/>
                <a:sym typeface="Meiryo"/>
              </a:defRPr>
            </a:lvl1pPr>
            <a:lvl2pPr marL="914400" marR="0" lvl="1" indent="-317500" algn="l" rtl="0">
              <a:lnSpc>
                <a:spcPct val="150000"/>
              </a:lnSpc>
              <a:spcBef>
                <a:spcPts val="0"/>
              </a:spcBef>
              <a:spcAft>
                <a:spcPts val="0"/>
              </a:spcAft>
              <a:buClr>
                <a:schemeClr val="dk1"/>
              </a:buClr>
              <a:buSzPts val="1400"/>
              <a:buFont typeface="Arial"/>
              <a:buChar char="•"/>
              <a:defRPr sz="1400" b="0" i="0" u="none" strike="noStrike" cap="none">
                <a:solidFill>
                  <a:schemeClr val="dk1"/>
                </a:solidFill>
                <a:latin typeface="Meiryo"/>
                <a:ea typeface="Meiryo"/>
                <a:cs typeface="Meiryo"/>
                <a:sym typeface="Meiryo"/>
              </a:defRPr>
            </a:lvl2pPr>
            <a:lvl3pPr marL="1371600" marR="0" lvl="2" indent="-317500" algn="l" rtl="0">
              <a:lnSpc>
                <a:spcPct val="150000"/>
              </a:lnSpc>
              <a:spcBef>
                <a:spcPts val="0"/>
              </a:spcBef>
              <a:spcAft>
                <a:spcPts val="0"/>
              </a:spcAft>
              <a:buClr>
                <a:schemeClr val="dk1"/>
              </a:buClr>
              <a:buSzPts val="1400"/>
              <a:buFont typeface="Arial"/>
              <a:buChar char="•"/>
              <a:defRPr sz="1400" b="0" i="0" u="none" strike="noStrike" cap="none">
                <a:solidFill>
                  <a:schemeClr val="dk1"/>
                </a:solidFill>
                <a:latin typeface="Meiryo"/>
                <a:ea typeface="Meiryo"/>
                <a:cs typeface="Meiryo"/>
                <a:sym typeface="Meiryo"/>
              </a:defRPr>
            </a:lvl3pPr>
            <a:lvl4pPr marL="1828800" marR="0" lvl="3" indent="-317500" algn="l" rtl="0">
              <a:lnSpc>
                <a:spcPct val="150000"/>
              </a:lnSpc>
              <a:spcBef>
                <a:spcPts val="500"/>
              </a:spcBef>
              <a:spcAft>
                <a:spcPts val="0"/>
              </a:spcAft>
              <a:buClr>
                <a:schemeClr val="dk1"/>
              </a:buClr>
              <a:buSzPts val="1400"/>
              <a:buFont typeface="Arial"/>
              <a:buChar char="•"/>
              <a:defRPr sz="1400" b="0" i="0" u="none" strike="noStrike" cap="none">
                <a:solidFill>
                  <a:schemeClr val="dk1"/>
                </a:solidFill>
                <a:latin typeface="Meiryo"/>
                <a:ea typeface="Meiryo"/>
                <a:cs typeface="Meiryo"/>
                <a:sym typeface="Meiryo"/>
              </a:defRPr>
            </a:lvl4pPr>
            <a:lvl5pPr marL="2286000" marR="0" lvl="4" indent="-317500" algn="l" rtl="0">
              <a:lnSpc>
                <a:spcPct val="150000"/>
              </a:lnSpc>
              <a:spcBef>
                <a:spcPts val="500"/>
              </a:spcBef>
              <a:spcAft>
                <a:spcPts val="0"/>
              </a:spcAft>
              <a:buClr>
                <a:schemeClr val="dk1"/>
              </a:buClr>
              <a:buSzPts val="1400"/>
              <a:buFont typeface="Arial"/>
              <a:buChar char="•"/>
              <a:defRPr sz="1400" b="0" i="0" u="none" strike="noStrike" cap="none">
                <a:solidFill>
                  <a:schemeClr val="dk1"/>
                </a:solidFill>
                <a:latin typeface="Meiryo"/>
                <a:ea typeface="Meiryo"/>
                <a:cs typeface="Meiryo"/>
                <a:sym typeface="Meiry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9pPr>
          </a:lstStyle>
          <a:p>
            <a:endParaRPr/>
          </a:p>
        </p:txBody>
      </p:sp>
      <p:sp>
        <p:nvSpPr>
          <p:cNvPr id="12" name="Google Shape;12;p43"/>
          <p:cNvSpPr txBox="1">
            <a:spLocks noGrp="1"/>
          </p:cNvSpPr>
          <p:nvPr>
            <p:ph type="title"/>
          </p:nvPr>
        </p:nvSpPr>
        <p:spPr>
          <a:xfrm>
            <a:off x="186441" y="275968"/>
            <a:ext cx="7886700" cy="425966"/>
          </a:xfrm>
          <a:prstGeom prst="rect">
            <a:avLst/>
          </a:prstGeom>
          <a:noFill/>
          <a:ln>
            <a:noFill/>
          </a:ln>
        </p:spPr>
        <p:txBody>
          <a:bodyPr spcFirstLastPara="1" wrap="square" lIns="108000" tIns="45700" rIns="91425" bIns="45700" anchor="b" anchorCtr="0">
            <a:normAutofit/>
          </a:bodyPr>
          <a:lstStyle>
            <a:lvl1pPr marR="0" lvl="0" algn="l" rtl="0">
              <a:lnSpc>
                <a:spcPct val="90000"/>
              </a:lnSpc>
              <a:spcBef>
                <a:spcPts val="0"/>
              </a:spcBef>
              <a:spcAft>
                <a:spcPts val="0"/>
              </a:spcAft>
              <a:buClr>
                <a:srgbClr val="1F3864"/>
              </a:buClr>
              <a:buSzPts val="2000"/>
              <a:buFont typeface="Meiryo"/>
              <a:buNone/>
              <a:defRPr sz="2000" b="1" i="0" u="none" strike="noStrike" cap="none">
                <a:solidFill>
                  <a:srgbClr val="1F3864"/>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3"/>
          <p:cNvSpPr txBox="1">
            <a:spLocks noGrp="1"/>
          </p:cNvSpPr>
          <p:nvPr>
            <p:ph type="sldNum" idx="12"/>
          </p:nvPr>
        </p:nvSpPr>
        <p:spPr>
          <a:xfrm>
            <a:off x="7077075" y="6356357"/>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831"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900"/>
              <a:buFont typeface="Arial"/>
              <a:buNone/>
              <a:defRPr sz="831"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900"/>
              <a:buFont typeface="Arial"/>
              <a:buNone/>
              <a:defRPr sz="831"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900"/>
              <a:buFont typeface="Arial"/>
              <a:buNone/>
              <a:defRPr sz="831"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900"/>
              <a:buFont typeface="Arial"/>
              <a:buNone/>
              <a:defRPr sz="831"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900"/>
              <a:buFont typeface="Arial"/>
              <a:buNone/>
              <a:defRPr sz="831"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900"/>
              <a:buFont typeface="Arial"/>
              <a:buNone/>
              <a:defRPr sz="831"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900"/>
              <a:buFont typeface="Arial"/>
              <a:buNone/>
              <a:defRPr sz="831"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900"/>
              <a:buFont typeface="Arial"/>
              <a:buNone/>
              <a:defRPr sz="831" b="0" i="0" u="none" strike="noStrike" cap="none">
                <a:solidFill>
                  <a:srgbClr val="888888"/>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547EBF"/>
          </p15:clr>
        </p15:guide>
        <p15:guide id="2" pos="5644">
          <p15:clr>
            <a:srgbClr val="547EBF"/>
          </p15:clr>
        </p15:guide>
        <p15:guide id="3" pos="116">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hospitalmanagementasia.com/asean-hospitals/a-closer-look-at-asean-hospital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khemahospital.com/homepage"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vissarhealthcare.com/2016/08/physiotherapy/"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70"/>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a:t>COVID-19による外来・入院患者数推移</a:t>
            </a:r>
            <a:endParaRPr/>
          </a:p>
        </p:txBody>
      </p:sp>
      <p:sp>
        <p:nvSpPr>
          <p:cNvPr id="920" name="Google Shape;920;p70"/>
          <p:cNvSpPr txBox="1">
            <a:spLocks noGrp="1"/>
          </p:cNvSpPr>
          <p:nvPr>
            <p:ph type="body" idx="1"/>
          </p:nvPr>
        </p:nvSpPr>
        <p:spPr>
          <a:xfrm>
            <a:off x="184639" y="785091"/>
            <a:ext cx="8772000" cy="5391900"/>
          </a:xfrm>
          <a:prstGeom prst="rect">
            <a:avLst/>
          </a:prstGeom>
          <a:noFill/>
          <a:ln>
            <a:noFill/>
          </a:ln>
        </p:spPr>
        <p:txBody>
          <a:bodyPr spcFirstLastPara="1" wrap="square" lIns="84375" tIns="42175" rIns="84375" bIns="42175" anchor="t" anchorCtr="0">
            <a:noAutofit/>
          </a:bodyPr>
          <a:lstStyle/>
          <a:p>
            <a:pPr marL="211020" lvl="0" indent="-211020" algn="l" rtl="0">
              <a:lnSpc>
                <a:spcPct val="150000"/>
              </a:lnSpc>
              <a:spcBef>
                <a:spcPts val="0"/>
              </a:spcBef>
              <a:spcAft>
                <a:spcPts val="0"/>
              </a:spcAft>
              <a:buSzPts val="1600"/>
              <a:buChar char="■"/>
            </a:pPr>
            <a:r>
              <a:rPr lang="ja-JP" sz="1477" dirty="0">
                <a:solidFill>
                  <a:schemeClr val="tx1"/>
                </a:solidFill>
              </a:rPr>
              <a:t>C</a:t>
            </a:r>
            <a:r>
              <a:rPr lang="en-US" altLang="ja-JP" sz="1477" dirty="0">
                <a:solidFill>
                  <a:schemeClr val="tx1"/>
                </a:solidFill>
              </a:rPr>
              <a:t>OVID</a:t>
            </a:r>
            <a:r>
              <a:rPr lang="ja-JP" sz="1477" dirty="0">
                <a:solidFill>
                  <a:schemeClr val="tx1"/>
                </a:solidFill>
              </a:rPr>
              <a:t>-19によるロックダウン前</a:t>
            </a:r>
            <a:r>
              <a:rPr lang="ja-JP" sz="1477" dirty="0"/>
              <a:t>とロックダウン中の1日あたりの平均患者数の比較</a:t>
            </a:r>
            <a:endParaRPr sz="1477" dirty="0"/>
          </a:p>
        </p:txBody>
      </p:sp>
      <p:sp>
        <p:nvSpPr>
          <p:cNvPr id="921" name="Google Shape;921;p70"/>
          <p:cNvSpPr/>
          <p:nvPr/>
        </p:nvSpPr>
        <p:spPr>
          <a:xfrm>
            <a:off x="266266" y="6196529"/>
            <a:ext cx="8772022" cy="397587"/>
          </a:xfrm>
          <a:prstGeom prst="rect">
            <a:avLst/>
          </a:prstGeom>
          <a:noFill/>
          <a:ln>
            <a:noFill/>
          </a:ln>
        </p:spPr>
        <p:txBody>
          <a:bodyPr spcFirstLastPara="1" wrap="square" lIns="84375" tIns="42175" rIns="84375" bIns="42175" anchor="t" anchorCtr="0">
            <a:spAutoFit/>
          </a:bodyPr>
          <a:lstStyle/>
          <a:p>
            <a:pPr marL="0" marR="0" lvl="0" indent="0" algn="l" rtl="0">
              <a:lnSpc>
                <a:spcPct val="100000"/>
              </a:lnSpc>
              <a:spcBef>
                <a:spcPts val="0"/>
              </a:spcBef>
              <a:spcAft>
                <a:spcPts val="0"/>
              </a:spcAft>
              <a:buClr>
                <a:srgbClr val="000000"/>
              </a:buClr>
              <a:buSzPts val="1014"/>
              <a:buFont typeface="Arial"/>
              <a:buNone/>
            </a:pPr>
            <a:r>
              <a:rPr lang="ja-JP" sz="1014" b="0" i="0" u="none" strike="noStrike" cap="none">
                <a:solidFill>
                  <a:srgbClr val="000000"/>
                </a:solidFill>
                <a:latin typeface="Meiryo"/>
                <a:ea typeface="Meiryo"/>
                <a:cs typeface="Meiryo"/>
                <a:sym typeface="Meiryo"/>
              </a:rPr>
              <a:t>出所：</a:t>
            </a:r>
            <a:r>
              <a:rPr lang="ja-JP" sz="1014" b="0" i="0" u="none" strike="noStrike" cap="none">
                <a:solidFill>
                  <a:schemeClr val="dk1"/>
                </a:solidFill>
                <a:latin typeface="Meiryo"/>
                <a:ea typeface="Meiryo"/>
                <a:cs typeface="Meiryo"/>
                <a:sym typeface="Meiryo"/>
              </a:rPr>
              <a:t>Hospital Management Asia(2021)</a:t>
            </a:r>
            <a:r>
              <a:rPr lang="ja-JP" sz="1014" b="0" i="0" u="none" strike="noStrike" cap="none">
                <a:solidFill>
                  <a:srgbClr val="000000"/>
                </a:solidFill>
                <a:latin typeface="Meiryo"/>
                <a:ea typeface="Meiryo"/>
                <a:cs typeface="Meiryo"/>
                <a:sym typeface="Meiryo"/>
              </a:rPr>
              <a:t>. A closer look at ASEAN Hospitals. </a:t>
            </a:r>
            <a:r>
              <a:rPr lang="ja-JP" sz="1014" b="0" i="0" u="sng" strike="noStrike" cap="none">
                <a:solidFill>
                  <a:schemeClr val="hlink"/>
                </a:solidFill>
                <a:latin typeface="Meiryo"/>
                <a:ea typeface="Meiryo"/>
                <a:cs typeface="Meiryo"/>
                <a:sym typeface="Meiryo"/>
                <a:hlinkClick r:id="rId3"/>
              </a:rPr>
              <a:t>https://hospitalmanagementasia.com/asean-hospitals/a-closer-look-at-asean-hospitals/</a:t>
            </a:r>
            <a:r>
              <a:rPr lang="ja-JP" sz="1014" b="0" i="0" u="none" strike="noStrike" cap="none">
                <a:solidFill>
                  <a:srgbClr val="000000"/>
                </a:solidFill>
                <a:latin typeface="Meiryo"/>
                <a:ea typeface="Meiryo"/>
                <a:cs typeface="Meiryo"/>
                <a:sym typeface="Meiryo"/>
              </a:rPr>
              <a:t> (2021.9時点 アクセス可能)、Sunrise Japan Hospital(2021). Hospital database.からコンソーシアム作成</a:t>
            </a:r>
            <a:endParaRPr sz="1014" b="0" i="0" u="none" strike="noStrike" cap="none">
              <a:solidFill>
                <a:srgbClr val="000000"/>
              </a:solidFill>
              <a:latin typeface="Meiryo"/>
              <a:ea typeface="Meiryo"/>
              <a:cs typeface="Meiryo"/>
              <a:sym typeface="Meiryo"/>
            </a:endParaRPr>
          </a:p>
        </p:txBody>
      </p:sp>
      <p:graphicFrame>
        <p:nvGraphicFramePr>
          <p:cNvPr id="922" name="Google Shape;922;p70"/>
          <p:cNvGraphicFramePr/>
          <p:nvPr>
            <p:extLst>
              <p:ext uri="{D42A27DB-BD31-4B8C-83A1-F6EECF244321}">
                <p14:modId xmlns:p14="http://schemas.microsoft.com/office/powerpoint/2010/main" val="2395372372"/>
              </p:ext>
            </p:extLst>
          </p:nvPr>
        </p:nvGraphicFramePr>
        <p:xfrm>
          <a:off x="266266" y="1393907"/>
          <a:ext cx="8551700" cy="4737175"/>
        </p:xfrm>
        <a:graphic>
          <a:graphicData uri="http://schemas.openxmlformats.org/drawingml/2006/table">
            <a:tbl>
              <a:tblPr>
                <a:noFill/>
                <a:tableStyleId>{219A6A25-8920-442D-B4AA-A63F15559B0A}</a:tableStyleId>
              </a:tblPr>
              <a:tblGrid>
                <a:gridCol w="1395900">
                  <a:extLst>
                    <a:ext uri="{9D8B030D-6E8A-4147-A177-3AD203B41FA5}">
                      <a16:colId xmlns:a16="http://schemas.microsoft.com/office/drawing/2014/main" xmlns="" val="20000"/>
                    </a:ext>
                  </a:extLst>
                </a:gridCol>
                <a:gridCol w="3441925">
                  <a:extLst>
                    <a:ext uri="{9D8B030D-6E8A-4147-A177-3AD203B41FA5}">
                      <a16:colId xmlns:a16="http://schemas.microsoft.com/office/drawing/2014/main" xmlns="" val="20001"/>
                    </a:ext>
                  </a:extLst>
                </a:gridCol>
                <a:gridCol w="1936375">
                  <a:extLst>
                    <a:ext uri="{9D8B030D-6E8A-4147-A177-3AD203B41FA5}">
                      <a16:colId xmlns:a16="http://schemas.microsoft.com/office/drawing/2014/main" xmlns="" val="20002"/>
                    </a:ext>
                  </a:extLst>
                </a:gridCol>
                <a:gridCol w="1777500">
                  <a:extLst>
                    <a:ext uri="{9D8B030D-6E8A-4147-A177-3AD203B41FA5}">
                      <a16:colId xmlns:a16="http://schemas.microsoft.com/office/drawing/2014/main" xmlns="" val="20003"/>
                    </a:ext>
                  </a:extLst>
                </a:gridCol>
              </a:tblGrid>
              <a:tr h="249325">
                <a:tc>
                  <a:txBody>
                    <a:bodyPr/>
                    <a:lstStyle/>
                    <a:p>
                      <a:pPr marL="0" marR="0" lvl="0" indent="0" algn="ctr" rtl="0">
                        <a:lnSpc>
                          <a:spcPct val="100000"/>
                        </a:lnSpc>
                        <a:spcBef>
                          <a:spcPts val="0"/>
                        </a:spcBef>
                        <a:spcAft>
                          <a:spcPts val="0"/>
                        </a:spcAft>
                        <a:buClr>
                          <a:srgbClr val="000000"/>
                        </a:buClr>
                        <a:buSzPts val="1200"/>
                        <a:buFont typeface="Arial"/>
                        <a:buNone/>
                      </a:pPr>
                      <a:r>
                        <a:rPr lang="ja-JP" sz="1100" u="none" strike="noStrike" cap="none" dirty="0">
                          <a:latin typeface="Meiryo"/>
                          <a:ea typeface="Meiryo"/>
                          <a:cs typeface="Meiryo"/>
                          <a:sym typeface="Meiryo"/>
                        </a:rPr>
                        <a:t>国名</a:t>
                      </a:r>
                      <a:endParaRPr sz="1100" b="0" i="0" u="none" strike="noStrike" cap="none" dirty="0">
                        <a:solidFill>
                          <a:srgbClr val="000000"/>
                        </a:solidFill>
                        <a:latin typeface="Meiryo"/>
                        <a:ea typeface="Meiryo"/>
                        <a:cs typeface="Meiryo"/>
                        <a:sym typeface="Meiryo"/>
                      </a:endParaRPr>
                    </a:p>
                  </a:txBody>
                  <a:tcPr marL="7050" marR="7050" marT="7050" marB="0" anchor="ctr">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100" u="none" strike="noStrike" cap="none">
                          <a:latin typeface="Meiryo"/>
                          <a:ea typeface="Meiryo"/>
                          <a:cs typeface="Meiryo"/>
                          <a:sym typeface="Meiryo"/>
                        </a:rPr>
                        <a:t>病院名</a:t>
                      </a:r>
                      <a:endParaRPr sz="1100" b="0" i="0" u="none" strike="noStrike" cap="none">
                        <a:solidFill>
                          <a:srgbClr val="000000"/>
                        </a:solidFill>
                        <a:latin typeface="Meiryo"/>
                        <a:ea typeface="Meiryo"/>
                        <a:cs typeface="Meiryo"/>
                        <a:sym typeface="Meiryo"/>
                      </a:endParaRPr>
                    </a:p>
                  </a:txBody>
                  <a:tcPr marL="7050" marR="7050" marT="7050" marB="0" anchor="ctr">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100" u="none" strike="noStrike" cap="none">
                          <a:latin typeface="Meiryo"/>
                          <a:ea typeface="Meiryo"/>
                          <a:cs typeface="Meiryo"/>
                          <a:sym typeface="Meiryo"/>
                        </a:rPr>
                        <a:t>患者減少率（％）</a:t>
                      </a:r>
                      <a:endParaRPr sz="1100" b="0" i="0" u="none" strike="noStrike" cap="none">
                        <a:solidFill>
                          <a:srgbClr val="000000"/>
                        </a:solidFill>
                        <a:latin typeface="Meiryo"/>
                        <a:ea typeface="Meiryo"/>
                        <a:cs typeface="Meiryo"/>
                        <a:sym typeface="Meiryo"/>
                      </a:endParaRPr>
                    </a:p>
                  </a:txBody>
                  <a:tcPr marL="7050" marR="7050" marT="7050" marB="0" anchor="ctr">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100" u="none" strike="noStrike" cap="none">
                          <a:latin typeface="Meiryo"/>
                          <a:ea typeface="Meiryo"/>
                          <a:cs typeface="Meiryo"/>
                          <a:sym typeface="Meiryo"/>
                        </a:rPr>
                        <a:t>病床稼働率(％)</a:t>
                      </a:r>
                      <a:endParaRPr sz="1100" b="0" i="0" u="none" strike="noStrike" cap="none">
                        <a:solidFill>
                          <a:srgbClr val="000000"/>
                        </a:solidFill>
                        <a:latin typeface="Meiryo"/>
                        <a:ea typeface="Meiryo"/>
                        <a:cs typeface="Meiryo"/>
                        <a:sym typeface="Meiryo"/>
                      </a:endParaRPr>
                    </a:p>
                  </a:txBody>
                  <a:tcPr marL="7050" marR="7050" marT="7050" marB="0" anchor="ctr">
                    <a:solidFill>
                      <a:srgbClr val="F2F2F2"/>
                    </a:solidFill>
                  </a:tcPr>
                </a:tc>
                <a:extLst>
                  <a:ext uri="{0D108BD9-81ED-4DB2-BD59-A6C34878D82A}">
                    <a16:rowId xmlns:a16="http://schemas.microsoft.com/office/drawing/2014/main" xmlns="" val="10000"/>
                  </a:ext>
                </a:extLst>
              </a:tr>
              <a:tr h="249325">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 </a:t>
                      </a:r>
                      <a:r>
                        <a:rPr lang="ja-JP" altLang="en-US" sz="1000" u="none" strike="noStrike" cap="none" dirty="0">
                          <a:solidFill>
                            <a:schemeClr val="tx1"/>
                          </a:solidFill>
                          <a:latin typeface="Meiryo"/>
                          <a:ea typeface="Meiryo"/>
                          <a:cs typeface="Meiryo"/>
                          <a:sym typeface="Meiryo"/>
                        </a:rPr>
                        <a:t>カンボジア</a:t>
                      </a:r>
                      <a:endParaRPr sz="1000" b="0" i="0" u="none" strike="noStrike" cap="none" dirty="0">
                        <a:solidFill>
                          <a:schemeClr val="tx1"/>
                        </a:solidFill>
                        <a:latin typeface="Meiryo"/>
                        <a:ea typeface="Meiryo"/>
                        <a:cs typeface="Meiryo"/>
                        <a:sym typeface="Meiryo"/>
                      </a:endParaRPr>
                    </a:p>
                  </a:txBody>
                  <a:tcPr marL="7050" marR="7050" marT="7050" marB="0" anchor="ctr">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1000" u="none" strike="noStrike" cap="none" dirty="0">
                          <a:solidFill>
                            <a:schemeClr val="tx1"/>
                          </a:solidFill>
                          <a:latin typeface="Meiryo"/>
                          <a:ea typeface="Meiryo"/>
                          <a:cs typeface="Meiryo"/>
                          <a:sym typeface="Meiryo"/>
                        </a:rPr>
                        <a:t>サンライズジャパン病院</a:t>
                      </a:r>
                      <a:endParaRPr sz="1000" b="0" i="0" u="none" strike="noStrike" cap="none" dirty="0">
                        <a:solidFill>
                          <a:schemeClr val="tx1"/>
                        </a:solidFill>
                        <a:latin typeface="Meiryo"/>
                        <a:ea typeface="Meiryo"/>
                        <a:cs typeface="Meiryo"/>
                        <a:sym typeface="Meiryo"/>
                      </a:endParaRPr>
                    </a:p>
                  </a:txBody>
                  <a:tcPr marL="7050" marR="7050" marT="7050" marB="0" anchor="ctr">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50</a:t>
                      </a:r>
                      <a:endParaRPr sz="1000" b="0" i="0" u="none" strike="noStrike" cap="none">
                        <a:solidFill>
                          <a:srgbClr val="000000"/>
                        </a:solidFill>
                        <a:latin typeface="Meiryo"/>
                        <a:ea typeface="Meiryo"/>
                        <a:cs typeface="Meiryo"/>
                        <a:sym typeface="Meiryo"/>
                      </a:endParaRPr>
                    </a:p>
                  </a:txBody>
                  <a:tcPr marL="7050" marR="7050" marT="7050" marB="0" anchor="ctr">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60　</a:t>
                      </a:r>
                      <a:endParaRPr sz="1000" b="0" i="0" u="none" strike="noStrike" cap="none">
                        <a:solidFill>
                          <a:srgbClr val="000000"/>
                        </a:solidFill>
                        <a:latin typeface="Meiryo"/>
                        <a:ea typeface="Meiryo"/>
                        <a:cs typeface="Meiryo"/>
                        <a:sym typeface="Meiryo"/>
                      </a:endParaRPr>
                    </a:p>
                  </a:txBody>
                  <a:tcPr marL="7050" marR="7050" marT="7050" marB="0" anchor="ctr">
                    <a:solidFill>
                      <a:srgbClr val="FFF2CC"/>
                    </a:solidFill>
                  </a:tcPr>
                </a:tc>
                <a:extLst>
                  <a:ext uri="{0D108BD9-81ED-4DB2-BD59-A6C34878D82A}">
                    <a16:rowId xmlns:a16="http://schemas.microsoft.com/office/drawing/2014/main" xmlns="" val="10001"/>
                  </a:ext>
                </a:extLst>
              </a:tr>
              <a:tr h="249325">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1000" b="0" i="0" u="none" strike="noStrike" cap="none" dirty="0">
                          <a:solidFill>
                            <a:schemeClr val="tx1"/>
                          </a:solidFill>
                          <a:latin typeface="Meiryo"/>
                          <a:ea typeface="Meiryo"/>
                          <a:cs typeface="Meiryo"/>
                          <a:sym typeface="Meiryo"/>
                        </a:rPr>
                        <a:t>ベトナム</a:t>
                      </a:r>
                      <a:endParaRPr sz="1000" b="0" i="0" u="none" strike="noStrike" cap="none" dirty="0">
                        <a:solidFill>
                          <a:schemeClr val="tx1"/>
                        </a:solidFill>
                        <a:latin typeface="Meiryo"/>
                        <a:ea typeface="Meiryo"/>
                        <a:cs typeface="Meiryo"/>
                        <a:sym typeface="Meiryo"/>
                      </a:endParaRPr>
                    </a:p>
                  </a:txBody>
                  <a:tcPr marL="7050" marR="7050" marT="7050" marB="0" anchor="ctr">
                    <a:solidFill>
                      <a:srgbClr val="FBE4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FV Hospital</a:t>
                      </a:r>
                      <a:endParaRPr sz="1000" b="0" i="0" u="none" strike="noStrike" cap="none" dirty="0">
                        <a:solidFill>
                          <a:schemeClr val="tx1"/>
                        </a:solidFill>
                        <a:latin typeface="Meiryo"/>
                        <a:ea typeface="Meiryo"/>
                        <a:cs typeface="Meiryo"/>
                        <a:sym typeface="Meiryo"/>
                      </a:endParaRPr>
                    </a:p>
                  </a:txBody>
                  <a:tcPr marL="7050" marR="7050" marT="7050" marB="0" anchor="ctr">
                    <a:solidFill>
                      <a:srgbClr val="FBE4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変化なし</a:t>
                      </a:r>
                      <a:endParaRPr sz="1000" b="0" i="0" u="none" strike="noStrike" cap="none">
                        <a:solidFill>
                          <a:srgbClr val="000000"/>
                        </a:solidFill>
                        <a:latin typeface="Meiryo"/>
                        <a:ea typeface="Meiryo"/>
                        <a:cs typeface="Meiryo"/>
                        <a:sym typeface="Meiryo"/>
                      </a:endParaRPr>
                    </a:p>
                  </a:txBody>
                  <a:tcPr marL="7050" marR="7050" marT="7050" marB="0" anchor="ctr">
                    <a:solidFill>
                      <a:srgbClr val="FBE4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55-70</a:t>
                      </a:r>
                      <a:endParaRPr sz="1000" b="0" i="0" u="none" strike="noStrike" cap="none">
                        <a:solidFill>
                          <a:srgbClr val="000000"/>
                        </a:solidFill>
                        <a:latin typeface="Meiryo"/>
                        <a:ea typeface="Meiryo"/>
                        <a:cs typeface="Meiryo"/>
                        <a:sym typeface="Meiryo"/>
                      </a:endParaRPr>
                    </a:p>
                  </a:txBody>
                  <a:tcPr marL="7050" marR="7050" marT="7050" marB="0" anchor="ctr">
                    <a:solidFill>
                      <a:srgbClr val="FBE4D4"/>
                    </a:solidFill>
                  </a:tcPr>
                </a:tc>
                <a:extLst>
                  <a:ext uri="{0D108BD9-81ED-4DB2-BD59-A6C34878D82A}">
                    <a16:rowId xmlns:a16="http://schemas.microsoft.com/office/drawing/2014/main" xmlns="" val="10002"/>
                  </a:ext>
                </a:extLst>
              </a:tr>
              <a:tr h="249325">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sz="1000" b="0" i="0" u="none" strike="noStrike" cap="none" dirty="0">
                          <a:solidFill>
                            <a:schemeClr val="tx1"/>
                          </a:solidFill>
                          <a:latin typeface="Meiryo"/>
                          <a:ea typeface="Meiryo"/>
                          <a:cs typeface="Meiryo"/>
                          <a:sym typeface="Meiryo"/>
                        </a:rPr>
                        <a:t>ベトナム</a:t>
                      </a:r>
                    </a:p>
                  </a:txBody>
                  <a:tcPr marL="7050" marR="7050" marT="7050" marB="0" anchor="ctr">
                    <a:solidFill>
                      <a:srgbClr val="FBE4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Gia An 115 Hospital</a:t>
                      </a:r>
                      <a:endParaRPr sz="1000" b="0" i="0" u="none" strike="noStrike" cap="none" dirty="0">
                        <a:solidFill>
                          <a:schemeClr val="tx1"/>
                        </a:solidFill>
                        <a:latin typeface="Meiryo"/>
                        <a:ea typeface="Meiryo"/>
                        <a:cs typeface="Meiryo"/>
                        <a:sym typeface="Meiryo"/>
                      </a:endParaRPr>
                    </a:p>
                  </a:txBody>
                  <a:tcPr marL="7050" marR="7050" marT="7050" marB="0" anchor="ctr">
                    <a:solidFill>
                      <a:srgbClr val="FBE4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40</a:t>
                      </a:r>
                      <a:endParaRPr sz="1000" b="0" i="0" u="none" strike="noStrike" cap="none">
                        <a:solidFill>
                          <a:srgbClr val="000000"/>
                        </a:solidFill>
                        <a:latin typeface="Meiryo"/>
                        <a:ea typeface="Meiryo"/>
                        <a:cs typeface="Meiryo"/>
                        <a:sym typeface="Meiryo"/>
                      </a:endParaRPr>
                    </a:p>
                  </a:txBody>
                  <a:tcPr marL="7050" marR="7050" marT="7050" marB="0" anchor="ctr">
                    <a:solidFill>
                      <a:srgbClr val="FBE4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85</a:t>
                      </a:r>
                      <a:endParaRPr sz="1000" b="0" i="0" u="none" strike="noStrike" cap="none">
                        <a:solidFill>
                          <a:srgbClr val="000000"/>
                        </a:solidFill>
                        <a:latin typeface="Meiryo"/>
                        <a:ea typeface="Meiryo"/>
                        <a:cs typeface="Meiryo"/>
                        <a:sym typeface="Meiryo"/>
                      </a:endParaRPr>
                    </a:p>
                  </a:txBody>
                  <a:tcPr marL="7050" marR="7050" marT="7050" marB="0" anchor="ctr">
                    <a:solidFill>
                      <a:srgbClr val="FBE4D4"/>
                    </a:solidFill>
                  </a:tcPr>
                </a:tc>
                <a:extLst>
                  <a:ext uri="{0D108BD9-81ED-4DB2-BD59-A6C34878D82A}">
                    <a16:rowId xmlns:a16="http://schemas.microsoft.com/office/drawing/2014/main" xmlns="" val="10003"/>
                  </a:ext>
                </a:extLst>
              </a:tr>
              <a:tr h="249325">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sz="1000" b="0" i="0" u="none" strike="noStrike" cap="none" dirty="0">
                          <a:solidFill>
                            <a:schemeClr val="tx1"/>
                          </a:solidFill>
                          <a:latin typeface="Meiryo"/>
                          <a:ea typeface="Meiryo"/>
                          <a:cs typeface="Meiryo"/>
                          <a:sym typeface="Meiryo"/>
                        </a:rPr>
                        <a:t>ベトナム</a:t>
                      </a:r>
                    </a:p>
                  </a:txBody>
                  <a:tcPr marL="7050" marR="7050" marT="7050" marB="0" anchor="ctr">
                    <a:solidFill>
                      <a:srgbClr val="FBE4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Hoan My Da Nang Hospital</a:t>
                      </a:r>
                      <a:endParaRPr sz="1000" b="0" i="0" u="none" strike="noStrike" cap="none" dirty="0">
                        <a:solidFill>
                          <a:schemeClr val="tx1"/>
                        </a:solidFill>
                        <a:latin typeface="Meiryo"/>
                        <a:ea typeface="Meiryo"/>
                        <a:cs typeface="Meiryo"/>
                        <a:sym typeface="Meiryo"/>
                      </a:endParaRPr>
                    </a:p>
                  </a:txBody>
                  <a:tcPr marL="7050" marR="7050" marT="7050" marB="0" anchor="ctr">
                    <a:solidFill>
                      <a:srgbClr val="FBE4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30</a:t>
                      </a:r>
                      <a:endParaRPr sz="1000" b="0" i="0" u="none" strike="noStrike" cap="none">
                        <a:solidFill>
                          <a:srgbClr val="000000"/>
                        </a:solidFill>
                        <a:latin typeface="Meiryo"/>
                        <a:ea typeface="Meiryo"/>
                        <a:cs typeface="Meiryo"/>
                        <a:sym typeface="Meiryo"/>
                      </a:endParaRPr>
                    </a:p>
                  </a:txBody>
                  <a:tcPr marL="7050" marR="7050" marT="7050" marB="0" anchor="ctr">
                    <a:solidFill>
                      <a:srgbClr val="FBE4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35</a:t>
                      </a:r>
                      <a:endParaRPr sz="1000" b="0" i="0" u="none" strike="noStrike" cap="none">
                        <a:solidFill>
                          <a:srgbClr val="000000"/>
                        </a:solidFill>
                        <a:latin typeface="Meiryo"/>
                        <a:ea typeface="Meiryo"/>
                        <a:cs typeface="Meiryo"/>
                        <a:sym typeface="Meiryo"/>
                      </a:endParaRPr>
                    </a:p>
                  </a:txBody>
                  <a:tcPr marL="7050" marR="7050" marT="7050" marB="0" anchor="ctr">
                    <a:solidFill>
                      <a:srgbClr val="FBE4D4"/>
                    </a:solidFill>
                  </a:tcPr>
                </a:tc>
                <a:extLst>
                  <a:ext uri="{0D108BD9-81ED-4DB2-BD59-A6C34878D82A}">
                    <a16:rowId xmlns:a16="http://schemas.microsoft.com/office/drawing/2014/main" xmlns="" val="10004"/>
                  </a:ext>
                </a:extLst>
              </a:tr>
              <a:tr h="249325">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sz="1000" b="0" i="0" u="none" strike="noStrike" cap="none" dirty="0">
                          <a:solidFill>
                            <a:schemeClr val="tx1"/>
                          </a:solidFill>
                          <a:latin typeface="Meiryo"/>
                          <a:ea typeface="Meiryo"/>
                          <a:cs typeface="Meiryo"/>
                          <a:sym typeface="Meiryo"/>
                        </a:rPr>
                        <a:t>ベトナム</a:t>
                      </a:r>
                    </a:p>
                  </a:txBody>
                  <a:tcPr marL="7050" marR="7050" marT="7050" marB="0" anchor="ctr">
                    <a:solidFill>
                      <a:srgbClr val="FBE4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Hoan My Medical Corporation</a:t>
                      </a:r>
                      <a:endParaRPr sz="1000" b="0" i="0" u="none" strike="noStrike" cap="none" dirty="0">
                        <a:solidFill>
                          <a:schemeClr val="tx1"/>
                        </a:solidFill>
                        <a:latin typeface="Meiryo"/>
                        <a:ea typeface="Meiryo"/>
                        <a:cs typeface="Meiryo"/>
                        <a:sym typeface="Meiryo"/>
                      </a:endParaRPr>
                    </a:p>
                  </a:txBody>
                  <a:tcPr marL="7050" marR="7050" marT="7050" marB="0" anchor="ctr">
                    <a:solidFill>
                      <a:srgbClr val="FBE4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15</a:t>
                      </a:r>
                      <a:endParaRPr sz="1000" b="0" i="0" u="none" strike="noStrike" cap="none">
                        <a:solidFill>
                          <a:srgbClr val="000000"/>
                        </a:solidFill>
                        <a:latin typeface="Meiryo"/>
                        <a:ea typeface="Meiryo"/>
                        <a:cs typeface="Meiryo"/>
                        <a:sym typeface="Meiryo"/>
                      </a:endParaRPr>
                    </a:p>
                  </a:txBody>
                  <a:tcPr marL="7050" marR="7050" marT="7050" marB="0" anchor="ctr">
                    <a:solidFill>
                      <a:srgbClr val="FBE4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85</a:t>
                      </a:r>
                      <a:endParaRPr sz="1000" b="0" i="0" u="none" strike="noStrike" cap="none">
                        <a:solidFill>
                          <a:srgbClr val="000000"/>
                        </a:solidFill>
                        <a:latin typeface="Meiryo"/>
                        <a:ea typeface="Meiryo"/>
                        <a:cs typeface="Meiryo"/>
                        <a:sym typeface="Meiryo"/>
                      </a:endParaRPr>
                    </a:p>
                  </a:txBody>
                  <a:tcPr marL="7050" marR="7050" marT="7050" marB="0" anchor="ctr">
                    <a:solidFill>
                      <a:srgbClr val="FBE4D4"/>
                    </a:solidFill>
                  </a:tcPr>
                </a:tc>
                <a:extLst>
                  <a:ext uri="{0D108BD9-81ED-4DB2-BD59-A6C34878D82A}">
                    <a16:rowId xmlns:a16="http://schemas.microsoft.com/office/drawing/2014/main" xmlns="" val="10005"/>
                  </a:ext>
                </a:extLst>
              </a:tr>
              <a:tr h="249325">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1000" u="none" strike="noStrike" cap="none" dirty="0">
                          <a:solidFill>
                            <a:schemeClr val="tx1"/>
                          </a:solidFill>
                          <a:latin typeface="Meiryo"/>
                          <a:ea typeface="Meiryo"/>
                          <a:cs typeface="Meiryo"/>
                          <a:sym typeface="Meiryo"/>
                        </a:rPr>
                        <a:t>インドネシア</a:t>
                      </a:r>
                      <a:endParaRPr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solidFill>
                            <a:schemeClr val="tx1"/>
                          </a:solidFill>
                          <a:latin typeface="Meiryo"/>
                          <a:ea typeface="Meiryo"/>
                          <a:cs typeface="Meiryo"/>
                          <a:sym typeface="Meiryo"/>
                        </a:rPr>
                        <a:t>Medistra Hospital</a:t>
                      </a:r>
                      <a:endParaRPr sz="1000" b="0" i="0" u="none" strike="noStrike" cap="none">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50</a:t>
                      </a:r>
                      <a:endParaRPr sz="1000" b="0" i="0" u="none" strike="noStrike" cap="none">
                        <a:solidFill>
                          <a:srgbClr val="000000"/>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46</a:t>
                      </a:r>
                      <a:endParaRPr sz="1000" b="0" i="0" u="none" strike="noStrike" cap="none">
                        <a:solidFill>
                          <a:srgbClr val="000000"/>
                        </a:solidFill>
                        <a:latin typeface="Meiryo"/>
                        <a:ea typeface="Meiryo"/>
                        <a:cs typeface="Meiryo"/>
                        <a:sym typeface="Meiryo"/>
                      </a:endParaRPr>
                    </a:p>
                  </a:txBody>
                  <a:tcPr marL="7050" marR="7050" marT="7050" marB="0" anchor="ctr"/>
                </a:tc>
                <a:extLst>
                  <a:ext uri="{0D108BD9-81ED-4DB2-BD59-A6C34878D82A}">
                    <a16:rowId xmlns:a16="http://schemas.microsoft.com/office/drawing/2014/main" xmlns="" val="10006"/>
                  </a:ext>
                </a:extLst>
              </a:tr>
              <a:tr h="249325">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1000" u="none" strike="noStrike" cap="none" dirty="0">
                          <a:solidFill>
                            <a:schemeClr val="tx1"/>
                          </a:solidFill>
                          <a:latin typeface="Meiryo"/>
                          <a:ea typeface="Meiryo"/>
                          <a:cs typeface="Meiryo"/>
                          <a:sym typeface="Meiryo"/>
                        </a:rPr>
                        <a:t>インドネシア</a:t>
                      </a:r>
                      <a:endParaRPr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Rumah Sakit Universitas Airlangga</a:t>
                      </a:r>
                      <a:endParaRPr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50</a:t>
                      </a:r>
                      <a:endParaRPr sz="1000" b="0" i="0" u="none" strike="noStrike" cap="none">
                        <a:solidFill>
                          <a:srgbClr val="000000"/>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42</a:t>
                      </a:r>
                      <a:endParaRPr sz="1000" b="0" i="0" u="none" strike="noStrike" cap="none">
                        <a:solidFill>
                          <a:srgbClr val="000000"/>
                        </a:solidFill>
                        <a:latin typeface="Meiryo"/>
                        <a:ea typeface="Meiryo"/>
                        <a:cs typeface="Meiryo"/>
                        <a:sym typeface="Meiryo"/>
                      </a:endParaRPr>
                    </a:p>
                  </a:txBody>
                  <a:tcPr marL="7050" marR="7050" marT="7050" marB="0" anchor="ctr"/>
                </a:tc>
                <a:extLst>
                  <a:ext uri="{0D108BD9-81ED-4DB2-BD59-A6C34878D82A}">
                    <a16:rowId xmlns:a16="http://schemas.microsoft.com/office/drawing/2014/main" xmlns="" val="10007"/>
                  </a:ext>
                </a:extLst>
              </a:tr>
              <a:tr h="249325">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1000" u="none" strike="noStrike" cap="none" dirty="0">
                          <a:solidFill>
                            <a:schemeClr val="tx1"/>
                          </a:solidFill>
                          <a:latin typeface="Meiryo"/>
                          <a:ea typeface="Meiryo"/>
                          <a:cs typeface="Meiryo"/>
                          <a:sym typeface="Meiryo"/>
                        </a:rPr>
                        <a:t>マレーシア</a:t>
                      </a:r>
                      <a:endParaRPr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Hospital Raja Perempuan Zainab II</a:t>
                      </a:r>
                      <a:endParaRPr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30</a:t>
                      </a:r>
                      <a:endParaRPr sz="1000" b="0" i="0" u="none" strike="noStrike" cap="none">
                        <a:solidFill>
                          <a:srgbClr val="000000"/>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90</a:t>
                      </a:r>
                      <a:endParaRPr sz="1000" b="0" i="0" u="none" strike="noStrike" cap="none">
                        <a:solidFill>
                          <a:srgbClr val="000000"/>
                        </a:solidFill>
                        <a:latin typeface="Meiryo"/>
                        <a:ea typeface="Meiryo"/>
                        <a:cs typeface="Meiryo"/>
                        <a:sym typeface="Meiryo"/>
                      </a:endParaRPr>
                    </a:p>
                  </a:txBody>
                  <a:tcPr marL="7050" marR="7050" marT="7050" marB="0" anchor="ctr"/>
                </a:tc>
                <a:extLst>
                  <a:ext uri="{0D108BD9-81ED-4DB2-BD59-A6C34878D82A}">
                    <a16:rowId xmlns:a16="http://schemas.microsoft.com/office/drawing/2014/main" xmlns="" val="10008"/>
                  </a:ext>
                </a:extLst>
              </a:tr>
              <a:tr h="249325">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1000" u="none" strike="noStrike" cap="none" dirty="0">
                          <a:solidFill>
                            <a:schemeClr val="tx1"/>
                          </a:solidFill>
                          <a:latin typeface="Meiryo"/>
                          <a:ea typeface="Meiryo"/>
                          <a:cs typeface="Meiryo"/>
                          <a:sym typeface="Meiryo"/>
                        </a:rPr>
                        <a:t>マレーシア</a:t>
                      </a:r>
                      <a:endParaRPr lang="ja-JP" altLang="en-US"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Institut Jantung Negara</a:t>
                      </a:r>
                      <a:endParaRPr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変化なし</a:t>
                      </a:r>
                      <a:endParaRPr sz="1000" b="0" i="0" u="none" strike="noStrike" cap="none">
                        <a:solidFill>
                          <a:srgbClr val="000000"/>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67</a:t>
                      </a:r>
                      <a:endParaRPr sz="1000" b="0" i="0" u="none" strike="noStrike" cap="none">
                        <a:solidFill>
                          <a:srgbClr val="000000"/>
                        </a:solidFill>
                        <a:latin typeface="Meiryo"/>
                        <a:ea typeface="Meiryo"/>
                        <a:cs typeface="Meiryo"/>
                        <a:sym typeface="Meiryo"/>
                      </a:endParaRPr>
                    </a:p>
                  </a:txBody>
                  <a:tcPr marL="7050" marR="7050" marT="7050" marB="0" anchor="ctr"/>
                </a:tc>
                <a:extLst>
                  <a:ext uri="{0D108BD9-81ED-4DB2-BD59-A6C34878D82A}">
                    <a16:rowId xmlns:a16="http://schemas.microsoft.com/office/drawing/2014/main" xmlns="" val="10009"/>
                  </a:ext>
                </a:extLst>
              </a:tr>
              <a:tr h="249325">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1000" u="none" strike="noStrike" cap="none" dirty="0">
                          <a:solidFill>
                            <a:schemeClr val="tx1"/>
                          </a:solidFill>
                          <a:latin typeface="Meiryo"/>
                          <a:ea typeface="Meiryo"/>
                          <a:cs typeface="Meiryo"/>
                          <a:sym typeface="Meiryo"/>
                        </a:rPr>
                        <a:t>マレーシア</a:t>
                      </a:r>
                      <a:endParaRPr lang="ja-JP" altLang="en-US"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KPJ Johor Specialist Hospital</a:t>
                      </a:r>
                      <a:endParaRPr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8</a:t>
                      </a:r>
                      <a:endParaRPr sz="1000" b="0" i="0" u="none" strike="noStrike" cap="none">
                        <a:solidFill>
                          <a:srgbClr val="000000"/>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49</a:t>
                      </a:r>
                      <a:endParaRPr sz="1000" b="0" i="0" u="none" strike="noStrike" cap="none">
                        <a:solidFill>
                          <a:srgbClr val="000000"/>
                        </a:solidFill>
                        <a:latin typeface="Meiryo"/>
                        <a:ea typeface="Meiryo"/>
                        <a:cs typeface="Meiryo"/>
                        <a:sym typeface="Meiryo"/>
                      </a:endParaRPr>
                    </a:p>
                  </a:txBody>
                  <a:tcPr marL="7050" marR="7050" marT="7050" marB="0" anchor="ctr"/>
                </a:tc>
                <a:extLst>
                  <a:ext uri="{0D108BD9-81ED-4DB2-BD59-A6C34878D82A}">
                    <a16:rowId xmlns:a16="http://schemas.microsoft.com/office/drawing/2014/main" xmlns="" val="10010"/>
                  </a:ext>
                </a:extLst>
              </a:tr>
              <a:tr h="249325">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1000" u="none" strike="noStrike" cap="none" dirty="0">
                          <a:solidFill>
                            <a:schemeClr val="tx1"/>
                          </a:solidFill>
                          <a:latin typeface="Meiryo"/>
                          <a:ea typeface="Meiryo"/>
                          <a:cs typeface="Meiryo"/>
                          <a:sym typeface="Meiryo"/>
                        </a:rPr>
                        <a:t>マレーシア</a:t>
                      </a:r>
                      <a:endParaRPr lang="ja-JP" altLang="en-US"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Oriental Melaka Straits Medical Centre</a:t>
                      </a:r>
                      <a:endParaRPr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23</a:t>
                      </a:r>
                      <a:endParaRPr sz="1000" b="0" i="0" u="none" strike="noStrike" cap="none">
                        <a:solidFill>
                          <a:srgbClr val="000000"/>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40</a:t>
                      </a:r>
                      <a:endParaRPr sz="1000" b="0" i="0" u="none" strike="noStrike" cap="none">
                        <a:solidFill>
                          <a:srgbClr val="000000"/>
                        </a:solidFill>
                        <a:latin typeface="Meiryo"/>
                        <a:ea typeface="Meiryo"/>
                        <a:cs typeface="Meiryo"/>
                        <a:sym typeface="Meiryo"/>
                      </a:endParaRPr>
                    </a:p>
                  </a:txBody>
                  <a:tcPr marL="7050" marR="7050" marT="7050" marB="0" anchor="ctr"/>
                </a:tc>
                <a:extLst>
                  <a:ext uri="{0D108BD9-81ED-4DB2-BD59-A6C34878D82A}">
                    <a16:rowId xmlns:a16="http://schemas.microsoft.com/office/drawing/2014/main" xmlns="" val="10011"/>
                  </a:ext>
                </a:extLst>
              </a:tr>
              <a:tr h="249325">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1000" u="none" strike="noStrike" cap="none" dirty="0">
                          <a:solidFill>
                            <a:schemeClr val="tx1"/>
                          </a:solidFill>
                          <a:latin typeface="Meiryo"/>
                          <a:ea typeface="Meiryo"/>
                          <a:cs typeface="Meiryo"/>
                          <a:sym typeface="Meiryo"/>
                        </a:rPr>
                        <a:t>フィリピン</a:t>
                      </a:r>
                      <a:endParaRPr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Asian Hospital &amp; Medical Centre</a:t>
                      </a:r>
                      <a:endParaRPr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75</a:t>
                      </a:r>
                      <a:endParaRPr sz="1000" b="0" i="0" u="none" strike="noStrike" cap="none">
                        <a:solidFill>
                          <a:srgbClr val="000000"/>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b="0" i="0" u="none" strike="noStrike" cap="none">
                          <a:solidFill>
                            <a:schemeClr val="dk1"/>
                          </a:solidFill>
                          <a:latin typeface="Meiryo"/>
                          <a:ea typeface="Meiryo"/>
                          <a:cs typeface="Meiryo"/>
                          <a:sym typeface="Meiryo"/>
                        </a:rPr>
                        <a:t>データなし</a:t>
                      </a:r>
                      <a:endParaRPr sz="1000" b="0" i="0" u="none" strike="noStrike" cap="none">
                        <a:solidFill>
                          <a:srgbClr val="000000"/>
                        </a:solidFill>
                        <a:latin typeface="Meiryo"/>
                        <a:ea typeface="Meiryo"/>
                        <a:cs typeface="Meiryo"/>
                        <a:sym typeface="Meiryo"/>
                      </a:endParaRPr>
                    </a:p>
                  </a:txBody>
                  <a:tcPr marL="7050" marR="7050" marT="7050" marB="0" anchor="ctr"/>
                </a:tc>
                <a:extLst>
                  <a:ext uri="{0D108BD9-81ED-4DB2-BD59-A6C34878D82A}">
                    <a16:rowId xmlns:a16="http://schemas.microsoft.com/office/drawing/2014/main" xmlns="" val="10012"/>
                  </a:ext>
                </a:extLst>
              </a:tr>
              <a:tr h="249325">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1000" u="none" strike="noStrike" cap="none" dirty="0">
                          <a:solidFill>
                            <a:schemeClr val="tx1"/>
                          </a:solidFill>
                          <a:latin typeface="Meiryo"/>
                          <a:ea typeface="Meiryo"/>
                          <a:cs typeface="Meiryo"/>
                          <a:sym typeface="Meiryo"/>
                        </a:rPr>
                        <a:t>フィリピン</a:t>
                      </a:r>
                      <a:endParaRPr lang="ja-JP" altLang="en-US"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Makati Medical Centre</a:t>
                      </a:r>
                      <a:endParaRPr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25</a:t>
                      </a:r>
                      <a:endParaRPr sz="1000" b="0" i="0" u="none" strike="noStrike" cap="none">
                        <a:solidFill>
                          <a:srgbClr val="000000"/>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61</a:t>
                      </a:r>
                      <a:endParaRPr sz="1000" b="0" i="0" u="none" strike="noStrike" cap="none">
                        <a:solidFill>
                          <a:srgbClr val="000000"/>
                        </a:solidFill>
                        <a:latin typeface="Meiryo"/>
                        <a:ea typeface="Meiryo"/>
                        <a:cs typeface="Meiryo"/>
                        <a:sym typeface="Meiryo"/>
                      </a:endParaRPr>
                    </a:p>
                  </a:txBody>
                  <a:tcPr marL="7050" marR="7050" marT="7050" marB="0" anchor="ctr"/>
                </a:tc>
                <a:extLst>
                  <a:ext uri="{0D108BD9-81ED-4DB2-BD59-A6C34878D82A}">
                    <a16:rowId xmlns:a16="http://schemas.microsoft.com/office/drawing/2014/main" xmlns="" val="10013"/>
                  </a:ext>
                </a:extLst>
              </a:tr>
              <a:tr h="249325">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1000" u="none" strike="noStrike" cap="none" dirty="0">
                          <a:solidFill>
                            <a:schemeClr val="tx1"/>
                          </a:solidFill>
                          <a:latin typeface="Meiryo"/>
                          <a:ea typeface="Meiryo"/>
                          <a:cs typeface="Meiryo"/>
                          <a:sym typeface="Meiryo"/>
                        </a:rPr>
                        <a:t>フィリピン</a:t>
                      </a:r>
                      <a:endParaRPr lang="ja-JP" altLang="en-US"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St. Luke’s Hospital – Global City</a:t>
                      </a:r>
                      <a:endParaRPr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55</a:t>
                      </a:r>
                      <a:endParaRPr sz="1000" b="0" i="0" u="none" strike="noStrike" cap="none">
                        <a:solidFill>
                          <a:srgbClr val="000000"/>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47</a:t>
                      </a:r>
                      <a:endParaRPr sz="1000" b="0" i="0" u="none" strike="noStrike" cap="none">
                        <a:solidFill>
                          <a:srgbClr val="000000"/>
                        </a:solidFill>
                        <a:latin typeface="Meiryo"/>
                        <a:ea typeface="Meiryo"/>
                        <a:cs typeface="Meiryo"/>
                        <a:sym typeface="Meiryo"/>
                      </a:endParaRPr>
                    </a:p>
                  </a:txBody>
                  <a:tcPr marL="7050" marR="7050" marT="7050" marB="0" anchor="ctr"/>
                </a:tc>
                <a:extLst>
                  <a:ext uri="{0D108BD9-81ED-4DB2-BD59-A6C34878D82A}">
                    <a16:rowId xmlns:a16="http://schemas.microsoft.com/office/drawing/2014/main" xmlns="" val="10014"/>
                  </a:ext>
                </a:extLst>
              </a:tr>
              <a:tr h="249325">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1000" u="none" strike="noStrike" cap="none" dirty="0">
                          <a:solidFill>
                            <a:schemeClr val="tx1"/>
                          </a:solidFill>
                          <a:latin typeface="Meiryo"/>
                          <a:ea typeface="Meiryo"/>
                          <a:cs typeface="Meiryo"/>
                          <a:sym typeface="Meiryo"/>
                        </a:rPr>
                        <a:t>フィリピン</a:t>
                      </a:r>
                      <a:endParaRPr lang="ja-JP" altLang="en-US"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St. Luke’s Hospital – Quezon City</a:t>
                      </a:r>
                      <a:endParaRPr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変化なし</a:t>
                      </a:r>
                      <a:endParaRPr sz="1000" b="0" i="0" u="none" strike="noStrike" cap="none">
                        <a:solidFill>
                          <a:srgbClr val="000000"/>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53</a:t>
                      </a:r>
                      <a:endParaRPr sz="1000" b="0" i="0" u="none" strike="noStrike" cap="none">
                        <a:solidFill>
                          <a:srgbClr val="000000"/>
                        </a:solidFill>
                        <a:latin typeface="Meiryo"/>
                        <a:ea typeface="Meiryo"/>
                        <a:cs typeface="Meiryo"/>
                        <a:sym typeface="Meiryo"/>
                      </a:endParaRPr>
                    </a:p>
                  </a:txBody>
                  <a:tcPr marL="7050" marR="7050" marT="7050" marB="0" anchor="ctr"/>
                </a:tc>
                <a:extLst>
                  <a:ext uri="{0D108BD9-81ED-4DB2-BD59-A6C34878D82A}">
                    <a16:rowId xmlns:a16="http://schemas.microsoft.com/office/drawing/2014/main" xmlns="" val="10015"/>
                  </a:ext>
                </a:extLst>
              </a:tr>
              <a:tr h="249325">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 </a:t>
                      </a:r>
                      <a:r>
                        <a:rPr lang="ja-JP" altLang="en-US" sz="1000" u="none" strike="noStrike" cap="none" dirty="0">
                          <a:solidFill>
                            <a:schemeClr val="tx1"/>
                          </a:solidFill>
                          <a:latin typeface="Meiryo"/>
                          <a:ea typeface="Meiryo"/>
                          <a:cs typeface="Meiryo"/>
                          <a:sym typeface="Meiryo"/>
                        </a:rPr>
                        <a:t>タイ</a:t>
                      </a:r>
                      <a:endParaRPr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Bangkok Chain Hospitals</a:t>
                      </a:r>
                      <a:endParaRPr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80</a:t>
                      </a:r>
                      <a:endParaRPr sz="1000" b="0" i="0" u="none" strike="noStrike" cap="none">
                        <a:solidFill>
                          <a:srgbClr val="000000"/>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63</a:t>
                      </a:r>
                      <a:endParaRPr sz="1000" b="0" i="0" u="none" strike="noStrike" cap="none">
                        <a:solidFill>
                          <a:srgbClr val="000000"/>
                        </a:solidFill>
                        <a:latin typeface="Meiryo"/>
                        <a:ea typeface="Meiryo"/>
                        <a:cs typeface="Meiryo"/>
                        <a:sym typeface="Meiryo"/>
                      </a:endParaRPr>
                    </a:p>
                  </a:txBody>
                  <a:tcPr marL="7050" marR="7050" marT="7050" marB="0" anchor="ctr"/>
                </a:tc>
                <a:extLst>
                  <a:ext uri="{0D108BD9-81ED-4DB2-BD59-A6C34878D82A}">
                    <a16:rowId xmlns:a16="http://schemas.microsoft.com/office/drawing/2014/main" xmlns="" val="10016"/>
                  </a:ext>
                </a:extLst>
              </a:tr>
              <a:tr h="249325">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1000" u="none" strike="noStrike" cap="none" dirty="0">
                          <a:solidFill>
                            <a:schemeClr val="tx1"/>
                          </a:solidFill>
                          <a:latin typeface="Meiryo"/>
                          <a:ea typeface="Meiryo"/>
                          <a:cs typeface="Meiryo"/>
                          <a:sym typeface="Meiryo"/>
                        </a:rPr>
                        <a:t>タイ</a:t>
                      </a:r>
                      <a:endParaRPr lang="ja-JP" altLang="en-US"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Bumrungrad International Hospital</a:t>
                      </a:r>
                      <a:endParaRPr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変化なし</a:t>
                      </a:r>
                      <a:endParaRPr sz="1000" b="0" i="0" u="none" strike="noStrike" cap="none">
                        <a:solidFill>
                          <a:srgbClr val="000000"/>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b="0" i="0" u="none" strike="noStrike" cap="none">
                          <a:solidFill>
                            <a:schemeClr val="dk1"/>
                          </a:solidFill>
                          <a:latin typeface="Meiryo"/>
                          <a:ea typeface="Meiryo"/>
                          <a:cs typeface="Meiryo"/>
                          <a:sym typeface="Meiryo"/>
                        </a:rPr>
                        <a:t>データなし</a:t>
                      </a:r>
                      <a:endParaRPr sz="1000" b="0" i="0" u="none" strike="noStrike" cap="none">
                        <a:solidFill>
                          <a:srgbClr val="000000"/>
                        </a:solidFill>
                        <a:latin typeface="Meiryo"/>
                        <a:ea typeface="Meiryo"/>
                        <a:cs typeface="Meiryo"/>
                        <a:sym typeface="Meiryo"/>
                      </a:endParaRPr>
                    </a:p>
                  </a:txBody>
                  <a:tcPr marL="7050" marR="7050" marT="7050" marB="0" anchor="ctr"/>
                </a:tc>
                <a:extLst>
                  <a:ext uri="{0D108BD9-81ED-4DB2-BD59-A6C34878D82A}">
                    <a16:rowId xmlns:a16="http://schemas.microsoft.com/office/drawing/2014/main" xmlns="" val="10017"/>
                  </a:ext>
                </a:extLst>
              </a:tr>
              <a:tr h="249325">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1000" u="none" strike="noStrike" cap="none" dirty="0">
                          <a:solidFill>
                            <a:schemeClr val="tx1"/>
                          </a:solidFill>
                          <a:latin typeface="Meiryo"/>
                          <a:ea typeface="Meiryo"/>
                          <a:cs typeface="Meiryo"/>
                          <a:sym typeface="Meiryo"/>
                        </a:rPr>
                        <a:t>タイ</a:t>
                      </a:r>
                      <a:endParaRPr lang="ja-JP" altLang="en-US"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solidFill>
                            <a:schemeClr val="tx1"/>
                          </a:solidFill>
                          <a:latin typeface="Meiryo"/>
                          <a:ea typeface="Meiryo"/>
                          <a:cs typeface="Meiryo"/>
                          <a:sym typeface="Meiryo"/>
                        </a:rPr>
                        <a:t>MedPark Hospital (Mahatchai Group)</a:t>
                      </a:r>
                      <a:endParaRPr sz="1000" b="0" i="0" u="none" strike="noStrike" cap="none" dirty="0">
                        <a:solidFill>
                          <a:schemeClr val="tx1"/>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a:latin typeface="Meiryo"/>
                          <a:ea typeface="Meiryo"/>
                          <a:cs typeface="Meiryo"/>
                          <a:sym typeface="Meiryo"/>
                        </a:rPr>
                        <a:t>20</a:t>
                      </a:r>
                      <a:endParaRPr sz="1000" b="0" i="0" u="none" strike="noStrike" cap="none">
                        <a:solidFill>
                          <a:srgbClr val="000000"/>
                        </a:solidFill>
                        <a:latin typeface="Meiryo"/>
                        <a:ea typeface="Meiryo"/>
                        <a:cs typeface="Meiryo"/>
                        <a:sym typeface="Meiryo"/>
                      </a:endParaRPr>
                    </a:p>
                  </a:txBody>
                  <a:tcPr marL="7050" marR="7050" marT="705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u="none" strike="noStrike" cap="none" dirty="0">
                          <a:latin typeface="Meiryo"/>
                          <a:ea typeface="Meiryo"/>
                          <a:cs typeface="Meiryo"/>
                          <a:sym typeface="Meiryo"/>
                        </a:rPr>
                        <a:t>25</a:t>
                      </a:r>
                      <a:endParaRPr sz="1000" b="0" i="0" u="none" strike="noStrike" cap="none" dirty="0">
                        <a:solidFill>
                          <a:srgbClr val="000000"/>
                        </a:solidFill>
                        <a:latin typeface="Meiryo"/>
                        <a:ea typeface="Meiryo"/>
                        <a:cs typeface="Meiryo"/>
                        <a:sym typeface="Meiryo"/>
                      </a:endParaRPr>
                    </a:p>
                  </a:txBody>
                  <a:tcPr marL="7050" marR="7050" marT="7050" marB="0" anchor="ctr"/>
                </a:tc>
                <a:extLst>
                  <a:ext uri="{0D108BD9-81ED-4DB2-BD59-A6C34878D82A}">
                    <a16:rowId xmlns:a16="http://schemas.microsoft.com/office/drawing/2014/main" xmlns="" val="10018"/>
                  </a:ext>
                </a:extLst>
              </a:tr>
            </a:tbl>
          </a:graphicData>
        </a:graphic>
      </p:graphicFrame>
      <p:sp>
        <p:nvSpPr>
          <p:cNvPr id="923" name="Google Shape;923;p70"/>
          <p:cNvSpPr txBox="1">
            <a:spLocks noGrp="1"/>
          </p:cNvSpPr>
          <p:nvPr>
            <p:ph type="body" idx="2"/>
          </p:nvPr>
        </p:nvSpPr>
        <p:spPr>
          <a:xfrm>
            <a:off x="185150" y="-47629"/>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en-US" altLang="ja-JP" dirty="0">
                <a:latin typeface="Meiryo"/>
                <a:ea typeface="Meiryo"/>
                <a:cs typeface="Meiryo"/>
                <a:sym typeface="Meiryo"/>
              </a:rPr>
              <a:t>ASEAN</a:t>
            </a:r>
            <a:r>
              <a:rPr lang="ja-JP" altLang="en-US" dirty="0">
                <a:latin typeface="Meiryo"/>
                <a:ea typeface="Meiryo"/>
                <a:cs typeface="Meiryo"/>
                <a:sym typeface="Meiryo"/>
              </a:rPr>
              <a:t>各国／新型コロナ／リハビリテーション／</a:t>
            </a:r>
            <a:r>
              <a:rPr lang="en-US" altLang="ja-JP" dirty="0">
                <a:latin typeface="Meiryo"/>
                <a:ea typeface="Meiryo"/>
                <a:cs typeface="Meiryo"/>
                <a:sym typeface="Meiryo"/>
              </a:rPr>
              <a:t>2.</a:t>
            </a:r>
            <a:r>
              <a:rPr lang="ja-JP" altLang="en-US" dirty="0">
                <a:latin typeface="Meiryo"/>
                <a:ea typeface="Meiryo"/>
                <a:cs typeface="Meiryo"/>
                <a:sym typeface="Meiryo"/>
              </a:rPr>
              <a:t>医療・公衆衛生</a:t>
            </a:r>
            <a:r>
              <a:rPr lang="en-US" altLang="ja-JP" dirty="0">
                <a:latin typeface="Meiryo"/>
                <a:ea typeface="Meiryo"/>
                <a:cs typeface="Meiryo"/>
                <a:sym typeface="Meiryo"/>
              </a:rPr>
              <a:t>,</a:t>
            </a:r>
            <a:r>
              <a:rPr lang="ja-JP" altLang="en-US" dirty="0">
                <a:latin typeface="Meiryo"/>
                <a:ea typeface="Meiryo"/>
                <a:cs typeface="Meiryo"/>
                <a:sym typeface="Meiryo"/>
              </a:rPr>
              <a:t>疾病構造・死亡要因</a:t>
            </a:r>
          </a:p>
          <a:p>
            <a:pPr marL="0" lvl="0" indent="0" algn="l" rtl="0">
              <a:lnSpc>
                <a:spcPct val="150000"/>
              </a:lnSpc>
              <a:spcBef>
                <a:spcPts val="0"/>
              </a:spcBef>
              <a:spcAft>
                <a:spcPts val="0"/>
              </a:spcAft>
              <a:buSzPts val="900"/>
              <a:buNone/>
            </a:pPr>
            <a:endParaRPr dirty="0">
              <a:latin typeface="Meiryo"/>
              <a:ea typeface="Meiryo"/>
              <a:cs typeface="Meiryo"/>
              <a:sym typeface="Meiryo"/>
            </a:endParaRPr>
          </a:p>
          <a:p>
            <a:pPr marL="0" lvl="0" indent="0" algn="l" rtl="0">
              <a:lnSpc>
                <a:spcPct val="150000"/>
              </a:lnSpc>
              <a:spcBef>
                <a:spcPts val="0"/>
              </a:spcBef>
              <a:spcAft>
                <a:spcPts val="0"/>
              </a:spcAft>
              <a:buSzPts val="900"/>
              <a:buNone/>
            </a:pPr>
            <a:endParaRPr dirty="0">
              <a:latin typeface="Meiryo"/>
              <a:ea typeface="Meiryo"/>
              <a:cs typeface="Meiryo"/>
              <a:sym typeface="Meiryo"/>
            </a:endParaRPr>
          </a:p>
        </p:txBody>
      </p:sp>
      <p:sp>
        <p:nvSpPr>
          <p:cNvPr id="2" name="スライド番号プレースホルダー 1">
            <a:extLst>
              <a:ext uri="{FF2B5EF4-FFF2-40B4-BE49-F238E27FC236}">
                <a16:creationId xmlns:a16="http://schemas.microsoft.com/office/drawing/2014/main" xmlns="" id="{AD8B96C3-5752-461D-B8DC-21E54E598D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a:t>
            </a:fld>
            <a:endParaRPr lang="ja-JP" altLang="en-US" dirty="0"/>
          </a:p>
        </p:txBody>
      </p:sp>
    </p:spTree>
    <p:extLst>
      <p:ext uri="{BB962C8B-B14F-4D97-AF65-F5344CB8AC3E}">
        <p14:creationId xmlns:p14="http://schemas.microsoft.com/office/powerpoint/2010/main" val="261194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g1111c098675_0_1191"/>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dirty="0"/>
              <a:t>カンボジアにおけるヘルステック企業</a:t>
            </a:r>
            <a:r>
              <a:rPr lang="ja-JP" altLang="en-US" dirty="0"/>
              <a:t>（</a:t>
            </a:r>
            <a:r>
              <a:rPr lang="en-US" altLang="ja-JP" dirty="0"/>
              <a:t>3/3</a:t>
            </a:r>
            <a:r>
              <a:rPr lang="ja-JP" altLang="en-US" dirty="0"/>
              <a:t>）</a:t>
            </a:r>
            <a:endParaRPr dirty="0"/>
          </a:p>
        </p:txBody>
      </p:sp>
      <p:sp>
        <p:nvSpPr>
          <p:cNvPr id="1016" name="Google Shape;1016;g1111c098675_0_1191"/>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a:t>カンボジア／非感染症疾患／デジタルヘルス／</a:t>
            </a:r>
            <a:r>
              <a:rPr lang="en-US" altLang="ja-JP"/>
              <a:t>4.</a:t>
            </a:r>
            <a:r>
              <a:rPr lang="ja-JP" altLang="en-US"/>
              <a:t>特定製品・サービスの市場・投資環境</a:t>
            </a:r>
            <a:r>
              <a:rPr lang="en-US" altLang="ja-JP"/>
              <a:t>,</a:t>
            </a:r>
            <a:r>
              <a:rPr lang="ja-JP" altLang="en-US"/>
              <a:t>製品・サービスに対するニーズ </a:t>
            </a:r>
          </a:p>
        </p:txBody>
      </p:sp>
      <p:pic>
        <p:nvPicPr>
          <p:cNvPr id="1017" name="Google Shape;1017;g1111c098675_0_1191" descr="、「+ ទៅពេទ្យ τον PET QualiCare For Everyone」というテキストの画像のようです"/>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57794" y="924662"/>
            <a:ext cx="3323075" cy="3323075"/>
          </a:xfrm>
          <a:prstGeom prst="rect">
            <a:avLst/>
          </a:prstGeom>
          <a:noFill/>
          <a:ln>
            <a:noFill/>
          </a:ln>
        </p:spPr>
      </p:pic>
      <p:sp>
        <p:nvSpPr>
          <p:cNvPr id="1018" name="Google Shape;1018;g1111c098675_0_1191"/>
          <p:cNvSpPr txBox="1"/>
          <p:nvPr/>
        </p:nvSpPr>
        <p:spPr>
          <a:xfrm>
            <a:off x="184650" y="1217075"/>
            <a:ext cx="5834400" cy="2640900"/>
          </a:xfrm>
          <a:prstGeom prst="rect">
            <a:avLst/>
          </a:prstGeom>
          <a:noFill/>
          <a:ln>
            <a:noFill/>
          </a:ln>
        </p:spPr>
        <p:txBody>
          <a:bodyPr spcFirstLastPara="1" wrap="square" lIns="84375" tIns="42175" rIns="84375" bIns="42175" anchor="t" anchorCtr="0">
            <a:noAutofit/>
          </a:bodyPr>
          <a:lstStyle/>
          <a:p>
            <a:pPr marL="211019" marR="0" lvl="0" indent="-211019" algn="l" rtl="0">
              <a:lnSpc>
                <a:spcPct val="150000"/>
              </a:lnSpc>
              <a:spcBef>
                <a:spcPts val="0"/>
              </a:spcBef>
              <a:spcAft>
                <a:spcPts val="0"/>
              </a:spcAft>
              <a:buClr>
                <a:srgbClr val="1F3864"/>
              </a:buClr>
              <a:buSzPts val="1600"/>
              <a:buFont typeface="Noto Sans Symbols"/>
              <a:buChar char="■"/>
            </a:pPr>
            <a:r>
              <a:rPr lang="ja-JP" sz="1477" b="0" i="0" u="none" strike="noStrike" cap="none" dirty="0">
                <a:solidFill>
                  <a:schemeClr val="dk1"/>
                </a:solidFill>
                <a:latin typeface="Meiryo"/>
                <a:ea typeface="Meiryo"/>
                <a:cs typeface="Meiryo"/>
                <a:sym typeface="Meiryo"/>
              </a:rPr>
              <a:t> Tov Pet</a:t>
            </a:r>
            <a:endParaRPr sz="1400" b="0" i="0" u="none" strike="noStrike" cap="none" dirty="0">
              <a:solidFill>
                <a:srgbClr val="000000"/>
              </a:solidFill>
              <a:latin typeface="Arial"/>
              <a:ea typeface="Arial"/>
              <a:cs typeface="Arial"/>
              <a:sym typeface="Arial"/>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オンライン診療プラットフォームの開発・運用を行う。サービス内容としては、遠隔診療、オンライン予約、医薬品配達を行っている。</a:t>
            </a:r>
            <a:endParaRPr sz="1400" b="0" i="0" u="none" strike="noStrike" cap="none" dirty="0">
              <a:solidFill>
                <a:srgbClr val="000000"/>
              </a:solidFill>
              <a:latin typeface="Arial"/>
              <a:ea typeface="Arial"/>
              <a:cs typeface="Arial"/>
              <a:sym typeface="Arial"/>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自前で医師を雇っているわけではなく、登録した医師と患者をマッチングさせるプラットフォームとなっている。</a:t>
            </a:r>
            <a:endParaRPr sz="1400" b="0" i="0" u="none" strike="noStrike" cap="none" dirty="0">
              <a:solidFill>
                <a:srgbClr val="000000"/>
              </a:solidFill>
              <a:latin typeface="Arial"/>
              <a:ea typeface="Arial"/>
              <a:cs typeface="Arial"/>
              <a:sym typeface="Arial"/>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登録している医師の専門領域は、脳神経外科、小児科、耳鼻科、家庭医など</a:t>
            </a:r>
            <a:r>
              <a:rPr lang="ja-JP" altLang="en-US" sz="1292" dirty="0">
                <a:solidFill>
                  <a:srgbClr val="0C0C0C"/>
                </a:solidFill>
                <a:latin typeface="Meiryo"/>
                <a:ea typeface="Meiryo"/>
                <a:cs typeface="Meiryo"/>
                <a:sym typeface="Meiryo"/>
              </a:rPr>
              <a:t>。</a:t>
            </a:r>
            <a:endParaRPr sz="1400" b="0" i="0" u="none" strike="noStrike" cap="none" dirty="0">
              <a:solidFill>
                <a:srgbClr val="000000"/>
              </a:solidFill>
              <a:latin typeface="Arial"/>
              <a:ea typeface="Arial"/>
              <a:cs typeface="Arial"/>
              <a:sym typeface="Arial"/>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ビデオ通話による相談は無料～</a:t>
            </a:r>
            <a:r>
              <a:rPr lang="ja-JP" sz="1292" b="0" i="0" u="none" strike="noStrike" cap="none" dirty="0">
                <a:solidFill>
                  <a:schemeClr val="tx1"/>
                </a:solidFill>
                <a:latin typeface="Meiryo"/>
                <a:ea typeface="Meiryo"/>
                <a:cs typeface="Meiryo"/>
                <a:sym typeface="Meiryo"/>
              </a:rPr>
              <a:t>90</a:t>
            </a:r>
            <a:r>
              <a:rPr lang="ja-JP" altLang="en-US" sz="1292" b="0" i="0" u="none" strike="noStrike" cap="none" dirty="0">
                <a:solidFill>
                  <a:schemeClr val="tx1"/>
                </a:solidFill>
                <a:latin typeface="Meiryo"/>
                <a:ea typeface="Meiryo"/>
                <a:cs typeface="Meiryo"/>
                <a:sym typeface="Meiryo"/>
              </a:rPr>
              <a:t>ドル</a:t>
            </a:r>
            <a:r>
              <a:rPr lang="ja-JP" sz="1292" b="0" i="0" u="none" strike="noStrike" cap="none" dirty="0">
                <a:solidFill>
                  <a:schemeClr val="tx1"/>
                </a:solidFill>
                <a:latin typeface="Meiryo"/>
                <a:ea typeface="Meiryo"/>
                <a:cs typeface="Meiryo"/>
                <a:sym typeface="Meiryo"/>
              </a:rPr>
              <a:t>（医</a:t>
            </a:r>
            <a:r>
              <a:rPr lang="ja-JP" sz="1292" b="0" i="0" u="none" strike="noStrike" cap="none" dirty="0">
                <a:solidFill>
                  <a:srgbClr val="0C0C0C"/>
                </a:solidFill>
                <a:latin typeface="Meiryo"/>
                <a:ea typeface="Meiryo"/>
                <a:cs typeface="Meiryo"/>
                <a:sym typeface="Meiryo"/>
              </a:rPr>
              <a:t>師による）</a:t>
            </a:r>
            <a:r>
              <a:rPr lang="ja-JP" altLang="en-US" sz="1292" b="0" i="0" u="none" strike="noStrike" cap="none" dirty="0">
                <a:solidFill>
                  <a:srgbClr val="0C0C0C"/>
                </a:solidFill>
                <a:latin typeface="Meiryo"/>
                <a:ea typeface="Meiryo"/>
                <a:cs typeface="Meiryo"/>
                <a:sym typeface="Meiryo"/>
              </a:rPr>
              <a:t>。</a:t>
            </a:r>
            <a:endParaRPr sz="1400" b="0" i="0" u="none" strike="noStrike" cap="none" dirty="0">
              <a:solidFill>
                <a:srgbClr val="000000"/>
              </a:solidFill>
              <a:latin typeface="Arial"/>
              <a:ea typeface="Arial"/>
              <a:cs typeface="Arial"/>
              <a:sym typeface="Arial"/>
            </a:endParaRPr>
          </a:p>
          <a:p>
            <a:pPr marL="162662" marR="0" lvl="1" indent="0" algn="l" rtl="0">
              <a:lnSpc>
                <a:spcPct val="150000"/>
              </a:lnSpc>
              <a:spcBef>
                <a:spcPts val="0"/>
              </a:spcBef>
              <a:spcAft>
                <a:spcPts val="0"/>
              </a:spcAft>
              <a:buClr>
                <a:srgbClr val="1F3864"/>
              </a:buClr>
              <a:buSzPts val="1280"/>
              <a:buFont typeface="Noto Sans Symbols"/>
              <a:buNone/>
            </a:pPr>
            <a:endParaRPr sz="1292" b="0" i="0" u="none" strike="noStrike" cap="none" dirty="0">
              <a:solidFill>
                <a:schemeClr val="dk1"/>
              </a:solidFill>
              <a:latin typeface="Meiryo"/>
              <a:ea typeface="Meiryo"/>
              <a:cs typeface="Meiryo"/>
              <a:sym typeface="Meiryo"/>
            </a:endParaRPr>
          </a:p>
        </p:txBody>
      </p:sp>
      <p:sp>
        <p:nvSpPr>
          <p:cNvPr id="2" name="スライド番号プレースホルダー 1">
            <a:extLst>
              <a:ext uri="{FF2B5EF4-FFF2-40B4-BE49-F238E27FC236}">
                <a16:creationId xmlns:a16="http://schemas.microsoft.com/office/drawing/2014/main" xmlns="" id="{49FC5A7D-CF2C-4F30-8B75-1B79D11D88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10</a:t>
            </a:fld>
            <a:endParaRPr lang="ja-JP" altLang="en-US" dirty="0"/>
          </a:p>
        </p:txBody>
      </p:sp>
    </p:spTree>
    <p:extLst>
      <p:ext uri="{BB962C8B-B14F-4D97-AF65-F5344CB8AC3E}">
        <p14:creationId xmlns:p14="http://schemas.microsoft.com/office/powerpoint/2010/main" val="382017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g1111c098675_0_1199"/>
          <p:cNvSpPr txBox="1"/>
          <p:nvPr/>
        </p:nvSpPr>
        <p:spPr>
          <a:xfrm>
            <a:off x="184639" y="283709"/>
            <a:ext cx="8774700" cy="382197"/>
          </a:xfrm>
          <a:prstGeom prst="rect">
            <a:avLst/>
          </a:prstGeom>
          <a:noFill/>
          <a:ln>
            <a:noFill/>
          </a:ln>
        </p:spPr>
        <p:txBody>
          <a:bodyPr spcFirstLastPara="1" wrap="square" lIns="84375" tIns="42175" rIns="84375" bIns="42175" anchor="t" anchorCtr="0">
            <a:noAutofit/>
          </a:bodyPr>
          <a:lstStyle/>
          <a:p>
            <a:pPr marL="0" marR="0" lvl="0" indent="0" algn="l" rtl="0">
              <a:lnSpc>
                <a:spcPct val="150000"/>
              </a:lnSpc>
              <a:spcBef>
                <a:spcPts val="0"/>
              </a:spcBef>
              <a:spcAft>
                <a:spcPts val="0"/>
              </a:spcAft>
              <a:buClr>
                <a:srgbClr val="1F3864"/>
              </a:buClr>
              <a:buSzPts val="900"/>
              <a:buFont typeface="Arial"/>
              <a:buNone/>
            </a:pPr>
            <a:endParaRPr sz="831" b="1" i="0" u="none" strike="noStrike" cap="none">
              <a:solidFill>
                <a:srgbClr val="1F3864"/>
              </a:solidFill>
              <a:latin typeface="Meiryo"/>
              <a:ea typeface="Meiryo"/>
              <a:cs typeface="Meiryo"/>
              <a:sym typeface="Meiryo"/>
            </a:endParaRPr>
          </a:p>
        </p:txBody>
      </p:sp>
      <p:sp>
        <p:nvSpPr>
          <p:cNvPr id="1025" name="Google Shape;1025;g1111c098675_0_1199"/>
          <p:cNvSpPr txBox="1">
            <a:spLocks noGrp="1"/>
          </p:cNvSpPr>
          <p:nvPr>
            <p:ph type="body" idx="1"/>
          </p:nvPr>
        </p:nvSpPr>
        <p:spPr>
          <a:xfrm>
            <a:off x="184639" y="785091"/>
            <a:ext cx="8772000" cy="5391900"/>
          </a:xfrm>
          <a:prstGeom prst="rect">
            <a:avLst/>
          </a:prstGeom>
          <a:noFill/>
          <a:ln>
            <a:noFill/>
          </a:ln>
        </p:spPr>
        <p:txBody>
          <a:bodyPr spcFirstLastPara="1" wrap="square" lIns="84375" tIns="42175" rIns="84375" bIns="42175" anchor="t" anchorCtr="0">
            <a:noAutofit/>
          </a:bodyPr>
          <a:lstStyle/>
          <a:p>
            <a:pPr marL="211019" lvl="0" indent="-211019" algn="l" rtl="0">
              <a:lnSpc>
                <a:spcPct val="150000"/>
              </a:lnSpc>
              <a:spcBef>
                <a:spcPts val="0"/>
              </a:spcBef>
              <a:spcAft>
                <a:spcPts val="0"/>
              </a:spcAft>
              <a:buSzPts val="1600"/>
              <a:buChar char="■"/>
            </a:pPr>
            <a:r>
              <a:rPr lang="ja-JP" sz="1477" dirty="0"/>
              <a:t>ベトナムのヘルステック企業</a:t>
            </a:r>
            <a:endParaRPr sz="1477" dirty="0"/>
          </a:p>
          <a:p>
            <a:pPr marL="408848" lvl="1" indent="-246187" algn="l" rtl="0">
              <a:lnSpc>
                <a:spcPct val="150000"/>
              </a:lnSpc>
              <a:spcBef>
                <a:spcPts val="0"/>
              </a:spcBef>
              <a:spcAft>
                <a:spcPts val="0"/>
              </a:spcAft>
              <a:buSzPts val="1280"/>
              <a:buChar char="●"/>
            </a:pPr>
            <a:r>
              <a:rPr lang="ja-JP" dirty="0">
                <a:solidFill>
                  <a:schemeClr val="dk1"/>
                </a:solidFill>
              </a:rPr>
              <a:t>ヘルステック企業として15社程度が挙げられる。</a:t>
            </a:r>
            <a:endParaRPr dirty="0">
              <a:solidFill>
                <a:schemeClr val="dk1"/>
              </a:solidFill>
            </a:endParaRPr>
          </a:p>
          <a:p>
            <a:pPr marL="408848" lvl="1" indent="-246187" algn="l" rtl="0">
              <a:lnSpc>
                <a:spcPct val="150000"/>
              </a:lnSpc>
              <a:spcBef>
                <a:spcPts val="0"/>
              </a:spcBef>
              <a:spcAft>
                <a:spcPts val="0"/>
              </a:spcAft>
              <a:buSzPts val="1280"/>
              <a:buChar char="●"/>
            </a:pPr>
            <a:r>
              <a:rPr lang="ja-JP" dirty="0"/>
              <a:t>サービス内容としては、大きく「遠隔診療、遠隔相談、ホームケア」「病院検索、医療メディア」「プライマリケア」に分類される。そのうち「遠隔診療・遠隔相談」は特に企業数が多く、遠隔診療市場の拡大が著しいと言える。</a:t>
            </a:r>
            <a:endParaRPr dirty="0"/>
          </a:p>
          <a:p>
            <a:pPr marL="211019" lvl="0" indent="-211019" algn="l" rtl="0">
              <a:lnSpc>
                <a:spcPct val="150000"/>
              </a:lnSpc>
              <a:spcBef>
                <a:spcPts val="0"/>
              </a:spcBef>
              <a:spcAft>
                <a:spcPts val="0"/>
              </a:spcAft>
              <a:buSzPts val="1600"/>
              <a:buChar char="■"/>
            </a:pPr>
            <a:r>
              <a:rPr lang="ja-JP" sz="1477" dirty="0"/>
              <a:t>ヘルステック企業の傾向</a:t>
            </a:r>
            <a:endParaRPr sz="1477" dirty="0"/>
          </a:p>
          <a:p>
            <a:pPr marL="408848" lvl="1" indent="-246187" algn="l" rtl="0">
              <a:lnSpc>
                <a:spcPct val="150000"/>
              </a:lnSpc>
              <a:spcBef>
                <a:spcPts val="0"/>
              </a:spcBef>
              <a:spcAft>
                <a:spcPts val="0"/>
              </a:spcAft>
              <a:buSzPts val="1280"/>
              <a:buChar char="●"/>
            </a:pPr>
            <a:r>
              <a:rPr lang="ja-JP" dirty="0"/>
              <a:t>新規参入としては、薬局のオンラインプラットフォームや遠隔のカウンセリングなどが多い</a:t>
            </a:r>
            <a:r>
              <a:rPr lang="ja-JP" baseline="30000" dirty="0"/>
              <a:t>1) </a:t>
            </a:r>
            <a:r>
              <a:rPr lang="ja-JP" dirty="0"/>
              <a:t>。</a:t>
            </a:r>
            <a:endParaRPr dirty="0"/>
          </a:p>
          <a:p>
            <a:pPr marL="408848" lvl="1" indent="-246187" algn="l" rtl="0">
              <a:lnSpc>
                <a:spcPct val="150000"/>
              </a:lnSpc>
              <a:spcBef>
                <a:spcPts val="0"/>
              </a:spcBef>
              <a:spcAft>
                <a:spcPts val="0"/>
              </a:spcAft>
              <a:buSzPts val="1280"/>
              <a:buChar char="●"/>
            </a:pPr>
            <a:r>
              <a:rPr lang="ja-JP" dirty="0"/>
              <a:t>企業の従業員向け健康診断サービス、自宅訪問・オンラインでの診療や治療を行うサービスも拡大している</a:t>
            </a:r>
            <a:r>
              <a:rPr lang="en-US" altLang="ja-JP" baseline="30000" dirty="0"/>
              <a:t>2</a:t>
            </a:r>
            <a:r>
              <a:rPr lang="ja-JP" baseline="30000" dirty="0"/>
              <a:t>)</a:t>
            </a:r>
            <a:r>
              <a:rPr lang="ja-JP" dirty="0"/>
              <a:t>。</a:t>
            </a:r>
            <a:endParaRPr dirty="0"/>
          </a:p>
          <a:p>
            <a:pPr marL="408848" lvl="1" indent="-164907" algn="l" rtl="0">
              <a:lnSpc>
                <a:spcPct val="150000"/>
              </a:lnSpc>
              <a:spcBef>
                <a:spcPts val="0"/>
              </a:spcBef>
              <a:spcAft>
                <a:spcPts val="0"/>
              </a:spcAft>
              <a:buSzPts val="1280"/>
              <a:buNone/>
            </a:pPr>
            <a:endParaRPr dirty="0"/>
          </a:p>
          <a:p>
            <a:pPr marL="211019" lvl="0" indent="-211019" algn="l" rtl="0">
              <a:lnSpc>
                <a:spcPct val="150000"/>
              </a:lnSpc>
              <a:spcBef>
                <a:spcPts val="0"/>
              </a:spcBef>
              <a:spcAft>
                <a:spcPts val="0"/>
              </a:spcAft>
              <a:buSzPts val="1600"/>
              <a:buChar char="■"/>
            </a:pPr>
            <a:r>
              <a:rPr lang="ja-JP" sz="1477" dirty="0"/>
              <a:t>ヘルステック企業</a:t>
            </a:r>
            <a:endParaRPr dirty="0"/>
          </a:p>
          <a:p>
            <a:pPr marL="162662" lvl="1" indent="0" algn="l" rtl="0">
              <a:lnSpc>
                <a:spcPct val="150000"/>
              </a:lnSpc>
              <a:spcBef>
                <a:spcPts val="0"/>
              </a:spcBef>
              <a:spcAft>
                <a:spcPts val="0"/>
              </a:spcAft>
              <a:buSzPts val="1280"/>
              <a:buNone/>
            </a:pPr>
            <a:endParaRPr dirty="0"/>
          </a:p>
        </p:txBody>
      </p:sp>
      <p:graphicFrame>
        <p:nvGraphicFramePr>
          <p:cNvPr id="1026" name="Google Shape;1026;g1111c098675_0_1199"/>
          <p:cNvGraphicFramePr/>
          <p:nvPr/>
        </p:nvGraphicFramePr>
        <p:xfrm>
          <a:off x="337180" y="3903483"/>
          <a:ext cx="8493225" cy="2164075"/>
        </p:xfrm>
        <a:graphic>
          <a:graphicData uri="http://schemas.openxmlformats.org/drawingml/2006/table">
            <a:tbl>
              <a:tblPr firstRow="1" bandRow="1">
                <a:noFill/>
                <a:tableStyleId>{9CFCB9D4-C73E-4214-9026-5AB47A5377FE}</a:tableStyleId>
              </a:tblPr>
              <a:tblGrid>
                <a:gridCol w="1950950">
                  <a:extLst>
                    <a:ext uri="{9D8B030D-6E8A-4147-A177-3AD203B41FA5}">
                      <a16:colId xmlns:a16="http://schemas.microsoft.com/office/drawing/2014/main" xmlns="" val="20000"/>
                    </a:ext>
                  </a:extLst>
                </a:gridCol>
                <a:gridCol w="1261000">
                  <a:extLst>
                    <a:ext uri="{9D8B030D-6E8A-4147-A177-3AD203B41FA5}">
                      <a16:colId xmlns:a16="http://schemas.microsoft.com/office/drawing/2014/main" xmlns="" val="20001"/>
                    </a:ext>
                  </a:extLst>
                </a:gridCol>
                <a:gridCol w="5281275">
                  <a:extLst>
                    <a:ext uri="{9D8B030D-6E8A-4147-A177-3AD203B41FA5}">
                      <a16:colId xmlns:a16="http://schemas.microsoft.com/office/drawing/2014/main" xmlns="" val="20002"/>
                    </a:ext>
                  </a:extLst>
                </a:gridCol>
              </a:tblGrid>
              <a:tr h="333575">
                <a:tc>
                  <a:txBody>
                    <a:bodyPr/>
                    <a:lstStyle/>
                    <a:p>
                      <a:pPr marL="0" marR="0" lvl="0" indent="0" algn="ctr" rtl="0">
                        <a:lnSpc>
                          <a:spcPct val="100000"/>
                        </a:lnSpc>
                        <a:spcBef>
                          <a:spcPts val="0"/>
                        </a:spcBef>
                        <a:spcAft>
                          <a:spcPts val="0"/>
                        </a:spcAft>
                        <a:buClr>
                          <a:srgbClr val="000000"/>
                        </a:buClr>
                        <a:buSzPts val="1300"/>
                        <a:buFont typeface="Arial"/>
                        <a:buNone/>
                      </a:pPr>
                      <a:r>
                        <a:rPr lang="ja-JP" sz="1300" u="none" strike="noStrike" cap="none" dirty="0">
                          <a:latin typeface="Meiryo"/>
                          <a:ea typeface="Meiryo"/>
                          <a:cs typeface="Meiryo"/>
                          <a:sym typeface="Meiryo"/>
                        </a:rPr>
                        <a:t>企業名</a:t>
                      </a:r>
                      <a:endParaRPr sz="1300" u="none" strike="noStrike" cap="none" dirty="0">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C55A1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ja-JP" sz="1300" u="none" strike="noStrike" cap="none" dirty="0">
                          <a:latin typeface="Meiryo"/>
                          <a:ea typeface="Meiryo"/>
                          <a:cs typeface="Meiryo"/>
                          <a:sym typeface="Meiryo"/>
                        </a:rPr>
                        <a:t>設立</a:t>
                      </a:r>
                      <a:endParaRPr sz="1300" u="none" strike="noStrike" cap="none" dirty="0">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C55A1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ja-JP" sz="1300" u="none" strike="noStrike" cap="none" dirty="0">
                          <a:latin typeface="Meiryo"/>
                          <a:ea typeface="Meiryo"/>
                          <a:cs typeface="Meiryo"/>
                          <a:sym typeface="Meiryo"/>
                        </a:rPr>
                        <a:t>サービス分類</a:t>
                      </a:r>
                      <a:endParaRPr sz="1300" u="none" strike="noStrike" cap="none" dirty="0">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C55A11"/>
                    </a:solidFill>
                  </a:tcPr>
                </a:tc>
                <a:extLst>
                  <a:ext uri="{0D108BD9-81ED-4DB2-BD59-A6C34878D82A}">
                    <a16:rowId xmlns:a16="http://schemas.microsoft.com/office/drawing/2014/main" xmlns="" val="10000"/>
                  </a:ext>
                </a:extLst>
              </a:tr>
              <a:tr h="36610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chemeClr val="dk1"/>
                          </a:solidFill>
                          <a:latin typeface="Meiryo"/>
                          <a:ea typeface="Meiryo"/>
                          <a:cs typeface="Meiryo"/>
                          <a:sym typeface="Meiryo"/>
                        </a:rPr>
                        <a:t>e Doctor</a:t>
                      </a:r>
                      <a:endParaRPr sz="1300" b="1" u="none" strike="noStrike" cap="none">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u="none" strike="noStrike" cap="none">
                          <a:latin typeface="Meiryo"/>
                          <a:ea typeface="Meiryo"/>
                          <a:cs typeface="Meiryo"/>
                          <a:sym typeface="Meiryo"/>
                        </a:rPr>
                        <a:t>2014</a:t>
                      </a:r>
                      <a:endParaRPr sz="1400" u="none" strike="noStrike" cap="none">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遠隔診療・遠隔相談（全般）</a:t>
                      </a:r>
                      <a:endParaRPr sz="1200" u="none" strike="noStrike" cap="none">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1"/>
                  </a:ext>
                </a:extLst>
              </a:tr>
              <a:tr h="36610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rgbClr val="000000"/>
                          </a:solidFill>
                          <a:latin typeface="Meiryo"/>
                          <a:ea typeface="Meiryo"/>
                          <a:cs typeface="Meiryo"/>
                          <a:sym typeface="Meiryo"/>
                        </a:rPr>
                        <a:t> Hello Doctor</a:t>
                      </a:r>
                      <a:endParaRPr sz="1300" b="1" u="none" strike="noStrike" cap="none">
                        <a:latin typeface="Meiryo"/>
                        <a:ea typeface="Meiryo"/>
                        <a:cs typeface="Meiryo"/>
                        <a:sym typeface="Meiryo"/>
                      </a:endParaRPr>
                    </a:p>
                  </a:txBody>
                  <a:tcPr marL="25400" marR="2540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u="none" strike="noStrike" cap="none">
                          <a:latin typeface="Meiryo"/>
                          <a:ea typeface="Meiryo"/>
                          <a:cs typeface="Meiryo"/>
                          <a:sym typeface="Meiryo"/>
                        </a:rPr>
                        <a:t>2011</a:t>
                      </a:r>
                      <a:endParaRPr sz="1400" u="none" strike="noStrike" cap="none">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遠隔診療・遠隔相談（全般）</a:t>
                      </a:r>
                      <a:endParaRPr sz="1200" u="none" strike="noStrike" cap="none">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2"/>
                  </a:ext>
                </a:extLst>
              </a:tr>
              <a:tr h="36610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dirty="0">
                          <a:solidFill>
                            <a:srgbClr val="000000"/>
                          </a:solidFill>
                          <a:latin typeface="Meiryo"/>
                          <a:ea typeface="Meiryo"/>
                          <a:cs typeface="Meiryo"/>
                          <a:sym typeface="Meiryo"/>
                        </a:rPr>
                        <a:t> Med247</a:t>
                      </a:r>
                      <a:endParaRPr sz="1300" b="1" u="none" strike="noStrike" cap="none" dirty="0">
                        <a:latin typeface="Meiryo"/>
                        <a:ea typeface="Meiryo"/>
                        <a:cs typeface="Meiryo"/>
                        <a:sym typeface="Meiryo"/>
                      </a:endParaRPr>
                    </a:p>
                  </a:txBody>
                  <a:tcPr marL="25400" marR="2540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u="none" strike="noStrike" cap="none">
                          <a:latin typeface="Meiryo"/>
                          <a:ea typeface="Meiryo"/>
                          <a:cs typeface="Meiryo"/>
                          <a:sym typeface="Meiryo"/>
                        </a:rPr>
                        <a:t>2019</a:t>
                      </a:r>
                      <a:endParaRPr sz="1400" u="none" strike="noStrike" cap="none">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プライマリケア</a:t>
                      </a:r>
                      <a:endParaRPr sz="1200" u="none" strike="noStrike" cap="none">
                        <a:latin typeface="Meiryo"/>
                        <a:ea typeface="Meiryo"/>
                        <a:cs typeface="Meiryo"/>
                        <a:sym typeface="Meiryo"/>
                      </a:endParaRPr>
                    </a:p>
                  </a:txBody>
                  <a:tcPr marL="25400" marR="2540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3"/>
                  </a:ext>
                </a:extLst>
              </a:tr>
              <a:tr h="36610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rgbClr val="000000"/>
                          </a:solidFill>
                          <a:latin typeface="Meiryo"/>
                          <a:ea typeface="Meiryo"/>
                          <a:cs typeface="Meiryo"/>
                          <a:sym typeface="Meiryo"/>
                        </a:rPr>
                        <a:t> Omi Care / Ominext</a:t>
                      </a:r>
                      <a:endParaRPr sz="1300" b="1" u="none" strike="noStrike" cap="none">
                        <a:latin typeface="Meiryo"/>
                        <a:ea typeface="Meiryo"/>
                        <a:cs typeface="Meiryo"/>
                        <a:sym typeface="Meiryo"/>
                      </a:endParaRPr>
                    </a:p>
                  </a:txBody>
                  <a:tcPr marL="25400" marR="2540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u="none" strike="noStrike" cap="none">
                          <a:latin typeface="Meiryo"/>
                          <a:ea typeface="Meiryo"/>
                          <a:cs typeface="Meiryo"/>
                          <a:sym typeface="Meiryo"/>
                        </a:rPr>
                        <a:t>2018</a:t>
                      </a:r>
                      <a:endParaRPr sz="1400" u="none" strike="noStrike" cap="none">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プライマリケア</a:t>
                      </a:r>
                      <a:endParaRPr sz="1200" u="none" strike="noStrike" cap="none">
                        <a:latin typeface="Meiryo"/>
                        <a:ea typeface="Meiryo"/>
                        <a:cs typeface="Meiryo"/>
                        <a:sym typeface="Meiryo"/>
                      </a:endParaRPr>
                    </a:p>
                  </a:txBody>
                  <a:tcPr marL="25400" marR="2540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4"/>
                  </a:ext>
                </a:extLst>
              </a:tr>
              <a:tr h="36610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chemeClr val="dk1"/>
                          </a:solidFill>
                          <a:latin typeface="Meiryo"/>
                          <a:ea typeface="Meiryo"/>
                          <a:cs typeface="Meiryo"/>
                          <a:sym typeface="Meiryo"/>
                        </a:rPr>
                        <a:t> Docosan</a:t>
                      </a:r>
                      <a:endParaRPr sz="1300" b="1" u="none" strike="noStrike" cap="none">
                        <a:latin typeface="Meiryo"/>
                        <a:ea typeface="Meiryo"/>
                        <a:cs typeface="Meiryo"/>
                        <a:sym typeface="Meiryo"/>
                      </a:endParaRPr>
                    </a:p>
                  </a:txBody>
                  <a:tcPr marL="25400" marR="2540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u="none" strike="noStrike" cap="none">
                          <a:latin typeface="Meiryo"/>
                          <a:ea typeface="Meiryo"/>
                          <a:cs typeface="Meiryo"/>
                          <a:sym typeface="Meiryo"/>
                        </a:rPr>
                        <a:t>2020</a:t>
                      </a:r>
                      <a:endParaRPr sz="1400" u="none" strike="noStrike" cap="none">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病院検索・医療メディア</a:t>
                      </a:r>
                      <a:endParaRPr sz="1200" u="none" strike="noStrike" cap="none" dirty="0">
                        <a:latin typeface="Meiryo"/>
                        <a:ea typeface="Meiryo"/>
                        <a:cs typeface="Meiryo"/>
                        <a:sym typeface="Meiryo"/>
                      </a:endParaRPr>
                    </a:p>
                  </a:txBody>
                  <a:tcPr marL="25400" marR="2540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5"/>
                  </a:ext>
                </a:extLst>
              </a:tr>
            </a:tbl>
          </a:graphicData>
        </a:graphic>
      </p:graphicFrame>
      <p:sp>
        <p:nvSpPr>
          <p:cNvPr id="1027" name="Google Shape;1027;g1111c098675_0_1199"/>
          <p:cNvSpPr txBox="1"/>
          <p:nvPr/>
        </p:nvSpPr>
        <p:spPr>
          <a:xfrm>
            <a:off x="186450" y="6296175"/>
            <a:ext cx="8643900" cy="561900"/>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dirty="0">
                <a:solidFill>
                  <a:schemeClr val="dk1"/>
                </a:solidFill>
                <a:latin typeface="Meiryo"/>
                <a:ea typeface="Meiryo"/>
                <a:cs typeface="Meiryo"/>
                <a:sym typeface="Meiryo"/>
              </a:rPr>
              <a:t>出所：コンソシーアム作成</a:t>
            </a:r>
            <a:endParaRPr sz="922"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22"/>
              <a:buFont typeface="Arial"/>
              <a:buNone/>
            </a:pPr>
            <a:r>
              <a:rPr lang="ja-JP" sz="922" dirty="0">
                <a:solidFill>
                  <a:schemeClr val="dk1"/>
                </a:solidFill>
                <a:latin typeface="Meiryo"/>
                <a:ea typeface="Meiryo"/>
                <a:cs typeface="Meiryo"/>
                <a:sym typeface="Meiryo"/>
              </a:rPr>
              <a:t>1) 有限責任監査法人トーマツ（2021年2月）.「全世界保健医療分野（感染症対策強化・栄養改善）における COVID 19 を受けた途上国における民間技術活用可能性に係る情報収集・確認調査」. 国際協力機構JICA. pp.9-13.</a:t>
            </a:r>
            <a:endParaRPr sz="922" dirty="0">
              <a:solidFill>
                <a:schemeClr val="dk1"/>
              </a:solidFill>
              <a:latin typeface="Meiryo"/>
              <a:ea typeface="Meiryo"/>
              <a:cs typeface="Meiryo"/>
              <a:sym typeface="Meiryo"/>
            </a:endParaRPr>
          </a:p>
        </p:txBody>
      </p:sp>
      <p:sp>
        <p:nvSpPr>
          <p:cNvPr id="1028" name="Google Shape;1028;g1111c098675_0_1199"/>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rmAutofit/>
          </a:bodyPr>
          <a:lstStyle/>
          <a:p>
            <a:pPr marL="0" lvl="0" indent="0" algn="l" rtl="0">
              <a:lnSpc>
                <a:spcPct val="90000"/>
              </a:lnSpc>
              <a:spcBef>
                <a:spcPts val="0"/>
              </a:spcBef>
              <a:spcAft>
                <a:spcPts val="0"/>
              </a:spcAft>
              <a:buSzPts val="2000"/>
              <a:buNone/>
            </a:pPr>
            <a:r>
              <a:rPr lang="ja-JP" dirty="0"/>
              <a:t>ベトナムにおけるヘルステック企業</a:t>
            </a:r>
            <a:r>
              <a:rPr lang="ja-JP" altLang="en-US" dirty="0"/>
              <a:t>（</a:t>
            </a:r>
            <a:r>
              <a:rPr lang="en-US" altLang="ja-JP" dirty="0"/>
              <a:t>1/6</a:t>
            </a:r>
            <a:r>
              <a:rPr lang="ja-JP" altLang="en-US" dirty="0"/>
              <a:t>）</a:t>
            </a:r>
            <a:endParaRPr dirty="0"/>
          </a:p>
        </p:txBody>
      </p:sp>
      <p:sp>
        <p:nvSpPr>
          <p:cNvPr id="1029" name="Google Shape;1029;g1111c098675_0_1199"/>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F3864"/>
              </a:buClr>
              <a:buSzPts val="900"/>
              <a:buFont typeface="Arial"/>
              <a:buNone/>
            </a:pPr>
            <a:r>
              <a:rPr lang="ja-JP" altLang="en-US" dirty="0"/>
              <a:t>ベトナム／非感染症疾患／デジタルヘルス／</a:t>
            </a:r>
            <a:r>
              <a:rPr lang="en-US" altLang="ja-JP" dirty="0"/>
              <a:t>4.</a:t>
            </a:r>
            <a:r>
              <a:rPr lang="ja-JP" altLang="en-US" dirty="0"/>
              <a:t>特定製品・サービスの市場・投資環境</a:t>
            </a:r>
            <a:r>
              <a:rPr lang="en-US" altLang="ja-JP" dirty="0"/>
              <a:t>,</a:t>
            </a:r>
            <a:r>
              <a:rPr lang="ja-JP" altLang="en-US" dirty="0"/>
              <a:t>製品・サービスに対するニーズ </a:t>
            </a:r>
          </a:p>
        </p:txBody>
      </p:sp>
      <p:sp>
        <p:nvSpPr>
          <p:cNvPr id="2" name="スライド番号プレースホルダー 1">
            <a:extLst>
              <a:ext uri="{FF2B5EF4-FFF2-40B4-BE49-F238E27FC236}">
                <a16:creationId xmlns:a16="http://schemas.microsoft.com/office/drawing/2014/main" xmlns="" id="{92BE7CAA-2545-4E78-9211-FAD64C8660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11</a:t>
            </a:fld>
            <a:endParaRPr lang="ja-JP" altLang="en-US" dirty="0"/>
          </a:p>
        </p:txBody>
      </p:sp>
    </p:spTree>
    <p:extLst>
      <p:ext uri="{BB962C8B-B14F-4D97-AF65-F5344CB8AC3E}">
        <p14:creationId xmlns:p14="http://schemas.microsoft.com/office/powerpoint/2010/main" val="146320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pic>
        <p:nvPicPr>
          <p:cNvPr id="1035" name="Google Shape;1035;g1111c098675_0_1209" descr="グラフィカル ユーザー インターフェイス, アプリケーション&#10;&#10;自動的に生成された説明"/>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30586" y="0"/>
            <a:ext cx="4713414" cy="2860205"/>
          </a:xfrm>
          <a:prstGeom prst="rect">
            <a:avLst/>
          </a:prstGeom>
          <a:noFill/>
          <a:ln>
            <a:noFill/>
          </a:ln>
        </p:spPr>
      </p:pic>
      <p:sp>
        <p:nvSpPr>
          <p:cNvPr id="1036" name="Google Shape;1036;g1111c098675_0_1209"/>
          <p:cNvSpPr/>
          <p:nvPr/>
        </p:nvSpPr>
        <p:spPr>
          <a:xfrm>
            <a:off x="3954463" y="3019547"/>
            <a:ext cx="9144000" cy="307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g1111c098675_0_1209"/>
          <p:cNvSpPr txBox="1"/>
          <p:nvPr/>
        </p:nvSpPr>
        <p:spPr>
          <a:xfrm>
            <a:off x="184639" y="283710"/>
            <a:ext cx="8774700" cy="204900"/>
          </a:xfrm>
          <a:prstGeom prst="rect">
            <a:avLst/>
          </a:prstGeom>
          <a:noFill/>
          <a:ln>
            <a:noFill/>
          </a:ln>
        </p:spPr>
        <p:txBody>
          <a:bodyPr spcFirstLastPara="1" wrap="square" lIns="84375" tIns="42175" rIns="84375" bIns="42175" anchor="t" anchorCtr="0">
            <a:noAutofit/>
          </a:bodyPr>
          <a:lstStyle/>
          <a:p>
            <a:pPr marL="0" marR="0" lvl="0" indent="0" algn="l" rtl="0">
              <a:lnSpc>
                <a:spcPct val="150000"/>
              </a:lnSpc>
              <a:spcBef>
                <a:spcPts val="0"/>
              </a:spcBef>
              <a:spcAft>
                <a:spcPts val="0"/>
              </a:spcAft>
              <a:buClr>
                <a:srgbClr val="1F3864"/>
              </a:buClr>
              <a:buSzPts val="900"/>
              <a:buFont typeface="Arial"/>
              <a:buNone/>
            </a:pPr>
            <a:endParaRPr sz="831" b="1" i="0" u="none" strike="noStrike" cap="none">
              <a:solidFill>
                <a:srgbClr val="1F3864"/>
              </a:solidFill>
              <a:latin typeface="Meiryo"/>
              <a:ea typeface="Meiryo"/>
              <a:cs typeface="Meiryo"/>
              <a:sym typeface="Meiryo"/>
            </a:endParaRPr>
          </a:p>
        </p:txBody>
      </p:sp>
      <p:sp>
        <p:nvSpPr>
          <p:cNvPr id="1038" name="Google Shape;1038;g1111c098675_0_1209"/>
          <p:cNvSpPr txBox="1">
            <a:spLocks noGrp="1"/>
          </p:cNvSpPr>
          <p:nvPr>
            <p:ph type="body" idx="1"/>
          </p:nvPr>
        </p:nvSpPr>
        <p:spPr>
          <a:xfrm>
            <a:off x="184639" y="937491"/>
            <a:ext cx="8772000" cy="5391900"/>
          </a:xfrm>
          <a:prstGeom prst="rect">
            <a:avLst/>
          </a:prstGeom>
          <a:noFill/>
          <a:ln>
            <a:noFill/>
          </a:ln>
        </p:spPr>
        <p:txBody>
          <a:bodyPr spcFirstLastPara="1" wrap="square" lIns="84375" tIns="42175" rIns="84375" bIns="42175" anchor="t" anchorCtr="0">
            <a:noAutofit/>
          </a:bodyPr>
          <a:lstStyle/>
          <a:p>
            <a:pPr marL="211019" lvl="0" indent="-211019" algn="l" rtl="0">
              <a:lnSpc>
                <a:spcPct val="150000"/>
              </a:lnSpc>
              <a:spcBef>
                <a:spcPts val="0"/>
              </a:spcBef>
              <a:spcAft>
                <a:spcPts val="0"/>
              </a:spcAft>
              <a:buSzPts val="1600"/>
              <a:buChar char="■"/>
            </a:pPr>
            <a:r>
              <a:rPr lang="ja-JP" sz="1477"/>
              <a:t>e Doctor</a:t>
            </a:r>
            <a:endParaRPr/>
          </a:p>
          <a:p>
            <a:pPr marL="162661" lvl="1" indent="0" algn="l" rtl="0">
              <a:lnSpc>
                <a:spcPct val="150000"/>
              </a:lnSpc>
              <a:spcBef>
                <a:spcPts val="0"/>
              </a:spcBef>
              <a:spcAft>
                <a:spcPts val="0"/>
              </a:spcAft>
              <a:buSzPts val="1280"/>
              <a:buNone/>
            </a:pPr>
            <a:r>
              <a:rPr lang="ja-JP">
                <a:solidFill>
                  <a:schemeClr val="dk2"/>
                </a:solidFill>
              </a:rPr>
              <a:t>【概要】</a:t>
            </a:r>
            <a:endParaRPr/>
          </a:p>
          <a:p>
            <a:pPr marL="408848" lvl="1" indent="-246187" algn="l" rtl="0">
              <a:lnSpc>
                <a:spcPct val="150000"/>
              </a:lnSpc>
              <a:spcBef>
                <a:spcPts val="0"/>
              </a:spcBef>
              <a:spcAft>
                <a:spcPts val="0"/>
              </a:spcAft>
              <a:buSzPts val="1280"/>
              <a:buChar char="●"/>
            </a:pPr>
            <a:r>
              <a:rPr lang="ja-JP"/>
              <a:t>2014年設立</a:t>
            </a:r>
            <a:endParaRPr/>
          </a:p>
          <a:p>
            <a:pPr marL="408848" lvl="1" indent="-246187" algn="l" rtl="0">
              <a:lnSpc>
                <a:spcPct val="150000"/>
              </a:lnSpc>
              <a:spcBef>
                <a:spcPts val="0"/>
              </a:spcBef>
              <a:spcAft>
                <a:spcPts val="0"/>
              </a:spcAft>
              <a:buSzPts val="1280"/>
              <a:buChar char="●"/>
            </a:pPr>
            <a:r>
              <a:rPr lang="ja-JP"/>
              <a:t>訪問検査やAppを活用しながら効率的な検診サービスを提供している。</a:t>
            </a:r>
            <a:endParaRPr/>
          </a:p>
          <a:p>
            <a:pPr marL="408848" lvl="1" indent="-246187" algn="l" rtl="0">
              <a:lnSpc>
                <a:spcPct val="150000"/>
              </a:lnSpc>
              <a:spcBef>
                <a:spcPts val="0"/>
              </a:spcBef>
              <a:spcAft>
                <a:spcPts val="0"/>
              </a:spcAft>
              <a:buSzPts val="1280"/>
              <a:buChar char="●"/>
            </a:pPr>
            <a:r>
              <a:rPr lang="ja-JP"/>
              <a:t>登録医師数：395名（うち脳外科医・神経科医は約20名）</a:t>
            </a:r>
            <a:endParaRPr/>
          </a:p>
          <a:p>
            <a:pPr marL="162661" lvl="1" indent="0" algn="l" rtl="0">
              <a:lnSpc>
                <a:spcPct val="150000"/>
              </a:lnSpc>
              <a:spcBef>
                <a:spcPts val="0"/>
              </a:spcBef>
              <a:spcAft>
                <a:spcPts val="0"/>
              </a:spcAft>
              <a:buSzPts val="1280"/>
              <a:buNone/>
            </a:pPr>
            <a:r>
              <a:rPr lang="ja-JP">
                <a:solidFill>
                  <a:schemeClr val="dk2"/>
                </a:solidFill>
              </a:rPr>
              <a:t>【実績】</a:t>
            </a:r>
            <a:endParaRPr/>
          </a:p>
          <a:p>
            <a:pPr marL="448411" lvl="1" indent="-285749" algn="l" rtl="0">
              <a:lnSpc>
                <a:spcPct val="150000"/>
              </a:lnSpc>
              <a:spcBef>
                <a:spcPts val="0"/>
              </a:spcBef>
              <a:spcAft>
                <a:spcPts val="0"/>
              </a:spcAft>
              <a:buSzPts val="1280"/>
              <a:buChar char="●"/>
            </a:pPr>
            <a:r>
              <a:rPr lang="ja-JP"/>
              <a:t>2016年時点で15,000人以上のユーザーにサービス提供。</a:t>
            </a:r>
            <a:endParaRPr/>
          </a:p>
          <a:p>
            <a:pPr marL="448411" lvl="1" indent="-285749" algn="l" rtl="0">
              <a:lnSpc>
                <a:spcPct val="150000"/>
              </a:lnSpc>
              <a:spcBef>
                <a:spcPts val="0"/>
              </a:spcBef>
              <a:spcAft>
                <a:spcPts val="0"/>
              </a:spcAft>
              <a:buSzPts val="1280"/>
              <a:buChar char="●"/>
            </a:pPr>
            <a:r>
              <a:rPr lang="ja-JP"/>
              <a:t>現在のアプリユーザーは300,000人。</a:t>
            </a:r>
            <a:endParaRPr/>
          </a:p>
          <a:p>
            <a:pPr marL="448411" lvl="1" indent="-285749" algn="l" rtl="0">
              <a:lnSpc>
                <a:spcPct val="150000"/>
              </a:lnSpc>
              <a:spcBef>
                <a:spcPts val="0"/>
              </a:spcBef>
              <a:spcAft>
                <a:spcPts val="0"/>
              </a:spcAft>
              <a:buSzPts val="1280"/>
              <a:buChar char="●"/>
            </a:pPr>
            <a:r>
              <a:rPr lang="ja-JP"/>
              <a:t>クリニックは運営していないが、20の医療機関と連携して、診断・治療サービスまで展開している</a:t>
            </a:r>
            <a:endParaRPr/>
          </a:p>
          <a:p>
            <a:pPr marL="448411" lvl="1" indent="-285749" algn="l" rtl="0">
              <a:lnSpc>
                <a:spcPct val="150000"/>
              </a:lnSpc>
              <a:spcBef>
                <a:spcPts val="0"/>
              </a:spcBef>
              <a:spcAft>
                <a:spcPts val="0"/>
              </a:spcAft>
              <a:buSzPts val="1280"/>
              <a:buChar char="●"/>
            </a:pPr>
            <a:r>
              <a:rPr lang="ja-JP"/>
              <a:t>B to Cのみならず、B to Bでも100以上の企業のヘルスケアパートナーになっている。（大学病院や製薬会社、銀行など）</a:t>
            </a:r>
            <a:endParaRPr/>
          </a:p>
          <a:p>
            <a:pPr marL="162661" lvl="1" indent="0" algn="l" rtl="0">
              <a:lnSpc>
                <a:spcPct val="150000"/>
              </a:lnSpc>
              <a:spcBef>
                <a:spcPts val="0"/>
              </a:spcBef>
              <a:spcAft>
                <a:spcPts val="0"/>
              </a:spcAft>
              <a:buSzPts val="1280"/>
              <a:buNone/>
            </a:pPr>
            <a:r>
              <a:rPr lang="ja-JP">
                <a:solidFill>
                  <a:schemeClr val="dk2"/>
                </a:solidFill>
              </a:rPr>
              <a:t>【料金体制】</a:t>
            </a:r>
            <a:endParaRPr/>
          </a:p>
          <a:p>
            <a:pPr marL="408848" lvl="1" indent="-246187" algn="l" rtl="0">
              <a:lnSpc>
                <a:spcPct val="150000"/>
              </a:lnSpc>
              <a:spcBef>
                <a:spcPts val="0"/>
              </a:spcBef>
              <a:spcAft>
                <a:spcPts val="0"/>
              </a:spcAft>
              <a:buSzPts val="1280"/>
              <a:buChar char="●"/>
            </a:pPr>
            <a:r>
              <a:rPr lang="ja-JP"/>
              <a:t>訪問検査サービス料金(採血・採尿）：4,250円</a:t>
            </a:r>
            <a:endParaRPr/>
          </a:p>
          <a:p>
            <a:pPr marL="408848" lvl="1" indent="-246187" algn="l" rtl="0">
              <a:lnSpc>
                <a:spcPct val="150000"/>
              </a:lnSpc>
              <a:spcBef>
                <a:spcPts val="0"/>
              </a:spcBef>
              <a:spcAft>
                <a:spcPts val="0"/>
              </a:spcAft>
              <a:buSzPts val="1280"/>
              <a:buChar char="●"/>
            </a:pPr>
            <a:r>
              <a:rPr lang="ja-JP"/>
              <a:t>検診サービス料金（一般検診）：7,450円</a:t>
            </a:r>
            <a:br>
              <a:rPr lang="ja-JP"/>
            </a:br>
            <a:r>
              <a:rPr lang="ja-JP" sz="1200"/>
              <a:t>※検診サービス：訪問にて採血、採尿実施。胸部X線と超音波、医師診察は提携クリニックで実施。検診の結果とQ&amp;Aは、Appを利用して実施。</a:t>
            </a:r>
            <a:endParaRPr/>
          </a:p>
          <a:p>
            <a:pPr marL="162662" lvl="1" indent="0" algn="l" rtl="0">
              <a:lnSpc>
                <a:spcPct val="150000"/>
              </a:lnSpc>
              <a:spcBef>
                <a:spcPts val="0"/>
              </a:spcBef>
              <a:spcAft>
                <a:spcPts val="0"/>
              </a:spcAft>
              <a:buSzPts val="1280"/>
              <a:buNone/>
            </a:pPr>
            <a:endParaRPr/>
          </a:p>
        </p:txBody>
      </p:sp>
      <p:sp>
        <p:nvSpPr>
          <p:cNvPr id="1039" name="Google Shape;1039;g1111c098675_0_1209"/>
          <p:cNvSpPr txBox="1"/>
          <p:nvPr/>
        </p:nvSpPr>
        <p:spPr>
          <a:xfrm>
            <a:off x="186438" y="6296172"/>
            <a:ext cx="4099200" cy="223800"/>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a:solidFill>
                  <a:schemeClr val="dk1"/>
                </a:solidFill>
                <a:latin typeface="Meiryo"/>
                <a:ea typeface="Meiryo"/>
                <a:cs typeface="Meiryo"/>
                <a:sym typeface="Meiryo"/>
              </a:rPr>
              <a:t>出所：コンソシーアム作成</a:t>
            </a:r>
            <a:endParaRPr sz="1292" b="0" i="0" u="none" strike="noStrike" cap="none">
              <a:solidFill>
                <a:srgbClr val="000000"/>
              </a:solidFill>
              <a:latin typeface="Arial"/>
              <a:ea typeface="Arial"/>
              <a:cs typeface="Arial"/>
              <a:sym typeface="Arial"/>
            </a:endParaRPr>
          </a:p>
        </p:txBody>
      </p:sp>
      <p:sp>
        <p:nvSpPr>
          <p:cNvPr id="1040" name="Google Shape;1040;g1111c098675_0_1209"/>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rmAutofit/>
          </a:bodyPr>
          <a:lstStyle/>
          <a:p>
            <a:pPr lvl="0"/>
            <a:r>
              <a:rPr lang="ja-JP" dirty="0"/>
              <a:t>ベトナムにおけるヘルステック企業</a:t>
            </a:r>
            <a:r>
              <a:rPr lang="ja-JP" altLang="en-US" dirty="0"/>
              <a:t>（</a:t>
            </a:r>
            <a:r>
              <a:rPr lang="en-US" altLang="ja-JP" dirty="0"/>
              <a:t>2/6</a:t>
            </a:r>
            <a:r>
              <a:rPr lang="ja-JP" altLang="en-US" dirty="0"/>
              <a:t>）</a:t>
            </a:r>
            <a:endParaRPr dirty="0"/>
          </a:p>
        </p:txBody>
      </p:sp>
      <p:sp>
        <p:nvSpPr>
          <p:cNvPr id="1041" name="Google Shape;1041;g1111c098675_0_1209"/>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F3864"/>
              </a:buClr>
              <a:buSzPts val="900"/>
              <a:buFont typeface="Arial"/>
              <a:buNone/>
            </a:pPr>
            <a:r>
              <a:rPr lang="ja-JP" altLang="en-US" dirty="0"/>
              <a:t>ベトナム／非感染症疾患／デジタルヘルス／</a:t>
            </a:r>
            <a:r>
              <a:rPr lang="en-US" altLang="ja-JP" dirty="0"/>
              <a:t>4.</a:t>
            </a:r>
            <a:r>
              <a:rPr lang="ja-JP" altLang="en-US" dirty="0"/>
              <a:t>特定製品・サービスの市場・投資環境</a:t>
            </a:r>
            <a:r>
              <a:rPr lang="en-US" altLang="ja-JP" dirty="0"/>
              <a:t>,</a:t>
            </a:r>
            <a:r>
              <a:rPr lang="ja-JP" altLang="en-US" dirty="0"/>
              <a:t>製品・サービスに対するニーズ </a:t>
            </a:r>
          </a:p>
          <a:p>
            <a:pPr marL="0" lvl="0" indent="0" algn="l" rtl="0">
              <a:lnSpc>
                <a:spcPct val="150000"/>
              </a:lnSpc>
              <a:spcBef>
                <a:spcPts val="0"/>
              </a:spcBef>
              <a:spcAft>
                <a:spcPts val="0"/>
              </a:spcAft>
              <a:buClr>
                <a:srgbClr val="1F3864"/>
              </a:buClr>
              <a:buSzPts val="900"/>
              <a:buFont typeface="Arial"/>
              <a:buNone/>
            </a:pPr>
            <a:endParaRPr dirty="0"/>
          </a:p>
        </p:txBody>
      </p:sp>
      <p:sp>
        <p:nvSpPr>
          <p:cNvPr id="2" name="スライド番号プレースホルダー 1">
            <a:extLst>
              <a:ext uri="{FF2B5EF4-FFF2-40B4-BE49-F238E27FC236}">
                <a16:creationId xmlns:a16="http://schemas.microsoft.com/office/drawing/2014/main" xmlns="" id="{677E9FDA-47A3-41D3-A1C4-0D378692D2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12</a:t>
            </a:fld>
            <a:endParaRPr lang="ja-JP" altLang="en-US" dirty="0"/>
          </a:p>
        </p:txBody>
      </p:sp>
    </p:spTree>
    <p:extLst>
      <p:ext uri="{BB962C8B-B14F-4D97-AF65-F5344CB8AC3E}">
        <p14:creationId xmlns:p14="http://schemas.microsoft.com/office/powerpoint/2010/main" val="1390318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g1111c098675_0_1219"/>
          <p:cNvSpPr/>
          <p:nvPr/>
        </p:nvSpPr>
        <p:spPr>
          <a:xfrm>
            <a:off x="3954463" y="2943347"/>
            <a:ext cx="9144000" cy="307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g1111c098675_0_1219"/>
          <p:cNvSpPr txBox="1"/>
          <p:nvPr/>
        </p:nvSpPr>
        <p:spPr>
          <a:xfrm>
            <a:off x="184639" y="283709"/>
            <a:ext cx="8774700" cy="378179"/>
          </a:xfrm>
          <a:prstGeom prst="rect">
            <a:avLst/>
          </a:prstGeom>
          <a:noFill/>
          <a:ln>
            <a:noFill/>
          </a:ln>
        </p:spPr>
        <p:txBody>
          <a:bodyPr spcFirstLastPara="1" wrap="square" lIns="84375" tIns="42175" rIns="84375" bIns="42175" anchor="t" anchorCtr="0">
            <a:noAutofit/>
          </a:bodyPr>
          <a:lstStyle/>
          <a:p>
            <a:pPr marL="0" marR="0" lvl="0" indent="0" algn="l" rtl="0">
              <a:lnSpc>
                <a:spcPct val="150000"/>
              </a:lnSpc>
              <a:spcBef>
                <a:spcPts val="0"/>
              </a:spcBef>
              <a:spcAft>
                <a:spcPts val="0"/>
              </a:spcAft>
              <a:buClr>
                <a:srgbClr val="1F3864"/>
              </a:buClr>
              <a:buSzPts val="900"/>
              <a:buFont typeface="Arial"/>
              <a:buNone/>
            </a:pPr>
            <a:endParaRPr sz="831" b="1" i="0" u="none" strike="noStrike" cap="none">
              <a:solidFill>
                <a:srgbClr val="1F3864"/>
              </a:solidFill>
              <a:latin typeface="Meiryo"/>
              <a:ea typeface="Meiryo"/>
              <a:cs typeface="Meiryo"/>
              <a:sym typeface="Meiryo"/>
            </a:endParaRPr>
          </a:p>
        </p:txBody>
      </p:sp>
      <p:sp>
        <p:nvSpPr>
          <p:cNvPr id="1049" name="Google Shape;1049;g1111c098675_0_1219"/>
          <p:cNvSpPr txBox="1">
            <a:spLocks noGrp="1"/>
          </p:cNvSpPr>
          <p:nvPr>
            <p:ph type="body" idx="1"/>
          </p:nvPr>
        </p:nvSpPr>
        <p:spPr>
          <a:xfrm>
            <a:off x="184639" y="861291"/>
            <a:ext cx="8772000" cy="5391900"/>
          </a:xfrm>
          <a:prstGeom prst="rect">
            <a:avLst/>
          </a:prstGeom>
          <a:noFill/>
          <a:ln>
            <a:noFill/>
          </a:ln>
        </p:spPr>
        <p:txBody>
          <a:bodyPr spcFirstLastPara="1" wrap="square" lIns="84375" tIns="42175" rIns="84375" bIns="42175" anchor="t" anchorCtr="0">
            <a:noAutofit/>
          </a:bodyPr>
          <a:lstStyle/>
          <a:p>
            <a:pPr marL="211019" lvl="0" indent="-211019" algn="l" rtl="0">
              <a:lnSpc>
                <a:spcPct val="150000"/>
              </a:lnSpc>
              <a:spcBef>
                <a:spcPts val="0"/>
              </a:spcBef>
              <a:spcAft>
                <a:spcPts val="0"/>
              </a:spcAft>
              <a:buSzPts val="1600"/>
              <a:buChar char="■"/>
            </a:pPr>
            <a:r>
              <a:rPr lang="ja-JP" sz="1477" dirty="0"/>
              <a:t>Med247 Co Ltd</a:t>
            </a:r>
            <a:endParaRPr dirty="0"/>
          </a:p>
          <a:p>
            <a:pPr marL="162661" lvl="1" indent="0" algn="l" rtl="0">
              <a:lnSpc>
                <a:spcPct val="150000"/>
              </a:lnSpc>
              <a:spcBef>
                <a:spcPts val="0"/>
              </a:spcBef>
              <a:spcAft>
                <a:spcPts val="0"/>
              </a:spcAft>
              <a:buSzPts val="1280"/>
              <a:buNone/>
            </a:pPr>
            <a:r>
              <a:rPr lang="ja-JP" dirty="0">
                <a:solidFill>
                  <a:schemeClr val="dk2"/>
                </a:solidFill>
              </a:rPr>
              <a:t>【概要】</a:t>
            </a:r>
            <a:endParaRPr dirty="0"/>
          </a:p>
          <a:p>
            <a:pPr marL="408848" lvl="1" indent="-246187" algn="l" rtl="0">
              <a:lnSpc>
                <a:spcPct val="150000"/>
              </a:lnSpc>
              <a:spcBef>
                <a:spcPts val="0"/>
              </a:spcBef>
              <a:spcAft>
                <a:spcPts val="0"/>
              </a:spcAft>
              <a:buSzPts val="1280"/>
              <a:buChar char="●"/>
            </a:pPr>
            <a:r>
              <a:rPr lang="ja-JP" dirty="0"/>
              <a:t>2019年設立</a:t>
            </a:r>
            <a:endParaRPr dirty="0"/>
          </a:p>
          <a:p>
            <a:pPr marL="408848" lvl="1" indent="-246187" algn="l" rtl="0">
              <a:lnSpc>
                <a:spcPct val="150000"/>
              </a:lnSpc>
              <a:spcBef>
                <a:spcPts val="0"/>
              </a:spcBef>
              <a:spcAft>
                <a:spcPts val="0"/>
              </a:spcAft>
              <a:buSzPts val="1280"/>
              <a:buChar char="●"/>
            </a:pPr>
            <a:r>
              <a:rPr lang="ja-JP" dirty="0"/>
              <a:t>クリニック運営、薬局運営、アプリを利用した遠隔診療、薬の配達、患者情報管理システムを連携させたプライマリケアサービスを提供している。</a:t>
            </a:r>
            <a:endParaRPr dirty="0"/>
          </a:p>
          <a:p>
            <a:pPr marL="408848" lvl="1" indent="-246187" algn="l" rtl="0">
              <a:lnSpc>
                <a:spcPct val="150000"/>
              </a:lnSpc>
              <a:spcBef>
                <a:spcPts val="0"/>
              </a:spcBef>
              <a:spcAft>
                <a:spcPts val="0"/>
              </a:spcAft>
              <a:buSzPts val="1280"/>
              <a:buChar char="●"/>
            </a:pPr>
            <a:r>
              <a:rPr lang="ja-JP" dirty="0"/>
              <a:t>診療科：内科、小児科、婦人科、耳鼻科、皮膚科、精神科、栄養科、放射線科、薬剤科、健康診断（企業向け）</a:t>
            </a:r>
            <a:endParaRPr dirty="0"/>
          </a:p>
          <a:p>
            <a:pPr marL="162662" lvl="1" indent="0" algn="l" rtl="0">
              <a:lnSpc>
                <a:spcPct val="150000"/>
              </a:lnSpc>
              <a:spcBef>
                <a:spcPts val="0"/>
              </a:spcBef>
              <a:spcAft>
                <a:spcPts val="0"/>
              </a:spcAft>
              <a:buSzPts val="1280"/>
              <a:buNone/>
            </a:pPr>
            <a:r>
              <a:rPr lang="ja-JP" dirty="0">
                <a:solidFill>
                  <a:schemeClr val="dk2"/>
                </a:solidFill>
              </a:rPr>
              <a:t>【実績】</a:t>
            </a:r>
            <a:endParaRPr dirty="0"/>
          </a:p>
          <a:p>
            <a:pPr marL="448412" lvl="1" indent="-285750" algn="l" rtl="0">
              <a:lnSpc>
                <a:spcPct val="150000"/>
              </a:lnSpc>
              <a:spcBef>
                <a:spcPts val="0"/>
              </a:spcBef>
              <a:spcAft>
                <a:spcPts val="0"/>
              </a:spcAft>
              <a:buSzPts val="1280"/>
              <a:buChar char="●"/>
            </a:pPr>
            <a:r>
              <a:rPr lang="ja-JP" dirty="0"/>
              <a:t>利用者数：5,000人/月　リピート率：49%</a:t>
            </a:r>
            <a:endParaRPr dirty="0"/>
          </a:p>
          <a:p>
            <a:pPr marL="448412" lvl="1" indent="-285750" algn="l" rtl="0">
              <a:lnSpc>
                <a:spcPct val="150000"/>
              </a:lnSpc>
              <a:spcBef>
                <a:spcPts val="0"/>
              </a:spcBef>
              <a:spcAft>
                <a:spcPts val="0"/>
              </a:spcAft>
              <a:buSzPts val="1280"/>
              <a:buChar char="●"/>
            </a:pPr>
            <a:r>
              <a:rPr lang="ja-JP" dirty="0"/>
              <a:t>クリニック：ハノイに2院、ナムディンに2院、タインホアに1院</a:t>
            </a:r>
            <a:endParaRPr dirty="0"/>
          </a:p>
          <a:p>
            <a:pPr marL="448412" lvl="1" indent="-285750" algn="l" rtl="0">
              <a:lnSpc>
                <a:spcPct val="150000"/>
              </a:lnSpc>
              <a:spcBef>
                <a:spcPts val="0"/>
              </a:spcBef>
              <a:spcAft>
                <a:spcPts val="0"/>
              </a:spcAft>
              <a:buSzPts val="1280"/>
              <a:buChar char="●"/>
            </a:pPr>
            <a:r>
              <a:rPr lang="ja-JP" dirty="0"/>
              <a:t>Forbes Asia 100 to watch に選出</a:t>
            </a:r>
            <a:endParaRPr dirty="0"/>
          </a:p>
          <a:p>
            <a:pPr marL="162662" lvl="1" indent="0" algn="l" rtl="0">
              <a:lnSpc>
                <a:spcPct val="150000"/>
              </a:lnSpc>
              <a:spcBef>
                <a:spcPts val="0"/>
              </a:spcBef>
              <a:spcAft>
                <a:spcPts val="0"/>
              </a:spcAft>
              <a:buSzPts val="1280"/>
              <a:buNone/>
            </a:pPr>
            <a:r>
              <a:rPr lang="ja-JP" dirty="0">
                <a:solidFill>
                  <a:schemeClr val="dk2"/>
                </a:solidFill>
              </a:rPr>
              <a:t>【料金体制】</a:t>
            </a:r>
            <a:endParaRPr dirty="0"/>
          </a:p>
          <a:p>
            <a:pPr marL="448412" lvl="1" indent="-285750" algn="l" rtl="0">
              <a:lnSpc>
                <a:spcPct val="150000"/>
              </a:lnSpc>
              <a:spcBef>
                <a:spcPts val="0"/>
              </a:spcBef>
              <a:spcAft>
                <a:spcPts val="0"/>
              </a:spcAft>
              <a:buSzPts val="1280"/>
              <a:buChar char="●"/>
            </a:pPr>
            <a:r>
              <a:rPr lang="ja-JP" dirty="0"/>
              <a:t>遠隔診療サービス：1,250円/回</a:t>
            </a:r>
            <a:endParaRPr dirty="0"/>
          </a:p>
          <a:p>
            <a:pPr marL="448412" lvl="1" indent="-285750" algn="l" rtl="0">
              <a:lnSpc>
                <a:spcPct val="150000"/>
              </a:lnSpc>
              <a:spcBef>
                <a:spcPts val="0"/>
              </a:spcBef>
              <a:spcAft>
                <a:spcPts val="0"/>
              </a:spcAft>
              <a:buSzPts val="1280"/>
              <a:buChar char="●"/>
            </a:pPr>
            <a:r>
              <a:rPr lang="ja-JP" dirty="0"/>
              <a:t>メンタルカウンセリング：2,750円/60分</a:t>
            </a:r>
            <a:endParaRPr dirty="0"/>
          </a:p>
          <a:p>
            <a:pPr marL="448412" lvl="1" indent="-285750" algn="l" rtl="0">
              <a:lnSpc>
                <a:spcPct val="150000"/>
              </a:lnSpc>
              <a:spcBef>
                <a:spcPts val="0"/>
              </a:spcBef>
              <a:spcAft>
                <a:spcPts val="0"/>
              </a:spcAft>
              <a:buSzPts val="1280"/>
              <a:buChar char="●"/>
            </a:pPr>
            <a:r>
              <a:rPr lang="ja-JP" dirty="0"/>
              <a:t>栄養相談：2,000円/45分</a:t>
            </a:r>
            <a:endParaRPr dirty="0"/>
          </a:p>
          <a:p>
            <a:pPr marL="448412" lvl="1" indent="-204470" algn="l" rtl="0">
              <a:lnSpc>
                <a:spcPct val="150000"/>
              </a:lnSpc>
              <a:spcBef>
                <a:spcPts val="0"/>
              </a:spcBef>
              <a:spcAft>
                <a:spcPts val="0"/>
              </a:spcAft>
              <a:buSzPts val="1280"/>
              <a:buNone/>
            </a:pPr>
            <a:endParaRPr dirty="0"/>
          </a:p>
          <a:p>
            <a:pPr marL="162662" lvl="1" indent="0" algn="l" rtl="0">
              <a:lnSpc>
                <a:spcPct val="150000"/>
              </a:lnSpc>
              <a:spcBef>
                <a:spcPts val="0"/>
              </a:spcBef>
              <a:spcAft>
                <a:spcPts val="0"/>
              </a:spcAft>
              <a:buSzPts val="1280"/>
              <a:buNone/>
            </a:pPr>
            <a:endParaRPr dirty="0"/>
          </a:p>
        </p:txBody>
      </p:sp>
      <p:pic>
        <p:nvPicPr>
          <p:cNvPr id="1050" name="Google Shape;1050;g1111c098675_0_1219" descr="ロゴ, 会社名&#10;&#10;自動的に生成された説明"/>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76088" y="5124193"/>
            <a:ext cx="3340801" cy="1328400"/>
          </a:xfrm>
          <a:prstGeom prst="rect">
            <a:avLst/>
          </a:prstGeom>
          <a:noFill/>
          <a:ln>
            <a:noFill/>
          </a:ln>
        </p:spPr>
      </p:pic>
      <p:sp>
        <p:nvSpPr>
          <p:cNvPr id="1051" name="Google Shape;1051;g1111c098675_0_1219"/>
          <p:cNvSpPr txBox="1"/>
          <p:nvPr/>
        </p:nvSpPr>
        <p:spPr>
          <a:xfrm>
            <a:off x="186438" y="6296172"/>
            <a:ext cx="4099200" cy="223800"/>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a:solidFill>
                  <a:schemeClr val="dk1"/>
                </a:solidFill>
                <a:latin typeface="Meiryo"/>
                <a:ea typeface="Meiryo"/>
                <a:cs typeface="Meiryo"/>
                <a:sym typeface="Meiryo"/>
              </a:rPr>
              <a:t>出所：コンソシーアム作成</a:t>
            </a:r>
            <a:endParaRPr sz="1292" b="0" i="0" u="none" strike="noStrike" cap="none">
              <a:solidFill>
                <a:srgbClr val="000000"/>
              </a:solidFill>
              <a:latin typeface="Arial"/>
              <a:ea typeface="Arial"/>
              <a:cs typeface="Arial"/>
              <a:sym typeface="Arial"/>
            </a:endParaRPr>
          </a:p>
        </p:txBody>
      </p:sp>
      <p:sp>
        <p:nvSpPr>
          <p:cNvPr id="1052" name="Google Shape;1052;g1111c098675_0_1219"/>
          <p:cNvSpPr txBox="1">
            <a:spLocks noGrp="1"/>
          </p:cNvSpPr>
          <p:nvPr>
            <p:ph type="title"/>
          </p:nvPr>
        </p:nvSpPr>
        <p:spPr>
          <a:xfrm>
            <a:off x="186439" y="243606"/>
            <a:ext cx="8771100" cy="426000"/>
          </a:xfrm>
          <a:prstGeom prst="rect">
            <a:avLst/>
          </a:prstGeom>
          <a:noFill/>
          <a:ln>
            <a:noFill/>
          </a:ln>
        </p:spPr>
        <p:txBody>
          <a:bodyPr spcFirstLastPara="1" wrap="square" lIns="108000" tIns="45700" rIns="91425" bIns="45700" anchor="b" anchorCtr="0">
            <a:normAutofit/>
          </a:bodyPr>
          <a:lstStyle/>
          <a:p>
            <a:pPr marL="0" lvl="0" indent="0" algn="l" rtl="0">
              <a:lnSpc>
                <a:spcPct val="90000"/>
              </a:lnSpc>
              <a:spcBef>
                <a:spcPts val="0"/>
              </a:spcBef>
              <a:spcAft>
                <a:spcPts val="0"/>
              </a:spcAft>
              <a:buSzPts val="2000"/>
              <a:buNone/>
            </a:pPr>
            <a:r>
              <a:rPr lang="ja-JP" dirty="0"/>
              <a:t>ベトナムにおけるヘルステック企業</a:t>
            </a:r>
            <a:r>
              <a:rPr lang="ja-JP" altLang="en-US" dirty="0"/>
              <a:t>（</a:t>
            </a:r>
            <a:r>
              <a:rPr lang="en-US" altLang="ja-JP" dirty="0"/>
              <a:t>3/6</a:t>
            </a:r>
            <a:r>
              <a:rPr lang="ja-JP" altLang="en-US" dirty="0"/>
              <a:t>）</a:t>
            </a:r>
            <a:endParaRPr dirty="0"/>
          </a:p>
        </p:txBody>
      </p:sp>
      <p:sp>
        <p:nvSpPr>
          <p:cNvPr id="1053" name="Google Shape;1053;g1111c098675_0_1219"/>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F3864"/>
              </a:buClr>
              <a:buSzPts val="900"/>
              <a:buFont typeface="Arial"/>
              <a:buNone/>
            </a:pPr>
            <a:r>
              <a:rPr lang="ja-JP" altLang="en-US" dirty="0"/>
              <a:t>ベトナム／非感染症疾患／デジタルヘルス／</a:t>
            </a:r>
            <a:r>
              <a:rPr lang="en-US" altLang="ja-JP" dirty="0"/>
              <a:t>4.</a:t>
            </a:r>
            <a:r>
              <a:rPr lang="ja-JP" altLang="en-US" dirty="0"/>
              <a:t>特定製品・サービスの市場・投資環境</a:t>
            </a:r>
            <a:r>
              <a:rPr lang="en-US" altLang="ja-JP" dirty="0"/>
              <a:t>,</a:t>
            </a:r>
            <a:r>
              <a:rPr lang="ja-JP" altLang="en-US" dirty="0"/>
              <a:t>製品・サービスに対するニーズ </a:t>
            </a:r>
          </a:p>
          <a:p>
            <a:pPr marL="0" lvl="0" indent="0" algn="l" rtl="0">
              <a:lnSpc>
                <a:spcPct val="150000"/>
              </a:lnSpc>
              <a:spcBef>
                <a:spcPts val="0"/>
              </a:spcBef>
              <a:spcAft>
                <a:spcPts val="0"/>
              </a:spcAft>
              <a:buClr>
                <a:srgbClr val="1F3864"/>
              </a:buClr>
              <a:buSzPts val="900"/>
              <a:buFont typeface="Arial"/>
              <a:buNone/>
            </a:pPr>
            <a:endParaRPr dirty="0"/>
          </a:p>
          <a:p>
            <a:pPr marL="0" lvl="0" indent="0" algn="l" rtl="0">
              <a:lnSpc>
                <a:spcPct val="150000"/>
              </a:lnSpc>
              <a:spcBef>
                <a:spcPts val="0"/>
              </a:spcBef>
              <a:spcAft>
                <a:spcPts val="0"/>
              </a:spcAft>
              <a:buSzPts val="900"/>
              <a:buNone/>
            </a:pPr>
            <a:endParaRPr dirty="0"/>
          </a:p>
        </p:txBody>
      </p:sp>
      <p:sp>
        <p:nvSpPr>
          <p:cNvPr id="2" name="スライド番号プレースホルダー 1">
            <a:extLst>
              <a:ext uri="{FF2B5EF4-FFF2-40B4-BE49-F238E27FC236}">
                <a16:creationId xmlns:a16="http://schemas.microsoft.com/office/drawing/2014/main" xmlns="" id="{03AE796A-965D-45AF-A21F-7638DC07CF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13</a:t>
            </a:fld>
            <a:endParaRPr lang="ja-JP" altLang="en-US" dirty="0"/>
          </a:p>
        </p:txBody>
      </p:sp>
    </p:spTree>
    <p:extLst>
      <p:ext uri="{BB962C8B-B14F-4D97-AF65-F5344CB8AC3E}">
        <p14:creationId xmlns:p14="http://schemas.microsoft.com/office/powerpoint/2010/main" val="2481424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pic>
        <p:nvPicPr>
          <p:cNvPr id="1059" name="Google Shape;1059;g1111c098675_0_1229" descr="ダイアグラム&#10;&#10;自動的に生成された説明"/>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70740" y="4293674"/>
            <a:ext cx="4221535" cy="2114464"/>
          </a:xfrm>
          <a:prstGeom prst="rect">
            <a:avLst/>
          </a:prstGeom>
          <a:noFill/>
          <a:ln>
            <a:noFill/>
          </a:ln>
        </p:spPr>
      </p:pic>
      <p:sp>
        <p:nvSpPr>
          <p:cNvPr id="1060" name="Google Shape;1060;g1111c098675_0_1229"/>
          <p:cNvSpPr/>
          <p:nvPr/>
        </p:nvSpPr>
        <p:spPr>
          <a:xfrm>
            <a:off x="3954463" y="2943347"/>
            <a:ext cx="9144000" cy="307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g1111c098675_0_1229"/>
          <p:cNvSpPr txBox="1"/>
          <p:nvPr/>
        </p:nvSpPr>
        <p:spPr>
          <a:xfrm>
            <a:off x="184639" y="283710"/>
            <a:ext cx="8774700" cy="204900"/>
          </a:xfrm>
          <a:prstGeom prst="rect">
            <a:avLst/>
          </a:prstGeom>
          <a:noFill/>
          <a:ln>
            <a:noFill/>
          </a:ln>
        </p:spPr>
        <p:txBody>
          <a:bodyPr spcFirstLastPara="1" wrap="square" lIns="84375" tIns="42175" rIns="84375" bIns="42175" anchor="t" anchorCtr="0">
            <a:noAutofit/>
          </a:bodyPr>
          <a:lstStyle/>
          <a:p>
            <a:pPr marL="0" marR="0" lvl="0" indent="0" algn="l" rtl="0">
              <a:lnSpc>
                <a:spcPct val="150000"/>
              </a:lnSpc>
              <a:spcBef>
                <a:spcPts val="0"/>
              </a:spcBef>
              <a:spcAft>
                <a:spcPts val="0"/>
              </a:spcAft>
              <a:buClr>
                <a:srgbClr val="1F3864"/>
              </a:buClr>
              <a:buSzPts val="900"/>
              <a:buFont typeface="Arial"/>
              <a:buNone/>
            </a:pPr>
            <a:endParaRPr sz="831" b="1" i="0" u="none" strike="noStrike" cap="none">
              <a:solidFill>
                <a:srgbClr val="1F3864"/>
              </a:solidFill>
              <a:latin typeface="Meiryo"/>
              <a:ea typeface="Meiryo"/>
              <a:cs typeface="Meiryo"/>
              <a:sym typeface="Meiryo"/>
            </a:endParaRPr>
          </a:p>
        </p:txBody>
      </p:sp>
      <p:sp>
        <p:nvSpPr>
          <p:cNvPr id="1062" name="Google Shape;1062;g1111c098675_0_1229"/>
          <p:cNvSpPr txBox="1">
            <a:spLocks noGrp="1"/>
          </p:cNvSpPr>
          <p:nvPr>
            <p:ph type="body" idx="1"/>
          </p:nvPr>
        </p:nvSpPr>
        <p:spPr>
          <a:xfrm>
            <a:off x="184639" y="937491"/>
            <a:ext cx="8772000" cy="5391900"/>
          </a:xfrm>
          <a:prstGeom prst="rect">
            <a:avLst/>
          </a:prstGeom>
          <a:noFill/>
          <a:ln>
            <a:noFill/>
          </a:ln>
        </p:spPr>
        <p:txBody>
          <a:bodyPr spcFirstLastPara="1" wrap="square" lIns="84375" tIns="42175" rIns="84375" bIns="42175" anchor="t" anchorCtr="0">
            <a:noAutofit/>
          </a:bodyPr>
          <a:lstStyle/>
          <a:p>
            <a:pPr marL="285750" lvl="0" indent="-285750" algn="l" rtl="0">
              <a:lnSpc>
                <a:spcPct val="150000"/>
              </a:lnSpc>
              <a:spcBef>
                <a:spcPts val="0"/>
              </a:spcBef>
              <a:spcAft>
                <a:spcPts val="0"/>
              </a:spcAft>
              <a:buSzPts val="1600"/>
              <a:buFont typeface="Noto Sans Symbols"/>
              <a:buChar char="■"/>
            </a:pPr>
            <a:r>
              <a:rPr lang="ja-JP" sz="1477" dirty="0"/>
              <a:t>Hello Doctor</a:t>
            </a:r>
            <a:endParaRPr dirty="0"/>
          </a:p>
          <a:p>
            <a:pPr marL="162661" lvl="1" indent="0" algn="l" rtl="0">
              <a:lnSpc>
                <a:spcPct val="150000"/>
              </a:lnSpc>
              <a:spcBef>
                <a:spcPts val="0"/>
              </a:spcBef>
              <a:spcAft>
                <a:spcPts val="0"/>
              </a:spcAft>
              <a:buSzPts val="1280"/>
              <a:buNone/>
            </a:pPr>
            <a:r>
              <a:rPr lang="ja-JP" dirty="0">
                <a:solidFill>
                  <a:schemeClr val="dk2"/>
                </a:solidFill>
              </a:rPr>
              <a:t>【概要】</a:t>
            </a:r>
            <a:endParaRPr dirty="0"/>
          </a:p>
          <a:p>
            <a:pPr marL="408848" lvl="1" indent="-246187" algn="l" rtl="0">
              <a:lnSpc>
                <a:spcPct val="150000"/>
              </a:lnSpc>
              <a:spcBef>
                <a:spcPts val="0"/>
              </a:spcBef>
              <a:spcAft>
                <a:spcPts val="0"/>
              </a:spcAft>
              <a:buSzPts val="1280"/>
              <a:buChar char="●"/>
            </a:pPr>
            <a:r>
              <a:rPr lang="ja-JP" dirty="0"/>
              <a:t>2011年設立</a:t>
            </a:r>
            <a:endParaRPr dirty="0"/>
          </a:p>
          <a:p>
            <a:pPr marL="408848" lvl="1" indent="-246187" algn="l" rtl="0">
              <a:lnSpc>
                <a:spcPct val="150000"/>
              </a:lnSpc>
              <a:spcBef>
                <a:spcPts val="0"/>
              </a:spcBef>
              <a:spcAft>
                <a:spcPts val="0"/>
              </a:spcAft>
              <a:buSzPts val="1280"/>
              <a:buChar char="●"/>
            </a:pPr>
            <a:r>
              <a:rPr lang="ja-JP" dirty="0"/>
              <a:t>クリニックを運営、遠隔診療サービスやヘルスケアセミナーの開催を行っている。</a:t>
            </a:r>
            <a:endParaRPr dirty="0"/>
          </a:p>
          <a:p>
            <a:pPr marL="408848" lvl="1" indent="-246187" algn="l" rtl="0">
              <a:lnSpc>
                <a:spcPct val="150000"/>
              </a:lnSpc>
              <a:spcBef>
                <a:spcPts val="0"/>
              </a:spcBef>
              <a:spcAft>
                <a:spcPts val="0"/>
              </a:spcAft>
              <a:buSzPts val="1280"/>
              <a:buChar char="●"/>
            </a:pPr>
            <a:r>
              <a:rPr lang="ja-JP" dirty="0"/>
              <a:t>登録医師数（教授含む）：300名</a:t>
            </a:r>
            <a:endParaRPr dirty="0"/>
          </a:p>
          <a:p>
            <a:pPr marL="408848" lvl="1" indent="-246187" algn="l" rtl="0">
              <a:lnSpc>
                <a:spcPct val="150000"/>
              </a:lnSpc>
              <a:spcBef>
                <a:spcPts val="0"/>
              </a:spcBef>
              <a:spcAft>
                <a:spcPts val="0"/>
              </a:spcAft>
              <a:buSzPts val="1280"/>
              <a:buChar char="●"/>
            </a:pPr>
            <a:r>
              <a:rPr lang="ja-JP" dirty="0"/>
              <a:t>診療科：皮膚科、循環器内科、癌、泌尿器科、精神科、小児科、脳神経科、循環器外科、消化器科など</a:t>
            </a:r>
            <a:endParaRPr dirty="0"/>
          </a:p>
          <a:p>
            <a:pPr marL="162661" lvl="1" indent="0" algn="l" rtl="0">
              <a:lnSpc>
                <a:spcPct val="150000"/>
              </a:lnSpc>
              <a:spcBef>
                <a:spcPts val="0"/>
              </a:spcBef>
              <a:spcAft>
                <a:spcPts val="0"/>
              </a:spcAft>
              <a:buSzPts val="1280"/>
              <a:buNone/>
            </a:pPr>
            <a:r>
              <a:rPr lang="ja-JP" dirty="0">
                <a:solidFill>
                  <a:schemeClr val="dk2"/>
                </a:solidFill>
              </a:rPr>
              <a:t>【実績】</a:t>
            </a:r>
            <a:endParaRPr dirty="0"/>
          </a:p>
          <a:p>
            <a:pPr marL="408848" lvl="1" indent="-246187" algn="l" rtl="0">
              <a:lnSpc>
                <a:spcPct val="150000"/>
              </a:lnSpc>
              <a:spcBef>
                <a:spcPts val="0"/>
              </a:spcBef>
              <a:spcAft>
                <a:spcPts val="0"/>
              </a:spcAft>
              <a:buSzPts val="1280"/>
              <a:buChar char="●"/>
            </a:pPr>
            <a:r>
              <a:rPr lang="ja-JP" dirty="0"/>
              <a:t>ハノイ、ダナン、ホーチミンの3都市にてクリニックを運営</a:t>
            </a:r>
            <a:endParaRPr dirty="0"/>
          </a:p>
          <a:p>
            <a:pPr marL="408848" lvl="1" indent="-246187">
              <a:buSzPts val="1280"/>
            </a:pPr>
            <a:r>
              <a:rPr lang="en-US" altLang="ja-JP" dirty="0">
                <a:solidFill>
                  <a:schemeClr val="tx1"/>
                </a:solidFill>
              </a:rPr>
              <a:t>COVID-19</a:t>
            </a:r>
            <a:r>
              <a:rPr lang="ja-JP" dirty="0">
                <a:solidFill>
                  <a:schemeClr val="tx1"/>
                </a:solidFill>
              </a:rPr>
              <a:t>が</a:t>
            </a:r>
            <a:r>
              <a:rPr lang="ja-JP" dirty="0"/>
              <a:t>収束したら対面診療を行う予定。遠隔サービスを続けるかは患者の希望次第</a:t>
            </a:r>
            <a:endParaRPr dirty="0"/>
          </a:p>
          <a:p>
            <a:pPr marL="162661" lvl="1" indent="0" algn="l" rtl="0">
              <a:lnSpc>
                <a:spcPct val="150000"/>
              </a:lnSpc>
              <a:spcBef>
                <a:spcPts val="0"/>
              </a:spcBef>
              <a:spcAft>
                <a:spcPts val="0"/>
              </a:spcAft>
              <a:buSzPts val="1280"/>
              <a:buNone/>
            </a:pPr>
            <a:r>
              <a:rPr lang="ja-JP" dirty="0">
                <a:solidFill>
                  <a:schemeClr val="dk2"/>
                </a:solidFill>
              </a:rPr>
              <a:t>【料金体制】</a:t>
            </a:r>
            <a:endParaRPr dirty="0">
              <a:solidFill>
                <a:schemeClr val="dk2"/>
              </a:solidFill>
            </a:endParaRPr>
          </a:p>
          <a:p>
            <a:pPr marL="408848" lvl="1" indent="-246187" algn="l" rtl="0">
              <a:lnSpc>
                <a:spcPct val="150000"/>
              </a:lnSpc>
              <a:spcBef>
                <a:spcPts val="0"/>
              </a:spcBef>
              <a:spcAft>
                <a:spcPts val="0"/>
              </a:spcAft>
              <a:buSzPts val="1280"/>
              <a:buChar char="●"/>
            </a:pPr>
            <a:r>
              <a:rPr lang="ja-JP" dirty="0"/>
              <a:t>遠隔診療サービス：初診1,500円   再診1,000円</a:t>
            </a:r>
            <a:endParaRPr dirty="0"/>
          </a:p>
          <a:p>
            <a:pPr marL="162662" lvl="1" indent="0" algn="l" rtl="0">
              <a:lnSpc>
                <a:spcPct val="150000"/>
              </a:lnSpc>
              <a:spcBef>
                <a:spcPts val="0"/>
              </a:spcBef>
              <a:spcAft>
                <a:spcPts val="0"/>
              </a:spcAft>
              <a:buSzPts val="1280"/>
              <a:buNone/>
            </a:pPr>
            <a:endParaRPr dirty="0"/>
          </a:p>
          <a:p>
            <a:pPr marL="162662" lvl="1" indent="0" algn="l" rtl="0">
              <a:lnSpc>
                <a:spcPct val="150000"/>
              </a:lnSpc>
              <a:spcBef>
                <a:spcPts val="0"/>
              </a:spcBef>
              <a:spcAft>
                <a:spcPts val="0"/>
              </a:spcAft>
              <a:buSzPts val="1280"/>
              <a:buNone/>
            </a:pPr>
            <a:endParaRPr dirty="0"/>
          </a:p>
        </p:txBody>
      </p:sp>
      <p:sp>
        <p:nvSpPr>
          <p:cNvPr id="1063" name="Google Shape;1063;g1111c098675_0_1229"/>
          <p:cNvSpPr txBox="1"/>
          <p:nvPr/>
        </p:nvSpPr>
        <p:spPr>
          <a:xfrm>
            <a:off x="186438" y="6296172"/>
            <a:ext cx="4099200" cy="223800"/>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a:solidFill>
                  <a:schemeClr val="dk1"/>
                </a:solidFill>
                <a:latin typeface="Meiryo"/>
                <a:ea typeface="Meiryo"/>
                <a:cs typeface="Meiryo"/>
                <a:sym typeface="Meiryo"/>
              </a:rPr>
              <a:t>出所：コンソシーアム作成</a:t>
            </a:r>
            <a:endParaRPr sz="1292" b="0" i="0" u="none" strike="noStrike" cap="none">
              <a:solidFill>
                <a:srgbClr val="000000"/>
              </a:solidFill>
              <a:latin typeface="Arial"/>
              <a:ea typeface="Arial"/>
              <a:cs typeface="Arial"/>
              <a:sym typeface="Arial"/>
            </a:endParaRPr>
          </a:p>
        </p:txBody>
      </p:sp>
      <p:sp>
        <p:nvSpPr>
          <p:cNvPr id="1064" name="Google Shape;1064;g1111c098675_0_1229"/>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rmAutofit/>
          </a:bodyPr>
          <a:lstStyle/>
          <a:p>
            <a:pPr lvl="0"/>
            <a:r>
              <a:rPr lang="ja-JP" dirty="0"/>
              <a:t>ベトナムにおけるヘルステック企業</a:t>
            </a:r>
            <a:r>
              <a:rPr lang="ja-JP" altLang="en-US" dirty="0"/>
              <a:t>（</a:t>
            </a:r>
            <a:r>
              <a:rPr lang="en-US" altLang="ja-JP" dirty="0"/>
              <a:t>4/6</a:t>
            </a:r>
            <a:r>
              <a:rPr lang="ja-JP" altLang="en-US" dirty="0"/>
              <a:t>）</a:t>
            </a:r>
            <a:endParaRPr dirty="0"/>
          </a:p>
        </p:txBody>
      </p:sp>
      <p:sp>
        <p:nvSpPr>
          <p:cNvPr id="1065" name="Google Shape;1065;g1111c098675_0_1229"/>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indent="0"/>
            <a:r>
              <a:rPr lang="ja-JP" altLang="en-US" dirty="0"/>
              <a:t>ベトナム／非感染症疾患／デジタルヘルス／</a:t>
            </a:r>
            <a:r>
              <a:rPr lang="en-US" altLang="ja-JP" dirty="0"/>
              <a:t>4.</a:t>
            </a:r>
            <a:r>
              <a:rPr lang="ja-JP" altLang="en-US" dirty="0"/>
              <a:t>特定製品・サービスの市場・投資環境</a:t>
            </a:r>
            <a:r>
              <a:rPr lang="en-US" altLang="ja-JP" dirty="0"/>
              <a:t>,</a:t>
            </a:r>
            <a:r>
              <a:rPr lang="ja-JP" altLang="en-US" dirty="0"/>
              <a:t>製品・サービスに対するニーズ </a:t>
            </a:r>
          </a:p>
        </p:txBody>
      </p:sp>
      <p:sp>
        <p:nvSpPr>
          <p:cNvPr id="2" name="スライド番号プレースホルダー 1">
            <a:extLst>
              <a:ext uri="{FF2B5EF4-FFF2-40B4-BE49-F238E27FC236}">
                <a16:creationId xmlns:a16="http://schemas.microsoft.com/office/drawing/2014/main" xmlns="" id="{EB5B6C24-DAAB-45E8-B8D3-05DD088750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14</a:t>
            </a:fld>
            <a:endParaRPr lang="ja-JP" altLang="en-US" dirty="0"/>
          </a:p>
        </p:txBody>
      </p:sp>
    </p:spTree>
    <p:extLst>
      <p:ext uri="{BB962C8B-B14F-4D97-AF65-F5344CB8AC3E}">
        <p14:creationId xmlns:p14="http://schemas.microsoft.com/office/powerpoint/2010/main" val="1061709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g1111c098675_0_1239"/>
          <p:cNvSpPr txBox="1"/>
          <p:nvPr/>
        </p:nvSpPr>
        <p:spPr>
          <a:xfrm>
            <a:off x="184639" y="283710"/>
            <a:ext cx="8774700" cy="204900"/>
          </a:xfrm>
          <a:prstGeom prst="rect">
            <a:avLst/>
          </a:prstGeom>
          <a:noFill/>
          <a:ln>
            <a:noFill/>
          </a:ln>
        </p:spPr>
        <p:txBody>
          <a:bodyPr spcFirstLastPara="1" wrap="square" lIns="84375" tIns="42175" rIns="84375" bIns="42175" anchor="t" anchorCtr="0">
            <a:noAutofit/>
          </a:bodyPr>
          <a:lstStyle/>
          <a:p>
            <a:pPr marL="0" marR="0" lvl="0" indent="0" algn="l" rtl="0">
              <a:lnSpc>
                <a:spcPct val="150000"/>
              </a:lnSpc>
              <a:spcBef>
                <a:spcPts val="0"/>
              </a:spcBef>
              <a:spcAft>
                <a:spcPts val="0"/>
              </a:spcAft>
              <a:buClr>
                <a:srgbClr val="1F3864"/>
              </a:buClr>
              <a:buSzPts val="900"/>
              <a:buFont typeface="Arial"/>
              <a:buNone/>
            </a:pPr>
            <a:endParaRPr sz="831" b="1" i="0" u="none" strike="noStrike" cap="none">
              <a:solidFill>
                <a:srgbClr val="1F3864"/>
              </a:solidFill>
              <a:latin typeface="Meiryo"/>
              <a:ea typeface="Meiryo"/>
              <a:cs typeface="Meiryo"/>
              <a:sym typeface="Meiryo"/>
            </a:endParaRPr>
          </a:p>
        </p:txBody>
      </p:sp>
      <p:sp>
        <p:nvSpPr>
          <p:cNvPr id="1072" name="Google Shape;1072;g1111c098675_0_1239"/>
          <p:cNvSpPr txBox="1">
            <a:spLocks noGrp="1"/>
          </p:cNvSpPr>
          <p:nvPr>
            <p:ph type="body" idx="1"/>
          </p:nvPr>
        </p:nvSpPr>
        <p:spPr>
          <a:xfrm>
            <a:off x="184639" y="937491"/>
            <a:ext cx="8772000" cy="5391900"/>
          </a:xfrm>
          <a:prstGeom prst="rect">
            <a:avLst/>
          </a:prstGeom>
          <a:noFill/>
          <a:ln>
            <a:noFill/>
          </a:ln>
        </p:spPr>
        <p:txBody>
          <a:bodyPr spcFirstLastPara="1" wrap="square" lIns="84375" tIns="42175" rIns="84375" bIns="42175" anchor="t" anchorCtr="0">
            <a:noAutofit/>
          </a:bodyPr>
          <a:lstStyle/>
          <a:p>
            <a:pPr marL="211019" lvl="0" indent="-211019" algn="l" rtl="0">
              <a:lnSpc>
                <a:spcPct val="150000"/>
              </a:lnSpc>
              <a:spcBef>
                <a:spcPts val="0"/>
              </a:spcBef>
              <a:spcAft>
                <a:spcPts val="0"/>
              </a:spcAft>
              <a:buSzPts val="1600"/>
              <a:buChar char="■"/>
            </a:pPr>
            <a:r>
              <a:rPr lang="ja-JP" sz="1477" dirty="0"/>
              <a:t>Omi Care (Ominext Group)</a:t>
            </a:r>
            <a:endParaRPr dirty="0"/>
          </a:p>
          <a:p>
            <a:pPr marL="162661" lvl="1" indent="0" algn="l" rtl="0">
              <a:lnSpc>
                <a:spcPct val="150000"/>
              </a:lnSpc>
              <a:spcBef>
                <a:spcPts val="0"/>
              </a:spcBef>
              <a:spcAft>
                <a:spcPts val="0"/>
              </a:spcAft>
              <a:buSzPts val="1280"/>
              <a:buNone/>
            </a:pPr>
            <a:r>
              <a:rPr lang="ja-JP" dirty="0">
                <a:solidFill>
                  <a:schemeClr val="dk2"/>
                </a:solidFill>
              </a:rPr>
              <a:t>【概要】</a:t>
            </a:r>
            <a:endParaRPr dirty="0"/>
          </a:p>
          <a:p>
            <a:pPr marL="408848" lvl="1" indent="-246187" algn="l" rtl="0">
              <a:lnSpc>
                <a:spcPct val="150000"/>
              </a:lnSpc>
              <a:spcBef>
                <a:spcPts val="0"/>
              </a:spcBef>
              <a:spcAft>
                <a:spcPts val="0"/>
              </a:spcAft>
              <a:buSzPts val="1280"/>
              <a:buChar char="●"/>
            </a:pPr>
            <a:r>
              <a:rPr lang="ja-JP" dirty="0"/>
              <a:t>2018年設立</a:t>
            </a:r>
            <a:endParaRPr dirty="0"/>
          </a:p>
          <a:p>
            <a:pPr marL="408848" lvl="1" indent="-246187" algn="l" rtl="0">
              <a:lnSpc>
                <a:spcPct val="150000"/>
              </a:lnSpc>
              <a:spcBef>
                <a:spcPts val="0"/>
              </a:spcBef>
              <a:spcAft>
                <a:spcPts val="0"/>
              </a:spcAft>
              <a:buSzPts val="1280"/>
              <a:buChar char="●"/>
            </a:pPr>
            <a:r>
              <a:rPr lang="ja-JP" dirty="0"/>
              <a:t>ベトナムの薬局は質が担保されておらず、ITシステムを用いて日本式の質の高い薬局を展開することを目指している。</a:t>
            </a:r>
            <a:endParaRPr dirty="0"/>
          </a:p>
          <a:p>
            <a:pPr marL="162661" lvl="1" indent="0" algn="l" rtl="0">
              <a:lnSpc>
                <a:spcPct val="150000"/>
              </a:lnSpc>
              <a:spcBef>
                <a:spcPts val="0"/>
              </a:spcBef>
              <a:spcAft>
                <a:spcPts val="0"/>
              </a:spcAft>
              <a:buSzPts val="1280"/>
              <a:buNone/>
            </a:pPr>
            <a:r>
              <a:rPr lang="ja-JP" dirty="0">
                <a:solidFill>
                  <a:schemeClr val="dk2"/>
                </a:solidFill>
              </a:rPr>
              <a:t>【サービス】</a:t>
            </a:r>
            <a:endParaRPr dirty="0"/>
          </a:p>
          <a:p>
            <a:pPr marL="408848" lvl="1" indent="-246187" algn="l" rtl="0">
              <a:lnSpc>
                <a:spcPct val="150000"/>
              </a:lnSpc>
              <a:spcBef>
                <a:spcPts val="0"/>
              </a:spcBef>
              <a:spcAft>
                <a:spcPts val="0"/>
              </a:spcAft>
              <a:buSzPts val="1280"/>
              <a:buChar char="●"/>
            </a:pPr>
            <a:r>
              <a:rPr lang="ja-JP" dirty="0"/>
              <a:t>調剤薬局付きのドラッグストア運営、日本の医薬品の卸販売・小売販売（スギ薬局と業務提携）</a:t>
            </a:r>
            <a:endParaRPr dirty="0"/>
          </a:p>
          <a:p>
            <a:pPr marL="408848" lvl="1" indent="-246187" algn="l" rtl="0">
              <a:lnSpc>
                <a:spcPct val="150000"/>
              </a:lnSpc>
              <a:spcBef>
                <a:spcPts val="0"/>
              </a:spcBef>
              <a:spcAft>
                <a:spcPts val="0"/>
              </a:spcAft>
              <a:buSzPts val="1280"/>
              <a:buChar char="●"/>
            </a:pPr>
            <a:r>
              <a:rPr lang="ja-JP" dirty="0"/>
              <a:t>ITソリューションコンサルティング：Healthcare Record Platform を利用した健康経営支援サービス</a:t>
            </a:r>
            <a:endParaRPr dirty="0"/>
          </a:p>
          <a:p>
            <a:pPr marL="408848" lvl="1" indent="-246187" algn="l" rtl="0">
              <a:lnSpc>
                <a:spcPct val="150000"/>
              </a:lnSpc>
              <a:spcBef>
                <a:spcPts val="0"/>
              </a:spcBef>
              <a:spcAft>
                <a:spcPts val="0"/>
              </a:spcAft>
              <a:buSzPts val="1280"/>
              <a:buChar char="●"/>
            </a:pPr>
            <a:r>
              <a:rPr lang="ja-JP" dirty="0"/>
              <a:t>App機能：薬剤データベース、QRコードによる薬剤情報検索、薬歴情報提供、オンライン通販、処方送信、チャットなど</a:t>
            </a:r>
            <a:endParaRPr dirty="0">
              <a:solidFill>
                <a:srgbClr val="FF0000"/>
              </a:solidFill>
            </a:endParaRPr>
          </a:p>
          <a:p>
            <a:pPr marL="162661" lvl="1" indent="0" algn="l" rtl="0">
              <a:lnSpc>
                <a:spcPct val="150000"/>
              </a:lnSpc>
              <a:spcBef>
                <a:spcPts val="0"/>
              </a:spcBef>
              <a:spcAft>
                <a:spcPts val="0"/>
              </a:spcAft>
              <a:buSzPts val="1280"/>
              <a:buNone/>
            </a:pPr>
            <a:r>
              <a:rPr lang="ja-JP" dirty="0">
                <a:solidFill>
                  <a:schemeClr val="dk2"/>
                </a:solidFill>
              </a:rPr>
              <a:t>【実績】</a:t>
            </a:r>
            <a:endParaRPr dirty="0"/>
          </a:p>
          <a:p>
            <a:pPr marL="448411" lvl="1" indent="-285749" algn="l" rtl="0">
              <a:lnSpc>
                <a:spcPct val="150000"/>
              </a:lnSpc>
              <a:spcBef>
                <a:spcPts val="0"/>
              </a:spcBef>
              <a:spcAft>
                <a:spcPts val="0"/>
              </a:spcAft>
              <a:buSzPts val="1280"/>
              <a:buChar char="●"/>
            </a:pPr>
            <a:r>
              <a:rPr lang="ja-JP" dirty="0"/>
              <a:t>一度クリニックを開設したが、コロナウイルスの影響で一旦停止。将来的にビジネス展開の可能性はある。</a:t>
            </a:r>
            <a:endParaRPr dirty="0"/>
          </a:p>
          <a:p>
            <a:pPr marL="448411" lvl="1" indent="-285749" algn="l" rtl="0">
              <a:lnSpc>
                <a:spcPct val="150000"/>
              </a:lnSpc>
              <a:spcBef>
                <a:spcPts val="0"/>
              </a:spcBef>
              <a:spcAft>
                <a:spcPts val="0"/>
              </a:spcAft>
              <a:buSzPts val="1280"/>
              <a:buChar char="●"/>
            </a:pPr>
            <a:r>
              <a:rPr lang="ja-JP" dirty="0"/>
              <a:t>調剤薬局：2019年に1店舗目、現在はハノイ市内に全部で4店舗</a:t>
            </a:r>
            <a:endParaRPr dirty="0"/>
          </a:p>
          <a:p>
            <a:pPr marL="448411" lvl="1" indent="-285749" algn="l" rtl="0">
              <a:lnSpc>
                <a:spcPct val="150000"/>
              </a:lnSpc>
              <a:spcBef>
                <a:spcPts val="0"/>
              </a:spcBef>
              <a:spcAft>
                <a:spcPts val="0"/>
              </a:spcAft>
              <a:buSzPts val="1280"/>
              <a:buChar char="●"/>
            </a:pPr>
            <a:r>
              <a:rPr lang="ja-JP" dirty="0"/>
              <a:t>Ominextグループ会社の日本拠点（OmiJpapan/OmiMedical）は日本向けの医療システム開発をメインに行っており、取引先は約80社、システム開発数250件、導入実績10,000件</a:t>
            </a:r>
            <a:endParaRPr dirty="0"/>
          </a:p>
          <a:p>
            <a:pPr marL="162662" lvl="1" indent="0" algn="l" rtl="0">
              <a:lnSpc>
                <a:spcPct val="150000"/>
              </a:lnSpc>
              <a:spcBef>
                <a:spcPts val="0"/>
              </a:spcBef>
              <a:spcAft>
                <a:spcPts val="0"/>
              </a:spcAft>
              <a:buSzPts val="1280"/>
              <a:buNone/>
            </a:pPr>
            <a:endParaRPr dirty="0"/>
          </a:p>
        </p:txBody>
      </p:sp>
      <p:sp>
        <p:nvSpPr>
          <p:cNvPr id="1073" name="Google Shape;1073;g1111c098675_0_1239"/>
          <p:cNvSpPr txBox="1"/>
          <p:nvPr/>
        </p:nvSpPr>
        <p:spPr>
          <a:xfrm>
            <a:off x="186438" y="6296172"/>
            <a:ext cx="4099200" cy="223800"/>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a:solidFill>
                  <a:schemeClr val="dk1"/>
                </a:solidFill>
                <a:latin typeface="Meiryo"/>
                <a:ea typeface="Meiryo"/>
                <a:cs typeface="Meiryo"/>
                <a:sym typeface="Meiryo"/>
              </a:rPr>
              <a:t>出所：コンソシーアム作成</a:t>
            </a:r>
            <a:endParaRPr sz="1292" b="0" i="0" u="none" strike="noStrike" cap="none">
              <a:solidFill>
                <a:srgbClr val="000000"/>
              </a:solidFill>
              <a:latin typeface="Arial"/>
              <a:ea typeface="Arial"/>
              <a:cs typeface="Arial"/>
              <a:sym typeface="Arial"/>
            </a:endParaRPr>
          </a:p>
        </p:txBody>
      </p:sp>
      <p:pic>
        <p:nvPicPr>
          <p:cNvPr id="1074" name="Google Shape;1074;g1111c098675_0_12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96468" y="512310"/>
            <a:ext cx="3616127" cy="1336395"/>
          </a:xfrm>
          <a:prstGeom prst="rect">
            <a:avLst/>
          </a:prstGeom>
          <a:noFill/>
          <a:ln>
            <a:noFill/>
          </a:ln>
        </p:spPr>
      </p:pic>
      <p:sp>
        <p:nvSpPr>
          <p:cNvPr id="1075" name="Google Shape;1075;g1111c098675_0_1239"/>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rmAutofit/>
          </a:bodyPr>
          <a:lstStyle/>
          <a:p>
            <a:pPr lvl="0"/>
            <a:r>
              <a:rPr lang="ja-JP" dirty="0"/>
              <a:t>ベトナムにおけるヘルステック企業</a:t>
            </a:r>
            <a:r>
              <a:rPr lang="ja-JP" altLang="en-US" dirty="0"/>
              <a:t>（</a:t>
            </a:r>
            <a:r>
              <a:rPr lang="en-US" altLang="ja-JP" dirty="0"/>
              <a:t>5/6</a:t>
            </a:r>
            <a:r>
              <a:rPr lang="ja-JP" altLang="en-US" dirty="0"/>
              <a:t>）</a:t>
            </a:r>
            <a:endParaRPr dirty="0"/>
          </a:p>
        </p:txBody>
      </p:sp>
      <p:sp>
        <p:nvSpPr>
          <p:cNvPr id="1076" name="Google Shape;1076;g1111c098675_0_1239"/>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indent="0"/>
            <a:r>
              <a:rPr lang="ja-JP" altLang="en-US" dirty="0"/>
              <a:t>ベトナム／非感染症疾患／デジタルヘルス／</a:t>
            </a:r>
            <a:r>
              <a:rPr lang="en-US" altLang="ja-JP" dirty="0"/>
              <a:t>4.</a:t>
            </a:r>
            <a:r>
              <a:rPr lang="ja-JP" altLang="en-US" dirty="0"/>
              <a:t>特定製品・サービスの市場・投資環境</a:t>
            </a:r>
            <a:r>
              <a:rPr lang="en-US" altLang="ja-JP" dirty="0"/>
              <a:t>,</a:t>
            </a:r>
            <a:r>
              <a:rPr lang="ja-JP" altLang="en-US" dirty="0"/>
              <a:t>製品・サービスに対するニーズ </a:t>
            </a:r>
          </a:p>
          <a:p>
            <a:pPr marL="0" lvl="0" indent="0" algn="l" rtl="0">
              <a:lnSpc>
                <a:spcPct val="150000"/>
              </a:lnSpc>
              <a:spcBef>
                <a:spcPts val="0"/>
              </a:spcBef>
              <a:spcAft>
                <a:spcPts val="0"/>
              </a:spcAft>
              <a:buClr>
                <a:srgbClr val="1F3864"/>
              </a:buClr>
              <a:buSzPts val="900"/>
              <a:buFont typeface="Arial"/>
              <a:buNone/>
            </a:pPr>
            <a:endParaRPr sz="1400" b="0" dirty="0">
              <a:solidFill>
                <a:schemeClr val="dk1"/>
              </a:solidFill>
              <a:latin typeface="Arial"/>
              <a:ea typeface="Arial"/>
              <a:cs typeface="Arial"/>
              <a:sym typeface="Arial"/>
            </a:endParaRPr>
          </a:p>
          <a:p>
            <a:pPr marL="0" lvl="0" indent="0" algn="l" rtl="0">
              <a:lnSpc>
                <a:spcPct val="150000"/>
              </a:lnSpc>
              <a:spcBef>
                <a:spcPts val="0"/>
              </a:spcBef>
              <a:spcAft>
                <a:spcPts val="0"/>
              </a:spcAft>
              <a:buClr>
                <a:srgbClr val="1F3864"/>
              </a:buClr>
              <a:buSzPts val="900"/>
              <a:buFont typeface="Arial"/>
              <a:buNone/>
            </a:pPr>
            <a:endParaRPr dirty="0"/>
          </a:p>
          <a:p>
            <a:pPr marL="0" lvl="0" indent="0" algn="l" rtl="0">
              <a:lnSpc>
                <a:spcPct val="150000"/>
              </a:lnSpc>
              <a:spcBef>
                <a:spcPts val="0"/>
              </a:spcBef>
              <a:spcAft>
                <a:spcPts val="0"/>
              </a:spcAft>
              <a:buSzPts val="900"/>
              <a:buNone/>
            </a:pPr>
            <a:endParaRPr dirty="0"/>
          </a:p>
        </p:txBody>
      </p:sp>
      <p:sp>
        <p:nvSpPr>
          <p:cNvPr id="2" name="スライド番号プレースホルダー 1">
            <a:extLst>
              <a:ext uri="{FF2B5EF4-FFF2-40B4-BE49-F238E27FC236}">
                <a16:creationId xmlns:a16="http://schemas.microsoft.com/office/drawing/2014/main" xmlns="" id="{E80E59C8-0D05-4FCE-BDC8-FA48D9ADCF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15</a:t>
            </a:fld>
            <a:endParaRPr lang="ja-JP" altLang="en-US" dirty="0"/>
          </a:p>
        </p:txBody>
      </p:sp>
    </p:spTree>
    <p:extLst>
      <p:ext uri="{BB962C8B-B14F-4D97-AF65-F5344CB8AC3E}">
        <p14:creationId xmlns:p14="http://schemas.microsoft.com/office/powerpoint/2010/main" val="321182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pic>
        <p:nvPicPr>
          <p:cNvPr id="1082" name="Google Shape;1082;g1111c098675_0_12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38953" y="4745753"/>
            <a:ext cx="4668715" cy="1655923"/>
          </a:xfrm>
          <a:prstGeom prst="rect">
            <a:avLst/>
          </a:prstGeom>
          <a:noFill/>
          <a:ln>
            <a:noFill/>
          </a:ln>
        </p:spPr>
      </p:pic>
      <p:sp>
        <p:nvSpPr>
          <p:cNvPr id="1083" name="Google Shape;1083;g1111c098675_0_1248"/>
          <p:cNvSpPr txBox="1">
            <a:spLocks noGrp="1"/>
          </p:cNvSpPr>
          <p:nvPr>
            <p:ph type="body" idx="1"/>
          </p:nvPr>
        </p:nvSpPr>
        <p:spPr>
          <a:xfrm>
            <a:off x="184639" y="937491"/>
            <a:ext cx="8772000" cy="5391900"/>
          </a:xfrm>
          <a:prstGeom prst="rect">
            <a:avLst/>
          </a:prstGeom>
          <a:noFill/>
          <a:ln>
            <a:noFill/>
          </a:ln>
        </p:spPr>
        <p:txBody>
          <a:bodyPr spcFirstLastPara="1" wrap="square" lIns="84375" tIns="42175" rIns="84375" bIns="42175" anchor="t" anchorCtr="0">
            <a:noAutofit/>
          </a:bodyPr>
          <a:lstStyle/>
          <a:p>
            <a:pPr marL="285750" lvl="0" indent="-285750" algn="l" rtl="0">
              <a:lnSpc>
                <a:spcPct val="150000"/>
              </a:lnSpc>
              <a:spcBef>
                <a:spcPts val="0"/>
              </a:spcBef>
              <a:spcAft>
                <a:spcPts val="0"/>
              </a:spcAft>
              <a:buSzPts val="1600"/>
              <a:buFont typeface="Noto Sans Symbols"/>
              <a:buChar char="■"/>
            </a:pPr>
            <a:r>
              <a:rPr lang="ja-JP" sz="1477"/>
              <a:t>Docosan　</a:t>
            </a:r>
            <a:endParaRPr/>
          </a:p>
          <a:p>
            <a:pPr marL="162661" lvl="1" indent="0" algn="l" rtl="0">
              <a:lnSpc>
                <a:spcPct val="150000"/>
              </a:lnSpc>
              <a:spcBef>
                <a:spcPts val="0"/>
              </a:spcBef>
              <a:spcAft>
                <a:spcPts val="0"/>
              </a:spcAft>
              <a:buSzPts val="1280"/>
              <a:buNone/>
            </a:pPr>
            <a:r>
              <a:rPr lang="ja-JP">
                <a:solidFill>
                  <a:schemeClr val="dk2"/>
                </a:solidFill>
              </a:rPr>
              <a:t>【概要】</a:t>
            </a:r>
            <a:endParaRPr/>
          </a:p>
          <a:p>
            <a:pPr marL="408848" lvl="1" indent="-246187" algn="l" rtl="0">
              <a:lnSpc>
                <a:spcPct val="150000"/>
              </a:lnSpc>
              <a:spcBef>
                <a:spcPts val="0"/>
              </a:spcBef>
              <a:spcAft>
                <a:spcPts val="0"/>
              </a:spcAft>
              <a:buSzPts val="1280"/>
              <a:buChar char="●"/>
            </a:pPr>
            <a:r>
              <a:rPr lang="ja-JP"/>
              <a:t>2020年設立</a:t>
            </a:r>
            <a:endParaRPr/>
          </a:p>
          <a:p>
            <a:pPr marL="408848" lvl="1" indent="-246187" algn="l" rtl="0">
              <a:lnSpc>
                <a:spcPct val="150000"/>
              </a:lnSpc>
              <a:spcBef>
                <a:spcPts val="0"/>
              </a:spcBef>
              <a:spcAft>
                <a:spcPts val="0"/>
              </a:spcAft>
              <a:buSzPts val="1280"/>
              <a:buChar char="●"/>
            </a:pPr>
            <a:r>
              <a:rPr lang="ja-JP"/>
              <a:t>病院検索サイト、病院・クリニック予約サイトの運営</a:t>
            </a:r>
            <a:endParaRPr/>
          </a:p>
          <a:p>
            <a:pPr marL="408848" lvl="1" indent="-246187" algn="l" rtl="0">
              <a:lnSpc>
                <a:spcPct val="150000"/>
              </a:lnSpc>
              <a:spcBef>
                <a:spcPts val="0"/>
              </a:spcBef>
              <a:spcAft>
                <a:spcPts val="0"/>
              </a:spcAft>
              <a:buSzPts val="1280"/>
              <a:buChar char="●"/>
            </a:pPr>
            <a:r>
              <a:rPr lang="ja-JP"/>
              <a:t>製品：Docosan App</a:t>
            </a:r>
            <a:endParaRPr/>
          </a:p>
          <a:p>
            <a:pPr marL="162661" lvl="1" indent="0" algn="l" rtl="0">
              <a:lnSpc>
                <a:spcPct val="150000"/>
              </a:lnSpc>
              <a:spcBef>
                <a:spcPts val="0"/>
              </a:spcBef>
              <a:spcAft>
                <a:spcPts val="0"/>
              </a:spcAft>
              <a:buSzPts val="1280"/>
              <a:buNone/>
            </a:pPr>
            <a:r>
              <a:rPr lang="ja-JP">
                <a:solidFill>
                  <a:schemeClr val="dk2"/>
                </a:solidFill>
              </a:rPr>
              <a:t>【実績】</a:t>
            </a:r>
            <a:endParaRPr/>
          </a:p>
          <a:p>
            <a:pPr marL="448411" lvl="1" indent="-285749" algn="l" rtl="0">
              <a:lnSpc>
                <a:spcPct val="150000"/>
              </a:lnSpc>
              <a:spcBef>
                <a:spcPts val="0"/>
              </a:spcBef>
              <a:spcAft>
                <a:spcPts val="0"/>
              </a:spcAft>
              <a:buSzPts val="1280"/>
              <a:buChar char="●"/>
            </a:pPr>
            <a:r>
              <a:rPr lang="ja-JP"/>
              <a:t>300以上の医療機関が登録</a:t>
            </a:r>
            <a:endParaRPr/>
          </a:p>
          <a:p>
            <a:pPr marL="448411" lvl="1" indent="-285749" algn="l" rtl="0">
              <a:lnSpc>
                <a:spcPct val="150000"/>
              </a:lnSpc>
              <a:spcBef>
                <a:spcPts val="0"/>
              </a:spcBef>
              <a:spcAft>
                <a:spcPts val="0"/>
              </a:spcAft>
              <a:buSzPts val="1280"/>
              <a:buChar char="●"/>
            </a:pPr>
            <a:r>
              <a:rPr lang="ja-JP"/>
              <a:t>5万人の患者が予約に利用し、待ち時間を緩和。</a:t>
            </a:r>
            <a:endParaRPr/>
          </a:p>
          <a:p>
            <a:pPr marL="448411" lvl="1" indent="-285749" algn="l" rtl="0">
              <a:lnSpc>
                <a:spcPct val="150000"/>
              </a:lnSpc>
              <a:spcBef>
                <a:spcPts val="0"/>
              </a:spcBef>
              <a:spcAft>
                <a:spcPts val="0"/>
              </a:spcAft>
              <a:buSzPts val="1280"/>
              <a:buChar char="●"/>
            </a:pPr>
            <a:r>
              <a:rPr lang="ja-JP"/>
              <a:t>価格情報やカスタマーレビューを公開し、医療サービスの透明性とアクセスを改善。</a:t>
            </a:r>
            <a:endParaRPr/>
          </a:p>
          <a:p>
            <a:pPr marL="162661" lvl="1" indent="0" algn="l" rtl="0">
              <a:lnSpc>
                <a:spcPct val="150000"/>
              </a:lnSpc>
              <a:spcBef>
                <a:spcPts val="0"/>
              </a:spcBef>
              <a:spcAft>
                <a:spcPts val="0"/>
              </a:spcAft>
              <a:buSzPts val="1280"/>
              <a:buNone/>
            </a:pPr>
            <a:r>
              <a:rPr lang="ja-JP">
                <a:solidFill>
                  <a:schemeClr val="dk2"/>
                </a:solidFill>
              </a:rPr>
              <a:t>【料金体制】</a:t>
            </a:r>
            <a:endParaRPr/>
          </a:p>
          <a:p>
            <a:pPr marL="408848" lvl="1" indent="-246187" algn="l" rtl="0">
              <a:lnSpc>
                <a:spcPct val="150000"/>
              </a:lnSpc>
              <a:spcBef>
                <a:spcPts val="0"/>
              </a:spcBef>
              <a:spcAft>
                <a:spcPts val="0"/>
              </a:spcAft>
              <a:buSzPts val="1280"/>
              <a:buChar char="●"/>
            </a:pPr>
            <a:r>
              <a:rPr lang="ja-JP"/>
              <a:t>手数料：診療サービス料金の15~20%</a:t>
            </a:r>
            <a:endParaRPr/>
          </a:p>
          <a:p>
            <a:pPr marL="162662" lvl="1" indent="0" algn="l" rtl="0">
              <a:lnSpc>
                <a:spcPct val="150000"/>
              </a:lnSpc>
              <a:spcBef>
                <a:spcPts val="0"/>
              </a:spcBef>
              <a:spcAft>
                <a:spcPts val="0"/>
              </a:spcAft>
              <a:buSzPts val="1280"/>
              <a:buNone/>
            </a:pPr>
            <a:endParaRPr/>
          </a:p>
          <a:p>
            <a:pPr marL="162662" lvl="1" indent="0" algn="l" rtl="0">
              <a:lnSpc>
                <a:spcPct val="150000"/>
              </a:lnSpc>
              <a:spcBef>
                <a:spcPts val="0"/>
              </a:spcBef>
              <a:spcAft>
                <a:spcPts val="0"/>
              </a:spcAft>
              <a:buSzPts val="1280"/>
              <a:buNone/>
            </a:pPr>
            <a:endParaRPr/>
          </a:p>
        </p:txBody>
      </p:sp>
      <p:sp>
        <p:nvSpPr>
          <p:cNvPr id="1084" name="Google Shape;1084;g1111c098675_0_1248"/>
          <p:cNvSpPr txBox="1"/>
          <p:nvPr/>
        </p:nvSpPr>
        <p:spPr>
          <a:xfrm>
            <a:off x="186438" y="6296172"/>
            <a:ext cx="4099200" cy="223800"/>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a:solidFill>
                  <a:schemeClr val="dk1"/>
                </a:solidFill>
                <a:latin typeface="Meiryo"/>
                <a:ea typeface="Meiryo"/>
                <a:cs typeface="Meiryo"/>
                <a:sym typeface="Meiryo"/>
              </a:rPr>
              <a:t>出所：コンソシーアム作成</a:t>
            </a:r>
            <a:endParaRPr sz="1292" b="0" i="0" u="none" strike="noStrike" cap="none">
              <a:solidFill>
                <a:srgbClr val="000000"/>
              </a:solidFill>
              <a:latin typeface="Arial"/>
              <a:ea typeface="Arial"/>
              <a:cs typeface="Arial"/>
              <a:sym typeface="Arial"/>
            </a:endParaRPr>
          </a:p>
        </p:txBody>
      </p:sp>
      <p:sp>
        <p:nvSpPr>
          <p:cNvPr id="1085" name="Google Shape;1085;g1111c098675_0_1248"/>
          <p:cNvSpPr txBox="1">
            <a:spLocks noGrp="1"/>
          </p:cNvSpPr>
          <p:nvPr>
            <p:ph type="title"/>
          </p:nvPr>
        </p:nvSpPr>
        <p:spPr>
          <a:xfrm>
            <a:off x="185089" y="266731"/>
            <a:ext cx="8771100" cy="426000"/>
          </a:xfrm>
          <a:prstGeom prst="rect">
            <a:avLst/>
          </a:prstGeom>
          <a:noFill/>
          <a:ln>
            <a:noFill/>
          </a:ln>
        </p:spPr>
        <p:txBody>
          <a:bodyPr spcFirstLastPara="1" wrap="square" lIns="108000" tIns="45700" rIns="91425" bIns="45700" anchor="b" anchorCtr="0">
            <a:normAutofit/>
          </a:bodyPr>
          <a:lstStyle/>
          <a:p>
            <a:pPr lvl="0"/>
            <a:r>
              <a:rPr lang="ja-JP" dirty="0"/>
              <a:t>ベトナムにおけるヘルステック企業</a:t>
            </a:r>
            <a:r>
              <a:rPr lang="ja-JP" altLang="en-US" dirty="0"/>
              <a:t>（</a:t>
            </a:r>
            <a:r>
              <a:rPr lang="en-US" altLang="ja-JP" dirty="0"/>
              <a:t>6/6</a:t>
            </a:r>
            <a:r>
              <a:rPr lang="ja-JP" altLang="en-US" dirty="0"/>
              <a:t>）</a:t>
            </a:r>
            <a:endParaRPr dirty="0"/>
          </a:p>
        </p:txBody>
      </p:sp>
      <p:sp>
        <p:nvSpPr>
          <p:cNvPr id="1086" name="Google Shape;1086;g1111c098675_0_1248"/>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indent="0"/>
            <a:r>
              <a:rPr lang="ja-JP" altLang="en-US" dirty="0"/>
              <a:t>ベトナム／非感染症疾患／デジタルヘルス／</a:t>
            </a:r>
            <a:r>
              <a:rPr lang="en-US" altLang="ja-JP" dirty="0"/>
              <a:t>4.</a:t>
            </a:r>
            <a:r>
              <a:rPr lang="ja-JP" altLang="en-US" dirty="0"/>
              <a:t>特定製品・サービスの市場・投資環境</a:t>
            </a:r>
            <a:r>
              <a:rPr lang="en-US" altLang="ja-JP" dirty="0"/>
              <a:t>,</a:t>
            </a:r>
            <a:r>
              <a:rPr lang="ja-JP" altLang="en-US" dirty="0"/>
              <a:t>製品・サービスに対するニーズ </a:t>
            </a:r>
            <a:endParaRPr sz="1400" b="0" dirty="0">
              <a:solidFill>
                <a:schemeClr val="dk1"/>
              </a:solidFill>
              <a:latin typeface="Arial"/>
              <a:ea typeface="Arial"/>
              <a:cs typeface="Arial"/>
              <a:sym typeface="Arial"/>
            </a:endParaRPr>
          </a:p>
          <a:p>
            <a:pPr marL="0" lvl="0" indent="0" algn="l" rtl="0">
              <a:lnSpc>
                <a:spcPct val="150000"/>
              </a:lnSpc>
              <a:spcBef>
                <a:spcPts val="0"/>
              </a:spcBef>
              <a:spcAft>
                <a:spcPts val="0"/>
              </a:spcAft>
              <a:buClr>
                <a:srgbClr val="1F3864"/>
              </a:buClr>
              <a:buSzPts val="900"/>
              <a:buFont typeface="Arial"/>
              <a:buNone/>
            </a:pPr>
            <a:endParaRPr dirty="0"/>
          </a:p>
          <a:p>
            <a:pPr marL="0" lvl="0" indent="0" algn="l" rtl="0">
              <a:lnSpc>
                <a:spcPct val="150000"/>
              </a:lnSpc>
              <a:spcBef>
                <a:spcPts val="0"/>
              </a:spcBef>
              <a:spcAft>
                <a:spcPts val="0"/>
              </a:spcAft>
              <a:buSzPts val="900"/>
              <a:buNone/>
            </a:pPr>
            <a:endParaRPr dirty="0"/>
          </a:p>
        </p:txBody>
      </p:sp>
      <p:sp>
        <p:nvSpPr>
          <p:cNvPr id="2" name="スライド番号プレースホルダー 1">
            <a:extLst>
              <a:ext uri="{FF2B5EF4-FFF2-40B4-BE49-F238E27FC236}">
                <a16:creationId xmlns:a16="http://schemas.microsoft.com/office/drawing/2014/main" xmlns="" id="{0D61E07E-136F-4EA6-B6AB-153D53CB21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16</a:t>
            </a:fld>
            <a:endParaRPr lang="ja-JP" altLang="en-US" dirty="0"/>
          </a:p>
        </p:txBody>
      </p:sp>
    </p:spTree>
    <p:extLst>
      <p:ext uri="{BB962C8B-B14F-4D97-AF65-F5344CB8AC3E}">
        <p14:creationId xmlns:p14="http://schemas.microsoft.com/office/powerpoint/2010/main" val="397485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g1111c098675_0_1264"/>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a:t>ベトナムにおけるヘルステック企業に関する動向とチャネル開拓の可能性</a:t>
            </a:r>
            <a:endParaRPr/>
          </a:p>
        </p:txBody>
      </p:sp>
      <p:sp>
        <p:nvSpPr>
          <p:cNvPr id="1093" name="Google Shape;1093;g1111c098675_0_1264"/>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Clr>
                <a:srgbClr val="1F3864"/>
              </a:buClr>
              <a:buSzPts val="900"/>
              <a:buFont typeface="Arial"/>
              <a:buNone/>
            </a:pPr>
            <a:r>
              <a:rPr lang="ja-JP" altLang="en-US" dirty="0"/>
              <a:t>ベトナム／非感染症疾患／遠隔医療／</a:t>
            </a:r>
            <a:r>
              <a:rPr lang="en-US" altLang="ja-JP" dirty="0"/>
              <a:t>4.</a:t>
            </a:r>
            <a:r>
              <a:rPr lang="ja-JP" altLang="en-US" dirty="0"/>
              <a:t>特定製品・サービスの市場・投資環境</a:t>
            </a:r>
            <a:r>
              <a:rPr lang="en-US" altLang="ja-JP" dirty="0"/>
              <a:t>,</a:t>
            </a:r>
            <a:r>
              <a:rPr lang="ja-JP" altLang="en-US" dirty="0"/>
              <a:t>市場規模 </a:t>
            </a:r>
          </a:p>
        </p:txBody>
      </p:sp>
      <p:sp>
        <p:nvSpPr>
          <p:cNvPr id="1095" name="Google Shape;1095;g1111c098675_0_1264"/>
          <p:cNvSpPr txBox="1"/>
          <p:nvPr/>
        </p:nvSpPr>
        <p:spPr>
          <a:xfrm>
            <a:off x="184639" y="836071"/>
            <a:ext cx="8772000" cy="5632002"/>
          </a:xfrm>
          <a:prstGeom prst="rect">
            <a:avLst/>
          </a:prstGeom>
          <a:noFill/>
          <a:ln>
            <a:noFill/>
          </a:ln>
        </p:spPr>
        <p:txBody>
          <a:bodyPr spcFirstLastPara="1" wrap="square" lIns="84375" tIns="42175" rIns="84375" bIns="42175" anchor="t" anchorCtr="0">
            <a:noAutofit/>
          </a:bodyPr>
          <a:lstStyle/>
          <a:p>
            <a:pPr marL="211019" marR="0" lvl="0" indent="-211019" algn="l" rtl="0">
              <a:lnSpc>
                <a:spcPct val="150000"/>
              </a:lnSpc>
              <a:spcBef>
                <a:spcPts val="0"/>
              </a:spcBef>
              <a:spcAft>
                <a:spcPts val="0"/>
              </a:spcAft>
              <a:buClr>
                <a:srgbClr val="1F3864"/>
              </a:buClr>
              <a:buSzPts val="1600"/>
              <a:buFont typeface="Noto Sans Symbols"/>
              <a:buChar char="■"/>
            </a:pPr>
            <a:r>
              <a:rPr lang="ja-JP" sz="1480" b="0" i="0" u="none" strike="noStrike" cap="none" dirty="0">
                <a:solidFill>
                  <a:srgbClr val="0C0C0C"/>
                </a:solidFill>
                <a:latin typeface="Meiryo"/>
                <a:ea typeface="Meiryo"/>
                <a:cs typeface="Meiryo"/>
                <a:sym typeface="Meiryo"/>
              </a:rPr>
              <a:t>遠隔診療サービス市場の動向</a:t>
            </a:r>
            <a:endParaRPr sz="1400" b="0" i="0" u="none" strike="noStrike" cap="none" dirty="0">
              <a:solidFill>
                <a:srgbClr val="000000"/>
              </a:solidFill>
              <a:latin typeface="Arial"/>
              <a:ea typeface="Arial"/>
              <a:cs typeface="Arial"/>
              <a:sym typeface="Arial"/>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COVID-19による影響から遠隔診療サービスの市場は伸びている</a:t>
            </a:r>
            <a:r>
              <a:rPr lang="ja-JP" altLang="en-US" sz="1292" dirty="0">
                <a:solidFill>
                  <a:srgbClr val="0C0C0C"/>
                </a:solidFill>
                <a:latin typeface="Meiryo"/>
                <a:ea typeface="Meiryo"/>
                <a:cs typeface="Meiryo"/>
                <a:sym typeface="Meiryo"/>
              </a:rPr>
              <a:t>。</a:t>
            </a:r>
            <a:endParaRPr sz="1292" b="0" i="0" u="none" strike="noStrike" cap="none" dirty="0">
              <a:solidFill>
                <a:srgbClr val="0C0C0C"/>
              </a:solidFill>
              <a:latin typeface="Meiryo"/>
              <a:ea typeface="Meiryo"/>
              <a:cs typeface="Meiryo"/>
              <a:sym typeface="Meiryo"/>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外出制限による影響もあるものの、ベトナムでは病院での混雑や待ち時間といった問題を抱えていた中で、</a:t>
            </a:r>
            <a:endParaRPr sz="1292" b="0" i="0" u="none" strike="noStrike" cap="none" dirty="0">
              <a:solidFill>
                <a:srgbClr val="0C0C0C"/>
              </a:solidFill>
              <a:latin typeface="Meiryo"/>
              <a:ea typeface="Meiryo"/>
              <a:cs typeface="Meiryo"/>
              <a:sym typeface="Meiryo"/>
            </a:endParaRPr>
          </a:p>
          <a:p>
            <a:pPr marL="162661" marR="0" lvl="1" indent="0" algn="l" rtl="0">
              <a:lnSpc>
                <a:spcPct val="150000"/>
              </a:lnSpc>
              <a:spcBef>
                <a:spcPts val="0"/>
              </a:spcBef>
              <a:spcAft>
                <a:spcPts val="0"/>
              </a:spcAft>
              <a:buClr>
                <a:srgbClr val="1F3864"/>
              </a:buClr>
              <a:buSzPts val="1280"/>
              <a:buFont typeface="Noto Sans Symbols"/>
              <a:buNone/>
            </a:pPr>
            <a:r>
              <a:rPr lang="ja-JP" sz="1292" b="0" i="0" u="none" strike="noStrike" cap="none" dirty="0">
                <a:solidFill>
                  <a:srgbClr val="0C0C0C"/>
                </a:solidFill>
                <a:latin typeface="Meiryo"/>
                <a:ea typeface="Meiryo"/>
                <a:cs typeface="Meiryo"/>
                <a:sym typeface="Meiryo"/>
              </a:rPr>
              <a:t>　 それらの問題も同時に解消し得るサービスとして利便性が良くなったことも市場の伸びに影響している</a:t>
            </a:r>
            <a:r>
              <a:rPr lang="ja-JP" altLang="en-US" sz="1292" b="0" i="0" u="none" strike="noStrike" cap="none" dirty="0">
                <a:solidFill>
                  <a:srgbClr val="0C0C0C"/>
                </a:solidFill>
                <a:latin typeface="Meiryo"/>
                <a:ea typeface="Meiryo"/>
                <a:cs typeface="Meiryo"/>
                <a:sym typeface="Meiryo"/>
              </a:rPr>
              <a:t>。</a:t>
            </a:r>
            <a:endParaRPr sz="1292" b="0" i="0" u="none" strike="noStrike" cap="none" dirty="0">
              <a:solidFill>
                <a:srgbClr val="0C0C0C"/>
              </a:solidFill>
              <a:latin typeface="Meiryo"/>
              <a:ea typeface="Meiryo"/>
              <a:cs typeface="Meiryo"/>
              <a:sym typeface="Meiryo"/>
            </a:endParaRPr>
          </a:p>
          <a:p>
            <a:pPr marL="408848" marR="0" lvl="1" indent="-246186"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診察のみならず医療者が訪問しての検査や、アプリを通じての結果報告、患者情報や診療情報とアプリの連携など来院しなくても不便のないようなサービス展開が進んできている</a:t>
            </a:r>
            <a:r>
              <a:rPr lang="ja-JP" altLang="en-US" sz="1292" b="0" i="0" u="none" strike="noStrike" cap="none" dirty="0">
                <a:solidFill>
                  <a:srgbClr val="0C0C0C"/>
                </a:solidFill>
                <a:latin typeface="Meiryo"/>
                <a:ea typeface="Meiryo"/>
                <a:cs typeface="Meiryo"/>
                <a:sym typeface="Meiryo"/>
              </a:rPr>
              <a:t>。</a:t>
            </a:r>
            <a:endParaRPr sz="1292" b="0" i="0" u="none" strike="noStrike" cap="none" dirty="0">
              <a:solidFill>
                <a:srgbClr val="0C0C0C"/>
              </a:solidFill>
              <a:latin typeface="Meiryo"/>
              <a:ea typeface="Meiryo"/>
              <a:cs typeface="Meiryo"/>
              <a:sym typeface="Meiryo"/>
            </a:endParaRPr>
          </a:p>
          <a:p>
            <a:pPr marL="162661" marR="0" lvl="1" indent="0" algn="l" rtl="0">
              <a:lnSpc>
                <a:spcPct val="150000"/>
              </a:lnSpc>
              <a:spcBef>
                <a:spcPts val="0"/>
              </a:spcBef>
              <a:spcAft>
                <a:spcPts val="0"/>
              </a:spcAft>
              <a:buClr>
                <a:srgbClr val="1F3864"/>
              </a:buClr>
              <a:buSzPts val="1280"/>
              <a:buFont typeface="Noto Sans Symbols"/>
              <a:buNone/>
            </a:pPr>
            <a:endParaRPr sz="1292" b="0" i="0" u="none" strike="noStrike" cap="none" dirty="0">
              <a:solidFill>
                <a:srgbClr val="0C0C0C"/>
              </a:solidFill>
              <a:latin typeface="Meiryo"/>
              <a:ea typeface="Meiryo"/>
              <a:cs typeface="Meiryo"/>
              <a:sym typeface="Meiryo"/>
            </a:endParaRPr>
          </a:p>
          <a:p>
            <a:pPr marL="211019" marR="0" lvl="0" indent="-211019" algn="l" rtl="0">
              <a:lnSpc>
                <a:spcPct val="150000"/>
              </a:lnSpc>
              <a:spcBef>
                <a:spcPts val="0"/>
              </a:spcBef>
              <a:spcAft>
                <a:spcPts val="0"/>
              </a:spcAft>
              <a:buClr>
                <a:srgbClr val="1F3864"/>
              </a:buClr>
              <a:buSzPts val="1600"/>
              <a:buFont typeface="Noto Sans Symbols"/>
              <a:buChar char="■"/>
            </a:pPr>
            <a:r>
              <a:rPr lang="ja-JP" sz="1480" b="0" i="0" u="none" strike="noStrike" cap="none" dirty="0">
                <a:solidFill>
                  <a:srgbClr val="0C0C0C"/>
                </a:solidFill>
                <a:latin typeface="Meiryo"/>
                <a:ea typeface="Meiryo"/>
                <a:cs typeface="Meiryo"/>
                <a:sym typeface="Meiryo"/>
              </a:rPr>
              <a:t>競合企業の存在</a:t>
            </a:r>
            <a:endParaRPr sz="1400" b="0" i="0" u="none" strike="noStrike" cap="none" dirty="0">
              <a:solidFill>
                <a:srgbClr val="000000"/>
              </a:solidFill>
              <a:latin typeface="Arial"/>
              <a:ea typeface="Arial"/>
              <a:cs typeface="Arial"/>
              <a:sym typeface="Arial"/>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現状遠隔リハビリサービスを提供している競合は存在しないものの、遠隔診療サービス提供会社や在宅リハビリを提供している会社は存在し、鍵となるのは医療の分野で在宅の生活を豊かにする企業と見ている</a:t>
            </a:r>
            <a:r>
              <a:rPr lang="ja-JP" altLang="en-US" sz="1292" b="0" i="0" u="none" strike="noStrike" cap="none" dirty="0">
                <a:solidFill>
                  <a:srgbClr val="0C0C0C"/>
                </a:solidFill>
                <a:latin typeface="Meiryo"/>
                <a:ea typeface="Meiryo"/>
                <a:cs typeface="Meiryo"/>
                <a:sym typeface="Meiryo"/>
              </a:rPr>
              <a:t>。</a:t>
            </a:r>
            <a:endParaRPr sz="1292" b="0" i="0" u="none" strike="noStrike" cap="none" dirty="0">
              <a:solidFill>
                <a:srgbClr val="0C0C0C"/>
              </a:solidFill>
              <a:latin typeface="Meiryo"/>
              <a:ea typeface="Meiryo"/>
              <a:cs typeface="Meiryo"/>
              <a:sym typeface="Meiryo"/>
            </a:endParaRPr>
          </a:p>
          <a:p>
            <a:pPr marL="162661" marR="0" lvl="1" indent="0" algn="l" rtl="0">
              <a:lnSpc>
                <a:spcPct val="150000"/>
              </a:lnSpc>
              <a:spcBef>
                <a:spcPts val="0"/>
              </a:spcBef>
              <a:spcAft>
                <a:spcPts val="0"/>
              </a:spcAft>
              <a:buClr>
                <a:srgbClr val="1F3864"/>
              </a:buClr>
              <a:buSzPts val="1280"/>
              <a:buFont typeface="Noto Sans Symbols"/>
              <a:buNone/>
            </a:pPr>
            <a:endParaRPr sz="1292" b="0" i="0" u="none" strike="noStrike" cap="none" dirty="0">
              <a:solidFill>
                <a:srgbClr val="0C0C0C"/>
              </a:solidFill>
              <a:latin typeface="Meiryo"/>
              <a:ea typeface="Meiryo"/>
              <a:cs typeface="Meiryo"/>
              <a:sym typeface="Meiryo"/>
            </a:endParaRPr>
          </a:p>
          <a:p>
            <a:pPr marL="211019" marR="0" lvl="0" indent="-211019" algn="l" rtl="0">
              <a:lnSpc>
                <a:spcPct val="150000"/>
              </a:lnSpc>
              <a:spcBef>
                <a:spcPts val="0"/>
              </a:spcBef>
              <a:spcAft>
                <a:spcPts val="0"/>
              </a:spcAft>
              <a:buClr>
                <a:srgbClr val="1F3864"/>
              </a:buClr>
              <a:buSzPts val="1600"/>
              <a:buFont typeface="Noto Sans Symbols"/>
              <a:buChar char="■"/>
            </a:pPr>
            <a:r>
              <a:rPr lang="ja-JP" sz="1480" b="0" i="0" u="none" strike="noStrike" cap="none" dirty="0">
                <a:solidFill>
                  <a:srgbClr val="0C0C0C"/>
                </a:solidFill>
                <a:latin typeface="Meiryo"/>
                <a:ea typeface="Meiryo"/>
                <a:cs typeface="Meiryo"/>
                <a:sym typeface="Meiryo"/>
              </a:rPr>
              <a:t>協業の可能性</a:t>
            </a:r>
            <a:endParaRPr sz="1400" b="0" i="0" u="none" strike="noStrike" cap="none" dirty="0">
              <a:solidFill>
                <a:srgbClr val="000000"/>
              </a:solidFill>
              <a:latin typeface="Arial"/>
              <a:ea typeface="Arial"/>
              <a:cs typeface="Arial"/>
              <a:sym typeface="Arial"/>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ヘルステック企業の</a:t>
            </a:r>
            <a:r>
              <a:rPr lang="ja-JP" sz="1292" b="0" i="0" u="none" strike="noStrike" cap="none" dirty="0" smtClean="0">
                <a:solidFill>
                  <a:srgbClr val="0C0C0C"/>
                </a:solidFill>
                <a:latin typeface="Meiryo"/>
                <a:ea typeface="Meiryo"/>
                <a:cs typeface="Meiryo"/>
                <a:sym typeface="Meiryo"/>
              </a:rPr>
              <a:t>うち</a:t>
            </a:r>
            <a:r>
              <a:rPr lang="en-US" altLang="ja-JP" sz="1292" b="0" i="0" u="none" strike="noStrike" cap="none" dirty="0" smtClean="0">
                <a:solidFill>
                  <a:srgbClr val="0C0C0C"/>
                </a:solidFill>
                <a:latin typeface="Meiryo"/>
                <a:ea typeface="Meiryo"/>
                <a:cs typeface="Meiryo"/>
                <a:sym typeface="Meiryo"/>
              </a:rPr>
              <a:t>B</a:t>
            </a:r>
            <a:r>
              <a:rPr lang="ja-JP" altLang="en-US" sz="1292" b="0" i="0" u="none" strike="noStrike" cap="none" dirty="0" smtClean="0">
                <a:solidFill>
                  <a:srgbClr val="0C0C0C"/>
                </a:solidFill>
                <a:latin typeface="Meiryo"/>
                <a:ea typeface="Meiryo"/>
                <a:cs typeface="Meiryo"/>
                <a:sym typeface="Meiryo"/>
              </a:rPr>
              <a:t>社</a:t>
            </a:r>
            <a:r>
              <a:rPr lang="ja-JP" sz="1292" b="0" i="0" u="none" strike="noStrike" cap="none" dirty="0" smtClean="0">
                <a:solidFill>
                  <a:srgbClr val="0C0C0C"/>
                </a:solidFill>
                <a:latin typeface="Meiryo"/>
                <a:ea typeface="Meiryo"/>
                <a:cs typeface="Meiryo"/>
                <a:sym typeface="Meiryo"/>
              </a:rPr>
              <a:t>と</a:t>
            </a:r>
            <a:r>
              <a:rPr lang="ja-JP" sz="1292" b="0" i="0" u="none" strike="noStrike" cap="none" dirty="0">
                <a:solidFill>
                  <a:srgbClr val="0C0C0C"/>
                </a:solidFill>
                <a:latin typeface="Meiryo"/>
                <a:ea typeface="Meiryo"/>
                <a:cs typeface="Meiryo"/>
                <a:sym typeface="Meiryo"/>
              </a:rPr>
              <a:t>協業に関する相談を進めている。クリニック運営や遠隔診療、訪問検査などプライマリケアサービスの提供を行っている企業であり、北原グループの提供するリハビリについて信頼があり、コラボに関して前向きに検討いただいている段階。オンラインでのサービス提供の経験を有し、クリニックも所有している点で本事業と大変親和性が高いと考えている。</a:t>
            </a:r>
            <a:endParaRPr sz="1292" b="0" i="0" u="none" strike="noStrike" cap="none" dirty="0">
              <a:solidFill>
                <a:srgbClr val="0C0C0C"/>
              </a:solidFill>
              <a:latin typeface="Meiryo"/>
              <a:ea typeface="Meiryo"/>
              <a:cs typeface="Meiryo"/>
              <a:sym typeface="Meiryo"/>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東南アジアにおいては薬局がプライマリケアの役割を果たしている現状もあり、そういった意味で薬局の付帯サービスとして本事業と提携することに関しても可能性を感じている。</a:t>
            </a:r>
            <a:endParaRPr sz="1292" b="0" i="0" u="none" strike="noStrike" cap="none" dirty="0">
              <a:solidFill>
                <a:srgbClr val="0C0C0C"/>
              </a:solidFill>
              <a:latin typeface="Meiryo"/>
              <a:ea typeface="Meiryo"/>
              <a:cs typeface="Meiryo"/>
              <a:sym typeface="Meiryo"/>
            </a:endParaRPr>
          </a:p>
          <a:p>
            <a:pPr marL="408848" marR="0" lvl="1" indent="-164907" algn="l" rtl="0">
              <a:lnSpc>
                <a:spcPct val="150000"/>
              </a:lnSpc>
              <a:spcBef>
                <a:spcPts val="0"/>
              </a:spcBef>
              <a:spcAft>
                <a:spcPts val="0"/>
              </a:spcAft>
              <a:buClr>
                <a:srgbClr val="1F3864"/>
              </a:buClr>
              <a:buSzPts val="1280"/>
              <a:buFont typeface="Noto Sans Symbols"/>
              <a:buNone/>
            </a:pPr>
            <a:endParaRPr sz="1292" b="0" i="0" u="none" strike="noStrike" cap="none" dirty="0">
              <a:solidFill>
                <a:srgbClr val="0C0C0C"/>
              </a:solidFill>
              <a:latin typeface="Meiryo"/>
              <a:ea typeface="Meiryo"/>
              <a:cs typeface="Meiryo"/>
              <a:sym typeface="Meiryo"/>
            </a:endParaRPr>
          </a:p>
          <a:p>
            <a:pPr marL="408848" marR="0" lvl="1" indent="-164907" algn="l" rtl="0">
              <a:lnSpc>
                <a:spcPct val="150000"/>
              </a:lnSpc>
              <a:spcBef>
                <a:spcPts val="0"/>
              </a:spcBef>
              <a:spcAft>
                <a:spcPts val="0"/>
              </a:spcAft>
              <a:buClr>
                <a:srgbClr val="1F3864"/>
              </a:buClr>
              <a:buSzPts val="1280"/>
              <a:buFont typeface="Noto Sans Symbols"/>
              <a:buNone/>
            </a:pPr>
            <a:endParaRPr sz="1292" b="0" i="0" u="none" strike="noStrike" cap="none" dirty="0">
              <a:solidFill>
                <a:srgbClr val="0C0C0C"/>
              </a:solidFill>
              <a:latin typeface="Meiryo"/>
              <a:ea typeface="Meiryo"/>
              <a:cs typeface="Meiryo"/>
              <a:sym typeface="Meiryo"/>
            </a:endParaRPr>
          </a:p>
          <a:p>
            <a:pPr marL="162661" marR="0" lvl="1" indent="0" algn="l" rtl="0">
              <a:lnSpc>
                <a:spcPct val="150000"/>
              </a:lnSpc>
              <a:spcBef>
                <a:spcPts val="0"/>
              </a:spcBef>
              <a:spcAft>
                <a:spcPts val="0"/>
              </a:spcAft>
              <a:buClr>
                <a:srgbClr val="1F3864"/>
              </a:buClr>
              <a:buSzPts val="1280"/>
              <a:buFont typeface="Noto Sans Symbols"/>
              <a:buNone/>
            </a:pPr>
            <a:endParaRPr sz="1292" b="0" i="0" u="none" strike="noStrike" cap="none" dirty="0">
              <a:solidFill>
                <a:srgbClr val="0C0C0C"/>
              </a:solidFill>
              <a:latin typeface="Meiryo"/>
              <a:ea typeface="Meiryo"/>
              <a:cs typeface="Meiryo"/>
              <a:sym typeface="Meiryo"/>
            </a:endParaRPr>
          </a:p>
          <a:p>
            <a:pPr marL="0" marR="0" lvl="0" indent="0" algn="l" rtl="0">
              <a:lnSpc>
                <a:spcPct val="150000"/>
              </a:lnSpc>
              <a:spcBef>
                <a:spcPts val="0"/>
              </a:spcBef>
              <a:spcAft>
                <a:spcPts val="0"/>
              </a:spcAft>
              <a:buClr>
                <a:srgbClr val="1F3864"/>
              </a:buClr>
              <a:buSzPts val="1600"/>
              <a:buFont typeface="Noto Sans Symbols"/>
              <a:buNone/>
            </a:pPr>
            <a:endParaRPr sz="1477" b="0" i="0" u="none" strike="noStrike" cap="none" dirty="0">
              <a:solidFill>
                <a:schemeClr val="dk1"/>
              </a:solidFill>
              <a:latin typeface="Meiryo"/>
              <a:ea typeface="Meiryo"/>
              <a:cs typeface="Meiryo"/>
              <a:sym typeface="Meiryo"/>
            </a:endParaRPr>
          </a:p>
          <a:p>
            <a:pPr marL="0" marR="0" lvl="0" indent="0" algn="l" rtl="0">
              <a:lnSpc>
                <a:spcPct val="150000"/>
              </a:lnSpc>
              <a:spcBef>
                <a:spcPts val="0"/>
              </a:spcBef>
              <a:spcAft>
                <a:spcPts val="0"/>
              </a:spcAft>
              <a:buClr>
                <a:srgbClr val="1F3864"/>
              </a:buClr>
              <a:buSzPts val="1600"/>
              <a:buFont typeface="Noto Sans Symbols"/>
              <a:buNone/>
            </a:pPr>
            <a:endParaRPr sz="1477" b="0" i="0" u="none" strike="noStrike" cap="none" dirty="0">
              <a:solidFill>
                <a:schemeClr val="dk1"/>
              </a:solidFill>
              <a:latin typeface="Meiryo"/>
              <a:ea typeface="Meiryo"/>
              <a:cs typeface="Meiryo"/>
              <a:sym typeface="Meiryo"/>
            </a:endParaRPr>
          </a:p>
          <a:p>
            <a:pPr marL="162662" marR="0" lvl="1" indent="0" algn="l" rtl="0">
              <a:lnSpc>
                <a:spcPct val="150000"/>
              </a:lnSpc>
              <a:spcBef>
                <a:spcPts val="0"/>
              </a:spcBef>
              <a:spcAft>
                <a:spcPts val="0"/>
              </a:spcAft>
              <a:buClr>
                <a:srgbClr val="1F3864"/>
              </a:buClr>
              <a:buSzPts val="1280"/>
              <a:buFont typeface="Noto Sans Symbols"/>
              <a:buNone/>
            </a:pPr>
            <a:endParaRPr sz="1292" b="0" i="0" u="none" strike="noStrike" cap="none" dirty="0">
              <a:solidFill>
                <a:schemeClr val="dk1"/>
              </a:solidFill>
              <a:latin typeface="Meiryo"/>
              <a:ea typeface="Meiryo"/>
              <a:cs typeface="Meiryo"/>
              <a:sym typeface="Meiryo"/>
            </a:endParaRPr>
          </a:p>
        </p:txBody>
      </p:sp>
      <p:sp>
        <p:nvSpPr>
          <p:cNvPr id="2" name="スライド番号プレースホルダー 1">
            <a:extLst>
              <a:ext uri="{FF2B5EF4-FFF2-40B4-BE49-F238E27FC236}">
                <a16:creationId xmlns:a16="http://schemas.microsoft.com/office/drawing/2014/main" xmlns="" id="{7489F20B-3FD8-4B1E-8D86-802A982DF2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17</a:t>
            </a:fld>
            <a:endParaRPr lang="ja-JP" altLang="en-US" dirty="0"/>
          </a:p>
        </p:txBody>
      </p:sp>
    </p:spTree>
    <p:extLst>
      <p:ext uri="{BB962C8B-B14F-4D97-AF65-F5344CB8AC3E}">
        <p14:creationId xmlns:p14="http://schemas.microsoft.com/office/powerpoint/2010/main" val="3422666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aphicFrame>
        <p:nvGraphicFramePr>
          <p:cNvPr id="1101" name="Google Shape;1101;g1111c098675_0_1272"/>
          <p:cNvGraphicFramePr/>
          <p:nvPr>
            <p:extLst>
              <p:ext uri="{D42A27DB-BD31-4B8C-83A1-F6EECF244321}">
                <p14:modId xmlns:p14="http://schemas.microsoft.com/office/powerpoint/2010/main" val="751367040"/>
              </p:ext>
            </p:extLst>
          </p:nvPr>
        </p:nvGraphicFramePr>
        <p:xfrm>
          <a:off x="260127" y="1793634"/>
          <a:ext cx="8579875" cy="3154690"/>
        </p:xfrm>
        <a:graphic>
          <a:graphicData uri="http://schemas.openxmlformats.org/drawingml/2006/table">
            <a:tbl>
              <a:tblPr>
                <a:noFill/>
                <a:tableStyleId>{219A6A25-8920-442D-B4AA-A63F15559B0A}</a:tableStyleId>
              </a:tblPr>
              <a:tblGrid>
                <a:gridCol w="2314275">
                  <a:extLst>
                    <a:ext uri="{9D8B030D-6E8A-4147-A177-3AD203B41FA5}">
                      <a16:colId xmlns:a16="http://schemas.microsoft.com/office/drawing/2014/main" xmlns="" val="20000"/>
                    </a:ext>
                  </a:extLst>
                </a:gridCol>
                <a:gridCol w="1350500">
                  <a:extLst>
                    <a:ext uri="{9D8B030D-6E8A-4147-A177-3AD203B41FA5}">
                      <a16:colId xmlns:a16="http://schemas.microsoft.com/office/drawing/2014/main" xmlns="" val="20001"/>
                    </a:ext>
                  </a:extLst>
                </a:gridCol>
                <a:gridCol w="1044525">
                  <a:extLst>
                    <a:ext uri="{9D8B030D-6E8A-4147-A177-3AD203B41FA5}">
                      <a16:colId xmlns:a16="http://schemas.microsoft.com/office/drawing/2014/main" xmlns="" val="20002"/>
                    </a:ext>
                  </a:extLst>
                </a:gridCol>
                <a:gridCol w="1223900">
                  <a:extLst>
                    <a:ext uri="{9D8B030D-6E8A-4147-A177-3AD203B41FA5}">
                      <a16:colId xmlns:a16="http://schemas.microsoft.com/office/drawing/2014/main" xmlns="" val="20003"/>
                    </a:ext>
                  </a:extLst>
                </a:gridCol>
                <a:gridCol w="1181675">
                  <a:extLst>
                    <a:ext uri="{9D8B030D-6E8A-4147-A177-3AD203B41FA5}">
                      <a16:colId xmlns:a16="http://schemas.microsoft.com/office/drawing/2014/main" xmlns="" val="20004"/>
                    </a:ext>
                  </a:extLst>
                </a:gridCol>
                <a:gridCol w="1465000">
                  <a:extLst>
                    <a:ext uri="{9D8B030D-6E8A-4147-A177-3AD203B41FA5}">
                      <a16:colId xmlns:a16="http://schemas.microsoft.com/office/drawing/2014/main" xmlns="" val="20005"/>
                    </a:ext>
                  </a:extLst>
                </a:gridCol>
              </a:tblGrid>
              <a:tr h="379325">
                <a:tc rowSpan="2">
                  <a:txBody>
                    <a:bodyPr/>
                    <a:lstStyle/>
                    <a:p>
                      <a:pPr marL="0" marR="0" lvl="0" indent="0" algn="ctr" rtl="0">
                        <a:lnSpc>
                          <a:spcPct val="100000"/>
                        </a:lnSpc>
                        <a:spcBef>
                          <a:spcPts val="0"/>
                        </a:spcBef>
                        <a:spcAft>
                          <a:spcPts val="0"/>
                        </a:spcAft>
                        <a:buClr>
                          <a:srgbClr val="000000"/>
                        </a:buClr>
                        <a:buSzPts val="900"/>
                        <a:buFont typeface="Arial"/>
                        <a:buNone/>
                      </a:pPr>
                      <a:r>
                        <a:rPr lang="ja-JP" sz="1050" b="1" u="none" strike="noStrike" cap="none" dirty="0">
                          <a:solidFill>
                            <a:schemeClr val="bg1"/>
                          </a:solidFill>
                          <a:latin typeface="Meiryo"/>
                          <a:ea typeface="Meiryo"/>
                          <a:cs typeface="Meiryo"/>
                          <a:sym typeface="Meiryo"/>
                        </a:rPr>
                        <a:t>保険会社名</a:t>
                      </a:r>
                      <a:endParaRPr sz="1050" b="1" u="none" strike="noStrike" cap="none" dirty="0">
                        <a:solidFill>
                          <a:schemeClr val="bg1"/>
                        </a:solidFill>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D966"/>
                    </a:solidFill>
                  </a:tcPr>
                </a:tc>
                <a:tc rowSpan="2">
                  <a:txBody>
                    <a:bodyPr/>
                    <a:lstStyle/>
                    <a:p>
                      <a:pPr marL="0" marR="0" lvl="0" indent="0" algn="ctr" rtl="0">
                        <a:lnSpc>
                          <a:spcPct val="100000"/>
                        </a:lnSpc>
                        <a:spcBef>
                          <a:spcPts val="0"/>
                        </a:spcBef>
                        <a:spcAft>
                          <a:spcPts val="0"/>
                        </a:spcAft>
                        <a:buClr>
                          <a:srgbClr val="000000"/>
                        </a:buClr>
                        <a:buSzPts val="900"/>
                        <a:buFont typeface="Arial"/>
                        <a:buNone/>
                      </a:pPr>
                      <a:r>
                        <a:rPr lang="ja-JP" sz="1050" b="1" u="none" strike="noStrike" cap="none" dirty="0">
                          <a:solidFill>
                            <a:schemeClr val="bg1"/>
                          </a:solidFill>
                          <a:latin typeface="Meiryo"/>
                          <a:ea typeface="Meiryo"/>
                          <a:cs typeface="Meiryo"/>
                          <a:sym typeface="Meiryo"/>
                        </a:rPr>
                        <a:t>設立年</a:t>
                      </a:r>
                      <a:endParaRPr sz="1050" b="1" u="none" strike="noStrike" cap="none" dirty="0">
                        <a:solidFill>
                          <a:schemeClr val="bg1"/>
                        </a:solidFill>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D966"/>
                    </a:solidFill>
                  </a:tcPr>
                </a:tc>
                <a:tc rowSpan="2">
                  <a:txBody>
                    <a:bodyPr/>
                    <a:lstStyle/>
                    <a:p>
                      <a:pPr marL="0" marR="0" lvl="0" indent="0" algn="ctr" rtl="0">
                        <a:lnSpc>
                          <a:spcPct val="100000"/>
                        </a:lnSpc>
                        <a:spcBef>
                          <a:spcPts val="0"/>
                        </a:spcBef>
                        <a:spcAft>
                          <a:spcPts val="0"/>
                        </a:spcAft>
                        <a:buClr>
                          <a:srgbClr val="000000"/>
                        </a:buClr>
                        <a:buSzPts val="900"/>
                        <a:buFont typeface="Arial"/>
                        <a:buNone/>
                      </a:pPr>
                      <a:r>
                        <a:rPr lang="ja-JP" sz="1050" b="1" u="none" strike="noStrike" cap="none" dirty="0">
                          <a:solidFill>
                            <a:schemeClr val="bg1"/>
                          </a:solidFill>
                          <a:latin typeface="Meiryo"/>
                          <a:ea typeface="Meiryo"/>
                          <a:cs typeface="Meiryo"/>
                          <a:sym typeface="Meiryo"/>
                        </a:rPr>
                        <a:t>資本</a:t>
                      </a:r>
                      <a:endParaRPr sz="1050" b="1" u="none" strike="noStrike" cap="none" dirty="0">
                        <a:solidFill>
                          <a:schemeClr val="bg1"/>
                        </a:solidFill>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noFill/>
                      <a:prstDash val="solid"/>
                      <a:round/>
                      <a:headEnd type="none" w="sm" len="sm"/>
                      <a:tailEnd type="none" w="sm" len="sm"/>
                    </a:lnT>
                    <a:lnB w="9525" cap="flat" cmpd="sng">
                      <a:solidFill>
                        <a:schemeClr val="lt1"/>
                      </a:solidFill>
                      <a:prstDash val="solid"/>
                      <a:round/>
                      <a:headEnd type="none" w="sm" len="sm"/>
                      <a:tailEnd type="none" w="sm" len="sm"/>
                    </a:lnB>
                    <a:solidFill>
                      <a:srgbClr val="FFD966"/>
                    </a:solidFill>
                  </a:tcPr>
                </a:tc>
                <a:tc gridSpan="2">
                  <a:txBody>
                    <a:bodyPr/>
                    <a:lstStyle/>
                    <a:p>
                      <a:pPr marL="0" marR="0" lvl="0" indent="0" algn="ctr" rtl="0">
                        <a:lnSpc>
                          <a:spcPct val="100000"/>
                        </a:lnSpc>
                        <a:spcBef>
                          <a:spcPts val="0"/>
                        </a:spcBef>
                        <a:spcAft>
                          <a:spcPts val="0"/>
                        </a:spcAft>
                        <a:buClr>
                          <a:srgbClr val="000000"/>
                        </a:buClr>
                        <a:buSzPts val="900"/>
                        <a:buFont typeface="Arial"/>
                        <a:buNone/>
                      </a:pPr>
                      <a:r>
                        <a:rPr lang="ja-JP" sz="1050" b="1" u="none" strike="noStrike" cap="none" dirty="0">
                          <a:solidFill>
                            <a:schemeClr val="bg1"/>
                          </a:solidFill>
                          <a:latin typeface="Meiryo"/>
                          <a:ea typeface="Meiryo"/>
                          <a:cs typeface="Meiryo"/>
                          <a:sym typeface="Meiryo"/>
                        </a:rPr>
                        <a:t>損害保険会社におけるシェア</a:t>
                      </a:r>
                      <a:endParaRPr lang="en-US" altLang="ja-JP" sz="1050" b="1" u="none" strike="noStrike" cap="none" dirty="0">
                        <a:solidFill>
                          <a:schemeClr val="bg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050" b="1" u="none" strike="noStrike" cap="none" dirty="0">
                          <a:solidFill>
                            <a:schemeClr val="bg1"/>
                          </a:solidFill>
                          <a:latin typeface="Meiryo"/>
                          <a:ea typeface="Meiryo"/>
                          <a:cs typeface="Meiryo"/>
                          <a:sym typeface="Meiryo"/>
                        </a:rPr>
                        <a:t>（2016年）</a:t>
                      </a:r>
                      <a:endParaRPr sz="1050" b="1" u="none" strike="noStrike" cap="none" dirty="0">
                        <a:solidFill>
                          <a:schemeClr val="bg1"/>
                        </a:solidFill>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28575" cap="flat" cmpd="sng" algn="ctr">
                      <a:noFill/>
                      <a:prstDash val="solid"/>
                      <a:round/>
                      <a:headEnd type="none" w="med" len="med"/>
                      <a:tailEnd type="none" w="med" len="med"/>
                    </a:lnT>
                    <a:lnB w="9525" cap="flat" cmpd="sng">
                      <a:solidFill>
                        <a:schemeClr val="lt1"/>
                      </a:solidFill>
                      <a:prstDash val="solid"/>
                      <a:round/>
                      <a:headEnd type="none" w="sm" len="sm"/>
                      <a:tailEnd type="none" w="sm" len="sm"/>
                    </a:lnB>
                    <a:solidFill>
                      <a:srgbClr val="FFD966"/>
                    </a:solidFill>
                  </a:tcPr>
                </a:tc>
                <a:tc hMerge="1">
                  <a:txBody>
                    <a:bodyPr/>
                    <a:lstStyle/>
                    <a:p>
                      <a:endParaRPr lang="ja-JP"/>
                    </a:p>
                  </a:txBody>
                  <a:tcPr/>
                </a:tc>
                <a:tc rowSpan="2">
                  <a:txBody>
                    <a:bodyPr/>
                    <a:lstStyle/>
                    <a:p>
                      <a:pPr marL="0" marR="0" lvl="0" indent="0" algn="ctr" rtl="0">
                        <a:lnSpc>
                          <a:spcPct val="100000"/>
                        </a:lnSpc>
                        <a:spcBef>
                          <a:spcPts val="0"/>
                        </a:spcBef>
                        <a:spcAft>
                          <a:spcPts val="0"/>
                        </a:spcAft>
                        <a:buClr>
                          <a:srgbClr val="000000"/>
                        </a:buClr>
                        <a:buSzPts val="900"/>
                        <a:buFont typeface="Arial"/>
                        <a:buNone/>
                      </a:pPr>
                      <a:r>
                        <a:rPr lang="ja-JP" sz="1050" b="1" u="none" strike="noStrike" cap="none" dirty="0">
                          <a:solidFill>
                            <a:schemeClr val="bg1"/>
                          </a:solidFill>
                          <a:latin typeface="Meiryo"/>
                          <a:ea typeface="Meiryo"/>
                          <a:cs typeface="Meiryo"/>
                          <a:sym typeface="Meiryo"/>
                        </a:rPr>
                        <a:t>遠隔</a:t>
                      </a:r>
                      <a:r>
                        <a:rPr lang="ja-JP" sz="1050" b="1" u="none" strike="noStrike" cap="none" dirty="0" smtClean="0">
                          <a:solidFill>
                            <a:schemeClr val="bg1"/>
                          </a:solidFill>
                          <a:latin typeface="Meiryo"/>
                          <a:ea typeface="Meiryo"/>
                          <a:cs typeface="Meiryo"/>
                          <a:sym typeface="Meiryo"/>
                        </a:rPr>
                        <a:t>リハ</a:t>
                      </a:r>
                      <a:r>
                        <a:rPr lang="ja-JP" altLang="en-US" sz="1050" b="1" u="none" strike="noStrike" cap="none" dirty="0" smtClean="0">
                          <a:solidFill>
                            <a:schemeClr val="bg1"/>
                          </a:solidFill>
                          <a:latin typeface="Meiryo"/>
                          <a:ea typeface="Meiryo"/>
                          <a:cs typeface="Meiryo"/>
                          <a:sym typeface="Meiryo"/>
                        </a:rPr>
                        <a:t>ビリ</a:t>
                      </a:r>
                      <a:r>
                        <a:rPr lang="ja-JP" sz="1050" b="1" u="none" strike="noStrike" cap="none" dirty="0" smtClean="0">
                          <a:solidFill>
                            <a:schemeClr val="bg1"/>
                          </a:solidFill>
                          <a:latin typeface="Meiryo"/>
                          <a:ea typeface="Meiryo"/>
                          <a:cs typeface="Meiryo"/>
                          <a:sym typeface="Meiryo"/>
                        </a:rPr>
                        <a:t>の</a:t>
                      </a:r>
                      <a:endParaRPr lang="en-US" altLang="ja-JP" sz="1050" b="1" u="none" strike="noStrike" cap="none" dirty="0" smtClean="0">
                        <a:solidFill>
                          <a:schemeClr val="bg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050" b="1" u="none" strike="noStrike" cap="none" dirty="0" smtClean="0">
                          <a:solidFill>
                            <a:schemeClr val="bg1"/>
                          </a:solidFill>
                          <a:latin typeface="Meiryo"/>
                          <a:ea typeface="Meiryo"/>
                          <a:cs typeface="Meiryo"/>
                          <a:sym typeface="Meiryo"/>
                        </a:rPr>
                        <a:t>保険</a:t>
                      </a:r>
                      <a:r>
                        <a:rPr lang="ja-JP" sz="1050" b="1" u="none" strike="noStrike" cap="none" dirty="0">
                          <a:solidFill>
                            <a:schemeClr val="bg1"/>
                          </a:solidFill>
                          <a:latin typeface="Meiryo"/>
                          <a:ea typeface="Meiryo"/>
                          <a:cs typeface="Meiryo"/>
                          <a:sym typeface="Meiryo"/>
                        </a:rPr>
                        <a:t>適用</a:t>
                      </a:r>
                      <a:endParaRPr sz="1800" b="1" u="none" strike="noStrike" cap="none" dirty="0">
                        <a:solidFill>
                          <a:schemeClr val="bg1"/>
                        </a:solidFill>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D966"/>
                    </a:solidFill>
                  </a:tcPr>
                </a:tc>
                <a:extLst>
                  <a:ext uri="{0D108BD9-81ED-4DB2-BD59-A6C34878D82A}">
                    <a16:rowId xmlns:a16="http://schemas.microsoft.com/office/drawing/2014/main" xmlns="" val="10000"/>
                  </a:ext>
                </a:extLst>
              </a:tr>
              <a:tr h="379325">
                <a:tc vMerge="1">
                  <a:txBody>
                    <a:bodyPr/>
                    <a:lstStyle/>
                    <a:p>
                      <a:endParaRPr lang="ja-JP"/>
                    </a:p>
                  </a:txBody>
                  <a:tcPr/>
                </a:tc>
                <a:tc vMerge="1">
                  <a:txBody>
                    <a:bodyPr/>
                    <a:lstStyle/>
                    <a:p>
                      <a:endParaRPr lang="ja-JP"/>
                    </a:p>
                  </a:txBody>
                  <a:tcPr/>
                </a:tc>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050" b="1" u="none" strike="noStrike" cap="none" dirty="0">
                          <a:solidFill>
                            <a:schemeClr val="bg1"/>
                          </a:solidFill>
                          <a:latin typeface="Meiryo"/>
                          <a:ea typeface="Meiryo"/>
                          <a:cs typeface="Meiryo"/>
                          <a:sym typeface="Meiryo"/>
                        </a:rPr>
                        <a:t>保険料総額</a:t>
                      </a:r>
                      <a:endParaRPr sz="1050" b="1" u="none" strike="noStrike" cap="none" dirty="0">
                        <a:solidFill>
                          <a:schemeClr val="bg1"/>
                        </a:solidFill>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D96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050" b="1" u="none" strike="noStrike" cap="none" dirty="0">
                          <a:solidFill>
                            <a:schemeClr val="bg1"/>
                          </a:solidFill>
                          <a:latin typeface="Meiryo"/>
                          <a:ea typeface="Meiryo"/>
                          <a:cs typeface="Meiryo"/>
                          <a:sym typeface="Meiryo"/>
                        </a:rPr>
                        <a:t>国内シェア</a:t>
                      </a:r>
                      <a:endParaRPr sz="1050" b="1" u="none" strike="noStrike" cap="none" dirty="0">
                        <a:solidFill>
                          <a:schemeClr val="bg1"/>
                        </a:solidFill>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D966"/>
                    </a:solidFill>
                  </a:tcPr>
                </a:tc>
                <a:tc vMerge="1">
                  <a:txBody>
                    <a:bodyPr/>
                    <a:lstStyle/>
                    <a:p>
                      <a:endParaRPr lang="ja-JP"/>
                    </a:p>
                  </a:txBody>
                  <a:tcPr/>
                </a:tc>
                <a:extLst>
                  <a:ext uri="{0D108BD9-81ED-4DB2-BD59-A6C34878D82A}">
                    <a16:rowId xmlns:a16="http://schemas.microsoft.com/office/drawing/2014/main" xmlns="" val="10001"/>
                  </a:ext>
                </a:extLst>
              </a:tr>
              <a:tr h="426800">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Forte Insurance (Cambodia) Plc.</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DE5CD"/>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1999年</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カンボジア</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dirty="0">
                          <a:solidFill>
                            <a:schemeClr val="tx1"/>
                          </a:solidFill>
                          <a:latin typeface="Meiryo"/>
                          <a:ea typeface="Meiryo"/>
                          <a:cs typeface="Meiryo"/>
                          <a:sym typeface="Meiryo"/>
                        </a:rPr>
                        <a:t>32,985,061 </a:t>
                      </a:r>
                      <a:r>
                        <a:rPr lang="ja-JP" altLang="en-US" sz="900" u="none" strike="noStrike" cap="none" dirty="0">
                          <a:solidFill>
                            <a:schemeClr val="tx1"/>
                          </a:solidFill>
                          <a:latin typeface="Meiryo"/>
                          <a:ea typeface="Meiryo"/>
                          <a:cs typeface="Meiryo"/>
                          <a:sym typeface="Meiryo"/>
                        </a:rPr>
                        <a:t>ドル</a:t>
                      </a:r>
                      <a:endParaRPr sz="900" u="none" strike="noStrike" cap="none" dirty="0">
                        <a:solidFill>
                          <a:schemeClr val="tx1"/>
                        </a:solidFill>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46.9％</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Meiryo"/>
                          <a:ea typeface="Meiryo"/>
                          <a:cs typeface="Meiryo"/>
                          <a:sym typeface="Meiryo"/>
                        </a:rPr>
                        <a:t>未回答</a:t>
                      </a:r>
                      <a:endParaRPr sz="900" u="none" strike="noStrike" cap="none">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FFF"/>
                    </a:solidFill>
                  </a:tcPr>
                </a:tc>
                <a:extLst>
                  <a:ext uri="{0D108BD9-81ED-4DB2-BD59-A6C34878D82A}">
                    <a16:rowId xmlns:a16="http://schemas.microsoft.com/office/drawing/2014/main" xmlns="" val="10002"/>
                  </a:ext>
                </a:extLst>
              </a:tr>
              <a:tr h="426800">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Infinity General Insurance Plc.</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DE5CD"/>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2007年</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カンボジア</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ja-JP" sz="900" u="none" strike="noStrike" cap="none" dirty="0">
                          <a:solidFill>
                            <a:schemeClr val="tx1"/>
                          </a:solidFill>
                          <a:latin typeface="Meiryo"/>
                          <a:ea typeface="Meiryo"/>
                          <a:cs typeface="Meiryo"/>
                          <a:sym typeface="Meiryo"/>
                        </a:rPr>
                        <a:t>9,753,150</a:t>
                      </a:r>
                      <a:r>
                        <a:rPr lang="en-US" altLang="ja-JP" sz="900" u="none" strike="noStrike" cap="none" dirty="0">
                          <a:solidFill>
                            <a:schemeClr val="tx1"/>
                          </a:solidFill>
                          <a:latin typeface="Meiryo"/>
                          <a:ea typeface="Meiryo"/>
                          <a:cs typeface="Meiryo"/>
                          <a:sym typeface="Meiryo"/>
                        </a:rPr>
                        <a:t> </a:t>
                      </a:r>
                      <a:r>
                        <a:rPr lang="ja-JP" altLang="en-US" sz="900" u="none" strike="noStrike" cap="none" dirty="0">
                          <a:solidFill>
                            <a:schemeClr val="tx1"/>
                          </a:solidFill>
                          <a:latin typeface="Meiryo"/>
                          <a:ea typeface="Meiryo"/>
                          <a:cs typeface="Meiryo"/>
                          <a:sym typeface="Meiryo"/>
                        </a:rPr>
                        <a:t>ドル</a:t>
                      </a: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13.9%</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ja-JP" sz="900" u="none" strike="noStrike" cap="none">
                          <a:solidFill>
                            <a:schemeClr val="dk1"/>
                          </a:solidFill>
                          <a:latin typeface="Meiryo"/>
                          <a:ea typeface="Meiryo"/>
                          <a:cs typeface="Meiryo"/>
                          <a:sym typeface="Meiryo"/>
                        </a:rPr>
                        <a:t>未回答</a:t>
                      </a:r>
                      <a:endParaRPr sz="900" u="none" strike="noStrike" cap="none">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FFF"/>
                    </a:solidFill>
                  </a:tcPr>
                </a:tc>
                <a:extLst>
                  <a:ext uri="{0D108BD9-81ED-4DB2-BD59-A6C34878D82A}">
                    <a16:rowId xmlns:a16="http://schemas.microsoft.com/office/drawing/2014/main" xmlns="" val="10003"/>
                  </a:ext>
                </a:extLst>
              </a:tr>
              <a:tr h="498900">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People &amp; Partners Insurance Plc.</a:t>
                      </a:r>
                      <a:endParaRPr sz="900" u="none" strike="noStrike" cap="none">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DE5CD"/>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2014年</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カンボジア</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dirty="0">
                          <a:solidFill>
                            <a:schemeClr val="tx1"/>
                          </a:solidFill>
                          <a:latin typeface="Meiryo"/>
                          <a:ea typeface="Meiryo"/>
                          <a:cs typeface="Meiryo"/>
                          <a:sym typeface="Meiryo"/>
                        </a:rPr>
                        <a:t>1,290,562</a:t>
                      </a:r>
                      <a:r>
                        <a:rPr lang="en-US" altLang="ja-JP" sz="900" u="none" strike="noStrike" cap="none" dirty="0">
                          <a:solidFill>
                            <a:schemeClr val="tx1"/>
                          </a:solidFill>
                          <a:latin typeface="Meiryo"/>
                          <a:ea typeface="Meiryo"/>
                          <a:cs typeface="Meiryo"/>
                          <a:sym typeface="Meiryo"/>
                        </a:rPr>
                        <a:t> </a:t>
                      </a:r>
                      <a:r>
                        <a:rPr lang="ja-JP" altLang="en-US" sz="900" u="none" strike="noStrike" cap="none" dirty="0">
                          <a:solidFill>
                            <a:schemeClr val="tx1"/>
                          </a:solidFill>
                          <a:latin typeface="Meiryo"/>
                          <a:ea typeface="Meiryo"/>
                          <a:cs typeface="Meiryo"/>
                          <a:sym typeface="Meiryo"/>
                        </a:rPr>
                        <a:t>ドル</a:t>
                      </a: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1.8%</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ja-JP" sz="900" u="none" strike="noStrike" cap="none">
                          <a:solidFill>
                            <a:schemeClr val="dk1"/>
                          </a:solidFill>
                          <a:latin typeface="Meiryo"/>
                          <a:ea typeface="Meiryo"/>
                          <a:cs typeface="Meiryo"/>
                          <a:sym typeface="Meiryo"/>
                        </a:rPr>
                        <a:t>未回答</a:t>
                      </a:r>
                      <a:endParaRPr sz="900" u="none" strike="noStrike" cap="none">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FFF"/>
                    </a:solidFill>
                  </a:tcPr>
                </a:tc>
                <a:extLst>
                  <a:ext uri="{0D108BD9-81ED-4DB2-BD59-A6C34878D82A}">
                    <a16:rowId xmlns:a16="http://schemas.microsoft.com/office/drawing/2014/main" xmlns="" val="10004"/>
                  </a:ext>
                </a:extLst>
              </a:tr>
              <a:tr h="426800">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MSH china</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DE5CD"/>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2001年</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中国</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不明</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不明</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ja-JP" sz="900" u="none" strike="noStrike" cap="none">
                          <a:solidFill>
                            <a:schemeClr val="dk1"/>
                          </a:solidFill>
                          <a:latin typeface="Meiryo"/>
                          <a:ea typeface="Meiryo"/>
                          <a:cs typeface="Meiryo"/>
                          <a:sym typeface="Meiryo"/>
                        </a:rPr>
                        <a:t>保険適用外</a:t>
                      </a:r>
                      <a:endParaRPr sz="900" u="none" strike="noStrike" cap="none">
                        <a:solidFill>
                          <a:schemeClr val="dk1"/>
                        </a:solidFill>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FFF"/>
                    </a:solidFill>
                  </a:tcPr>
                </a:tc>
                <a:extLst>
                  <a:ext uri="{0D108BD9-81ED-4DB2-BD59-A6C34878D82A}">
                    <a16:rowId xmlns:a16="http://schemas.microsoft.com/office/drawing/2014/main" xmlns="" val="10005"/>
                  </a:ext>
                </a:extLst>
              </a:tr>
              <a:tr h="549025">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Luma care</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DE5CD"/>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2017年（社名変更）</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タイ</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ja-JP" sz="900" u="none" strike="noStrike" cap="none" dirty="0">
                          <a:solidFill>
                            <a:schemeClr val="dk1"/>
                          </a:solidFill>
                          <a:latin typeface="Meiryo"/>
                          <a:ea typeface="Meiryo"/>
                          <a:cs typeface="Meiryo"/>
                          <a:sym typeface="Meiryo"/>
                        </a:rPr>
                        <a:t>不明</a:t>
                      </a:r>
                      <a:endParaRPr sz="900" u="none" strike="noStrike" cap="none" dirty="0">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ja-JP" sz="900" u="none" strike="noStrike" cap="none" dirty="0">
                          <a:solidFill>
                            <a:schemeClr val="dk1"/>
                          </a:solidFill>
                          <a:latin typeface="Meiryo"/>
                          <a:ea typeface="Meiryo"/>
                          <a:cs typeface="Meiryo"/>
                          <a:sym typeface="Meiryo"/>
                        </a:rPr>
                        <a:t>不明</a:t>
                      </a:r>
                      <a:endParaRPr sz="900" u="none" strike="noStrike" cap="none" dirty="0">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dirty="0">
                          <a:solidFill>
                            <a:schemeClr val="dk1"/>
                          </a:solidFill>
                          <a:latin typeface="Meiryo"/>
                          <a:ea typeface="Meiryo"/>
                          <a:cs typeface="Meiryo"/>
                          <a:sym typeface="Meiryo"/>
                        </a:rPr>
                        <a:t>医師の指示の下</a:t>
                      </a:r>
                      <a:r>
                        <a:rPr lang="ja-JP" sz="900" u="none" strike="noStrike" cap="none" dirty="0" smtClean="0">
                          <a:solidFill>
                            <a:schemeClr val="dk1"/>
                          </a:solidFill>
                          <a:latin typeface="Meiryo"/>
                          <a:ea typeface="Meiryo"/>
                          <a:cs typeface="Meiryo"/>
                          <a:sym typeface="Meiryo"/>
                        </a:rPr>
                        <a:t>、</a:t>
                      </a:r>
                      <a:endParaRPr lang="en-US" altLang="ja-JP" sz="900" u="none" strike="noStrike" cap="none" dirty="0" smtClean="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900" u="none" strike="noStrike" cap="none" dirty="0" smtClean="0">
                          <a:solidFill>
                            <a:schemeClr val="dk1"/>
                          </a:solidFill>
                          <a:latin typeface="Meiryo"/>
                          <a:ea typeface="Meiryo"/>
                          <a:cs typeface="Meiryo"/>
                          <a:sym typeface="Meiryo"/>
                        </a:rPr>
                        <a:t>外来</a:t>
                      </a:r>
                      <a:r>
                        <a:rPr lang="ja-JP" sz="900" u="none" strike="noStrike" cap="none" dirty="0">
                          <a:solidFill>
                            <a:schemeClr val="dk1"/>
                          </a:solidFill>
                          <a:latin typeface="Meiryo"/>
                          <a:ea typeface="Meiryo"/>
                          <a:cs typeface="Meiryo"/>
                          <a:sym typeface="Meiryo"/>
                        </a:rPr>
                        <a:t>リハ</a:t>
                      </a:r>
                      <a:r>
                        <a:rPr lang="ja-JP" altLang="en-US" sz="900" u="none" strike="noStrike" cap="none" dirty="0">
                          <a:solidFill>
                            <a:schemeClr val="tx1"/>
                          </a:solidFill>
                          <a:latin typeface="Meiryo"/>
                          <a:ea typeface="Meiryo"/>
                          <a:cs typeface="Meiryo"/>
                          <a:sym typeface="Meiryo"/>
                        </a:rPr>
                        <a:t>ビリ</a:t>
                      </a:r>
                      <a:r>
                        <a:rPr lang="ja-JP" sz="900" u="none" strike="noStrike" cap="none" dirty="0" smtClean="0">
                          <a:solidFill>
                            <a:schemeClr val="dk1"/>
                          </a:solidFill>
                          <a:latin typeface="Meiryo"/>
                          <a:ea typeface="Meiryo"/>
                          <a:cs typeface="Meiryo"/>
                          <a:sym typeface="Meiryo"/>
                        </a:rPr>
                        <a:t>の補償</a:t>
                      </a:r>
                      <a:r>
                        <a:rPr lang="ja-JP" sz="900" u="none" strike="noStrike" cap="none" dirty="0">
                          <a:solidFill>
                            <a:schemeClr val="dk1"/>
                          </a:solidFill>
                          <a:latin typeface="Meiryo"/>
                          <a:ea typeface="Meiryo"/>
                          <a:cs typeface="Meiryo"/>
                          <a:sym typeface="Meiryo"/>
                        </a:rPr>
                        <a:t>額対象となる可能性あり</a:t>
                      </a:r>
                      <a:endParaRPr sz="900" u="none" strike="noStrike" cap="none" dirty="0">
                        <a:solidFill>
                          <a:schemeClr val="dk1"/>
                        </a:solidFill>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FFF"/>
                    </a:solidFill>
                  </a:tcPr>
                </a:tc>
                <a:extLst>
                  <a:ext uri="{0D108BD9-81ED-4DB2-BD59-A6C34878D82A}">
                    <a16:rowId xmlns:a16="http://schemas.microsoft.com/office/drawing/2014/main" xmlns="" val="10006"/>
                  </a:ext>
                </a:extLst>
              </a:tr>
            </a:tbl>
          </a:graphicData>
        </a:graphic>
      </p:graphicFrame>
      <p:sp>
        <p:nvSpPr>
          <p:cNvPr id="1102" name="Google Shape;1102;g1111c098675_0_1272"/>
          <p:cNvSpPr txBox="1"/>
          <p:nvPr/>
        </p:nvSpPr>
        <p:spPr>
          <a:xfrm>
            <a:off x="260125" y="6110931"/>
            <a:ext cx="4084500" cy="48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a:solidFill>
                  <a:schemeClr val="dk1"/>
                </a:solidFill>
                <a:latin typeface="Meiryo"/>
                <a:ea typeface="Meiryo"/>
                <a:cs typeface="Meiryo"/>
                <a:sym typeface="Meiryo"/>
              </a:rPr>
              <a:t>出所:2018年JICAマイクロインシュランス事業にかかる基礎調査</a:t>
            </a:r>
            <a:endParaRPr sz="922" b="0" i="0" u="none" strike="noStrike" cap="none">
              <a:solidFill>
                <a:srgbClr val="000000"/>
              </a:solidFill>
              <a:latin typeface="Meiryo"/>
              <a:ea typeface="Meiryo"/>
              <a:cs typeface="Meiryo"/>
              <a:sym typeface="Meiryo"/>
            </a:endParaRPr>
          </a:p>
        </p:txBody>
      </p:sp>
      <p:sp>
        <p:nvSpPr>
          <p:cNvPr id="1103" name="Google Shape;1103;g1111c098675_0_1272"/>
          <p:cNvSpPr txBox="1">
            <a:spLocks noGrp="1"/>
          </p:cNvSpPr>
          <p:nvPr>
            <p:ph type="title"/>
          </p:nvPr>
        </p:nvSpPr>
        <p:spPr>
          <a:xfrm>
            <a:off x="186450" y="978348"/>
            <a:ext cx="8771400" cy="546000"/>
          </a:xfrm>
          <a:prstGeom prst="rect">
            <a:avLst/>
          </a:prstGeom>
          <a:noFill/>
          <a:ln>
            <a:noFill/>
          </a:ln>
        </p:spPr>
        <p:txBody>
          <a:bodyPr spcFirstLastPara="1" wrap="square" lIns="93450" tIns="39550" rIns="79125" bIns="39550" anchor="b" anchorCtr="0">
            <a:noAutofit/>
          </a:bodyPr>
          <a:lstStyle/>
          <a:p>
            <a:pPr marL="171450" lvl="0" indent="-171450" algn="l" rtl="0">
              <a:lnSpc>
                <a:spcPct val="100000"/>
              </a:lnSpc>
              <a:spcBef>
                <a:spcPts val="0"/>
              </a:spcBef>
              <a:spcAft>
                <a:spcPts val="0"/>
              </a:spcAft>
              <a:buClr>
                <a:schemeClr val="accent1">
                  <a:lumMod val="50000"/>
                </a:schemeClr>
              </a:buClr>
              <a:buSzPts val="1100"/>
              <a:buFont typeface="Wingdings" panose="05000000000000000000" pitchFamily="2" charset="2"/>
              <a:buChar char="l"/>
            </a:pPr>
            <a:r>
              <a:rPr lang="ja-JP" sz="1100" b="0" dirty="0">
                <a:solidFill>
                  <a:schemeClr val="dk1"/>
                </a:solidFill>
              </a:rPr>
              <a:t>2016年時点でマイクロ医療保険の加入率は2012年の時点で1.87％程度に留まっている</a:t>
            </a:r>
            <a:r>
              <a:rPr lang="ja-JP" altLang="en-US" sz="1100" b="0" dirty="0">
                <a:solidFill>
                  <a:schemeClr val="dk1"/>
                </a:solidFill>
              </a:rPr>
              <a:t>。</a:t>
            </a:r>
            <a:endParaRPr sz="1100" b="0" dirty="0">
              <a:solidFill>
                <a:schemeClr val="dk1"/>
              </a:solidFill>
            </a:endParaRPr>
          </a:p>
          <a:p>
            <a:pPr marL="171450" lvl="0" indent="-171450" algn="l" rtl="0">
              <a:lnSpc>
                <a:spcPct val="100000"/>
              </a:lnSpc>
              <a:spcBef>
                <a:spcPts val="0"/>
              </a:spcBef>
              <a:spcAft>
                <a:spcPts val="0"/>
              </a:spcAft>
              <a:buClr>
                <a:schemeClr val="accent1">
                  <a:lumMod val="50000"/>
                </a:schemeClr>
              </a:buClr>
              <a:buSzPts val="1100"/>
              <a:buFont typeface="Wingdings" panose="05000000000000000000" pitchFamily="2" charset="2"/>
              <a:buChar char="l"/>
            </a:pPr>
            <a:r>
              <a:rPr lang="ja-JP" sz="1100" b="0" dirty="0">
                <a:solidFill>
                  <a:schemeClr val="dk1"/>
                </a:solidFill>
              </a:rPr>
              <a:t>損害保険会社としては、Forte、Infinityが高いシェアを占めている</a:t>
            </a:r>
            <a:r>
              <a:rPr lang="ja-JP" altLang="en-US" sz="1100" b="0" dirty="0">
                <a:solidFill>
                  <a:schemeClr val="dk1"/>
                </a:solidFill>
              </a:rPr>
              <a:t>。</a:t>
            </a:r>
            <a:endParaRPr sz="1100" b="0" dirty="0">
              <a:solidFill>
                <a:schemeClr val="dk1"/>
              </a:solidFill>
            </a:endParaRPr>
          </a:p>
          <a:p>
            <a:pPr marL="171450" lvl="0" indent="-171450" algn="l" rtl="0">
              <a:lnSpc>
                <a:spcPct val="100000"/>
              </a:lnSpc>
              <a:spcBef>
                <a:spcPts val="0"/>
              </a:spcBef>
              <a:spcAft>
                <a:spcPts val="0"/>
              </a:spcAft>
              <a:buClr>
                <a:schemeClr val="accent1">
                  <a:lumMod val="50000"/>
                </a:schemeClr>
              </a:buClr>
              <a:buSzPts val="1100"/>
              <a:buFont typeface="Wingdings" panose="05000000000000000000" pitchFamily="2" charset="2"/>
              <a:buChar char="l"/>
            </a:pPr>
            <a:r>
              <a:rPr lang="ja-JP" sz="1100" b="0" dirty="0">
                <a:solidFill>
                  <a:schemeClr val="dk1"/>
                </a:solidFill>
              </a:rPr>
              <a:t>損害保険料は総額</a:t>
            </a:r>
            <a:r>
              <a:rPr lang="ja-JP" sz="1100" b="0" dirty="0">
                <a:solidFill>
                  <a:schemeClr val="tx1"/>
                </a:solidFill>
              </a:rPr>
              <a:t>70,401,609</a:t>
            </a:r>
            <a:r>
              <a:rPr lang="ja-JP" altLang="en-US" sz="1100" b="0" dirty="0">
                <a:solidFill>
                  <a:schemeClr val="tx1"/>
                </a:solidFill>
              </a:rPr>
              <a:t>ドル</a:t>
            </a:r>
            <a:r>
              <a:rPr lang="ja-JP" sz="1100" b="0" dirty="0">
                <a:solidFill>
                  <a:schemeClr val="tx1"/>
                </a:solidFill>
              </a:rPr>
              <a:t>(約</a:t>
            </a:r>
            <a:r>
              <a:rPr lang="ja-JP" sz="1100" b="0" dirty="0">
                <a:solidFill>
                  <a:schemeClr val="dk1"/>
                </a:solidFill>
              </a:rPr>
              <a:t>82億円)規模である</a:t>
            </a:r>
            <a:r>
              <a:rPr lang="ja-JP" altLang="en-US" sz="1100" b="0" dirty="0">
                <a:solidFill>
                  <a:schemeClr val="dk1"/>
                </a:solidFill>
              </a:rPr>
              <a:t>。</a:t>
            </a:r>
            <a:endParaRPr sz="1100" b="0" dirty="0">
              <a:solidFill>
                <a:schemeClr val="dk1"/>
              </a:solidFill>
            </a:endParaRPr>
          </a:p>
        </p:txBody>
      </p:sp>
      <p:sp>
        <p:nvSpPr>
          <p:cNvPr id="1104" name="Google Shape;1104;g1111c098675_0_1272"/>
          <p:cNvSpPr txBox="1"/>
          <p:nvPr/>
        </p:nvSpPr>
        <p:spPr>
          <a:xfrm>
            <a:off x="184639" y="55110"/>
            <a:ext cx="8774700" cy="204900"/>
          </a:xfrm>
          <a:prstGeom prst="rect">
            <a:avLst/>
          </a:prstGeom>
          <a:noFill/>
          <a:ln>
            <a:noFill/>
          </a:ln>
        </p:spPr>
        <p:txBody>
          <a:bodyPr spcFirstLastPara="1" wrap="square" lIns="84375" tIns="42175" rIns="84375" bIns="42175" anchor="t" anchorCtr="0">
            <a:noAutofit/>
          </a:bodyPr>
          <a:lstStyle/>
          <a:p>
            <a:pPr marL="0" marR="0" lvl="0" indent="0" algn="l" rtl="0">
              <a:lnSpc>
                <a:spcPct val="150000"/>
              </a:lnSpc>
              <a:spcBef>
                <a:spcPts val="0"/>
              </a:spcBef>
              <a:spcAft>
                <a:spcPts val="0"/>
              </a:spcAft>
              <a:buClr>
                <a:srgbClr val="1F3864"/>
              </a:buClr>
              <a:buSzPts val="900"/>
              <a:buFont typeface="Arial"/>
              <a:buNone/>
            </a:pPr>
            <a:r>
              <a:rPr lang="ja-JP" altLang="en-US" sz="831" b="1" i="0" u="none" strike="noStrike" cap="none" dirty="0">
                <a:solidFill>
                  <a:srgbClr val="1F3864"/>
                </a:solidFill>
                <a:latin typeface="Meiryo"/>
                <a:ea typeface="Meiryo"/>
                <a:cs typeface="Meiryo"/>
                <a:sym typeface="Meiryo"/>
              </a:rPr>
              <a:t>カンボジア／非感染症疾患／遠隔医療／</a:t>
            </a:r>
            <a:r>
              <a:rPr lang="en-US" altLang="ja-JP" sz="831" b="1" i="0" u="none" strike="noStrike" cap="none" dirty="0">
                <a:solidFill>
                  <a:srgbClr val="1F3864"/>
                </a:solidFill>
                <a:latin typeface="Meiryo"/>
                <a:ea typeface="Meiryo"/>
                <a:cs typeface="Meiryo"/>
                <a:sym typeface="Meiryo"/>
              </a:rPr>
              <a:t>3.</a:t>
            </a:r>
            <a:r>
              <a:rPr lang="ja-JP" altLang="en-US" sz="831" b="1" i="0" u="none" strike="noStrike" cap="none" dirty="0">
                <a:solidFill>
                  <a:srgbClr val="1F3864"/>
                </a:solidFill>
                <a:latin typeface="Meiryo"/>
                <a:ea typeface="Meiryo"/>
                <a:cs typeface="Meiryo"/>
                <a:sym typeface="Meiryo"/>
              </a:rPr>
              <a:t>政策・制度</a:t>
            </a:r>
            <a:r>
              <a:rPr lang="en-US" altLang="ja-JP" sz="831" b="1" i="0" u="none" strike="noStrike" cap="none" dirty="0">
                <a:solidFill>
                  <a:srgbClr val="1F3864"/>
                </a:solidFill>
                <a:latin typeface="Meiryo"/>
                <a:ea typeface="Meiryo"/>
                <a:cs typeface="Meiryo"/>
                <a:sym typeface="Meiryo"/>
              </a:rPr>
              <a:t>,</a:t>
            </a:r>
            <a:r>
              <a:rPr lang="ja-JP" altLang="en-US" sz="831" b="1" i="0" u="none" strike="noStrike" cap="none" dirty="0">
                <a:solidFill>
                  <a:srgbClr val="1F3864"/>
                </a:solidFill>
                <a:latin typeface="Meiryo"/>
                <a:ea typeface="Meiryo"/>
                <a:cs typeface="Meiryo"/>
                <a:sym typeface="Meiryo"/>
              </a:rPr>
              <a:t>民間保険 </a:t>
            </a:r>
          </a:p>
        </p:txBody>
      </p:sp>
      <p:sp>
        <p:nvSpPr>
          <p:cNvPr id="1105" name="Google Shape;1105;g1111c098675_0_1272"/>
          <p:cNvSpPr txBox="1"/>
          <p:nvPr/>
        </p:nvSpPr>
        <p:spPr>
          <a:xfrm>
            <a:off x="186439" y="281384"/>
            <a:ext cx="8771100" cy="393300"/>
          </a:xfrm>
          <a:prstGeom prst="rect">
            <a:avLst/>
          </a:prstGeom>
          <a:noFill/>
          <a:ln>
            <a:noFill/>
          </a:ln>
        </p:spPr>
        <p:txBody>
          <a:bodyPr spcFirstLastPara="1" wrap="square" lIns="99675" tIns="42175" rIns="84375" bIns="42175" anchor="b" anchorCtr="0">
            <a:normAutofit/>
          </a:bodyPr>
          <a:lstStyle/>
          <a:p>
            <a:pPr marL="0" marR="0" lvl="0" indent="0" algn="l" rtl="0">
              <a:lnSpc>
                <a:spcPct val="90000"/>
              </a:lnSpc>
              <a:spcBef>
                <a:spcPts val="0"/>
              </a:spcBef>
              <a:spcAft>
                <a:spcPts val="0"/>
              </a:spcAft>
              <a:buClr>
                <a:srgbClr val="1F3864"/>
              </a:buClr>
              <a:buSzPts val="2000"/>
              <a:buFont typeface="Meiryo"/>
              <a:buNone/>
            </a:pPr>
            <a:r>
              <a:rPr lang="ja-JP" sz="1845" b="1" i="0" u="none" strike="noStrike" cap="none">
                <a:solidFill>
                  <a:srgbClr val="1F3864"/>
                </a:solidFill>
                <a:latin typeface="Meiryo"/>
                <a:ea typeface="Meiryo"/>
                <a:cs typeface="Meiryo"/>
                <a:sym typeface="Meiryo"/>
              </a:rPr>
              <a:t>医療保険を扱っている民間の保険会社（カンボジア）</a:t>
            </a:r>
            <a:endParaRPr sz="1400" b="0" i="0" u="none" strike="noStrike" cap="none">
              <a:solidFill>
                <a:srgbClr val="000000"/>
              </a:solidFill>
              <a:latin typeface="Arial"/>
              <a:ea typeface="Arial"/>
              <a:cs typeface="Arial"/>
              <a:sym typeface="Arial"/>
            </a:endParaRPr>
          </a:p>
        </p:txBody>
      </p:sp>
      <p:graphicFrame>
        <p:nvGraphicFramePr>
          <p:cNvPr id="2" name="表 1"/>
          <p:cNvGraphicFramePr>
            <a:graphicFrameLocks noGrp="1"/>
          </p:cNvGraphicFramePr>
          <p:nvPr/>
        </p:nvGraphicFramePr>
        <p:xfrm>
          <a:off x="6362700" y="1790700"/>
          <a:ext cx="208280" cy="304800"/>
        </p:xfrm>
        <a:graphic>
          <a:graphicData uri="http://schemas.openxmlformats.org/drawingml/2006/table">
            <a:tbl>
              <a:tblPr/>
              <a:tblGrid>
                <a:gridCol w="208280">
                  <a:extLst>
                    <a:ext uri="{9D8B030D-6E8A-4147-A177-3AD203B41FA5}">
                      <a16:colId xmlns:a16="http://schemas.microsoft.com/office/drawing/2014/main" xmlns="" val="20000"/>
                    </a:ext>
                  </a:extLst>
                </a:gridCol>
              </a:tblGrid>
              <a:tr h="0">
                <a:tc>
                  <a:txBody>
                    <a:bodyPr/>
                    <a:lstStyle/>
                    <a:p>
                      <a:endParaRPr kumimoji="1" lang="ja-JP" altLang="en-US" dirty="0"/>
                    </a:p>
                  </a:txBody>
                  <a:tcP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3" name="スライド番号プレースホルダー 2">
            <a:extLst>
              <a:ext uri="{FF2B5EF4-FFF2-40B4-BE49-F238E27FC236}">
                <a16:creationId xmlns:a16="http://schemas.microsoft.com/office/drawing/2014/main" xmlns="" id="{CA91EE38-73D8-4238-93C1-366FF7B856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18</a:t>
            </a:fld>
            <a:endParaRPr lang="ja-JP" altLang="en-US" dirty="0"/>
          </a:p>
        </p:txBody>
      </p:sp>
    </p:spTree>
    <p:extLst>
      <p:ext uri="{BB962C8B-B14F-4D97-AF65-F5344CB8AC3E}">
        <p14:creationId xmlns:p14="http://schemas.microsoft.com/office/powerpoint/2010/main" val="2010553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graphicFrame>
        <p:nvGraphicFramePr>
          <p:cNvPr id="1111" name="Google Shape;1111;g1111c098675_0_1281"/>
          <p:cNvGraphicFramePr/>
          <p:nvPr>
            <p:extLst>
              <p:ext uri="{D42A27DB-BD31-4B8C-83A1-F6EECF244321}">
                <p14:modId xmlns:p14="http://schemas.microsoft.com/office/powerpoint/2010/main" val="868918328"/>
              </p:ext>
            </p:extLst>
          </p:nvPr>
        </p:nvGraphicFramePr>
        <p:xfrm>
          <a:off x="285126" y="1845265"/>
          <a:ext cx="8615000" cy="4655896"/>
        </p:xfrm>
        <a:graphic>
          <a:graphicData uri="http://schemas.openxmlformats.org/drawingml/2006/table">
            <a:tbl>
              <a:tblPr>
                <a:noFill/>
                <a:tableStyleId>{219A6A25-8920-442D-B4AA-A63F15559B0A}</a:tableStyleId>
              </a:tblPr>
              <a:tblGrid>
                <a:gridCol w="2374225">
                  <a:extLst>
                    <a:ext uri="{9D8B030D-6E8A-4147-A177-3AD203B41FA5}">
                      <a16:colId xmlns:a16="http://schemas.microsoft.com/office/drawing/2014/main" xmlns="" val="20000"/>
                    </a:ext>
                  </a:extLst>
                </a:gridCol>
                <a:gridCol w="602750">
                  <a:extLst>
                    <a:ext uri="{9D8B030D-6E8A-4147-A177-3AD203B41FA5}">
                      <a16:colId xmlns:a16="http://schemas.microsoft.com/office/drawing/2014/main" xmlns="" val="20001"/>
                    </a:ext>
                  </a:extLst>
                </a:gridCol>
                <a:gridCol w="2413870">
                  <a:extLst>
                    <a:ext uri="{9D8B030D-6E8A-4147-A177-3AD203B41FA5}">
                      <a16:colId xmlns:a16="http://schemas.microsoft.com/office/drawing/2014/main" xmlns="" val="20002"/>
                    </a:ext>
                  </a:extLst>
                </a:gridCol>
                <a:gridCol w="1944130">
                  <a:extLst>
                    <a:ext uri="{9D8B030D-6E8A-4147-A177-3AD203B41FA5}">
                      <a16:colId xmlns:a16="http://schemas.microsoft.com/office/drawing/2014/main" xmlns="" val="20003"/>
                    </a:ext>
                  </a:extLst>
                </a:gridCol>
                <a:gridCol w="1280025">
                  <a:extLst>
                    <a:ext uri="{9D8B030D-6E8A-4147-A177-3AD203B41FA5}">
                      <a16:colId xmlns:a16="http://schemas.microsoft.com/office/drawing/2014/main" xmlns="" val="20004"/>
                    </a:ext>
                  </a:extLst>
                </a:gridCol>
              </a:tblGrid>
              <a:tr h="620475">
                <a:tc>
                  <a:txBody>
                    <a:bodyPr/>
                    <a:lstStyle/>
                    <a:p>
                      <a:pPr marL="0" marR="0" lvl="0" indent="0" algn="ctr" rtl="0">
                        <a:lnSpc>
                          <a:spcPct val="100000"/>
                        </a:lnSpc>
                        <a:spcBef>
                          <a:spcPts val="0"/>
                        </a:spcBef>
                        <a:spcAft>
                          <a:spcPts val="0"/>
                        </a:spcAft>
                        <a:buClr>
                          <a:srgbClr val="000000"/>
                        </a:buClr>
                        <a:buSzPts val="900"/>
                        <a:buFont typeface="Arial"/>
                        <a:buNone/>
                      </a:pPr>
                      <a:r>
                        <a:rPr lang="ja-JP" sz="1050" b="1" u="none" strike="noStrike" cap="none" dirty="0">
                          <a:solidFill>
                            <a:schemeClr val="lt1"/>
                          </a:solidFill>
                          <a:latin typeface="Meiryo"/>
                          <a:ea typeface="Meiryo"/>
                          <a:cs typeface="Meiryo"/>
                          <a:sym typeface="Meiryo"/>
                        </a:rPr>
                        <a:t>保険会社名</a:t>
                      </a:r>
                      <a:endParaRPr sz="1050" b="1" u="none" strike="noStrike" cap="none" dirty="0">
                        <a:solidFill>
                          <a:schemeClr val="lt1"/>
                        </a:solidFill>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55A1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050" b="1" u="none" strike="noStrike" cap="none" dirty="0">
                          <a:solidFill>
                            <a:schemeClr val="lt1"/>
                          </a:solidFill>
                          <a:latin typeface="Meiryo"/>
                          <a:ea typeface="Meiryo"/>
                          <a:cs typeface="Meiryo"/>
                          <a:sym typeface="Meiryo"/>
                        </a:rPr>
                        <a:t>設立年</a:t>
                      </a:r>
                      <a:endParaRPr sz="1050" b="1" u="none" strike="noStrike" cap="none" dirty="0">
                        <a:solidFill>
                          <a:schemeClr val="lt1"/>
                        </a:solidFill>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55A1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050" b="1" u="none" strike="noStrike" cap="none" dirty="0">
                          <a:solidFill>
                            <a:schemeClr val="lt1"/>
                          </a:solidFill>
                          <a:latin typeface="Meiryo"/>
                          <a:ea typeface="Meiryo"/>
                          <a:cs typeface="Meiryo"/>
                          <a:sym typeface="Meiryo"/>
                        </a:rPr>
                        <a:t>資本</a:t>
                      </a:r>
                      <a:endParaRPr sz="1050" b="1" u="none" strike="noStrike" cap="none" dirty="0">
                        <a:solidFill>
                          <a:schemeClr val="lt1"/>
                        </a:solidFill>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55A1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ja-JP" sz="1050" b="1" u="none" strike="noStrike" cap="none" dirty="0">
                          <a:solidFill>
                            <a:schemeClr val="lt1"/>
                          </a:solidFill>
                          <a:latin typeface="Meiryo"/>
                          <a:ea typeface="Meiryo"/>
                          <a:cs typeface="Meiryo"/>
                          <a:sym typeface="Meiryo"/>
                        </a:rPr>
                        <a:t>損害保険会社におけるシェア</a:t>
                      </a:r>
                      <a:endParaRPr sz="1050" b="1" u="none" strike="noStrike" cap="none" dirty="0">
                        <a:solidFill>
                          <a:schemeClr val="lt1"/>
                        </a:solidFill>
                        <a:latin typeface="Meiryo"/>
                        <a:ea typeface="Meiryo"/>
                        <a:cs typeface="Meiryo"/>
                        <a:sym typeface="Meiryo"/>
                      </a:endParaRPr>
                    </a:p>
                    <a:p>
                      <a:pPr marL="0" marR="0" lvl="0" indent="0" algn="ctr" rtl="0">
                        <a:lnSpc>
                          <a:spcPct val="100000"/>
                        </a:lnSpc>
                        <a:spcBef>
                          <a:spcPts val="0"/>
                        </a:spcBef>
                        <a:spcAft>
                          <a:spcPts val="0"/>
                        </a:spcAft>
                        <a:buClr>
                          <a:schemeClr val="dk1"/>
                        </a:buClr>
                        <a:buSzPts val="1100"/>
                        <a:buFont typeface="Arial"/>
                        <a:buNone/>
                      </a:pPr>
                      <a:r>
                        <a:rPr lang="ja-JP" sz="1050" b="1" u="none" strike="noStrike" cap="none" dirty="0">
                          <a:solidFill>
                            <a:schemeClr val="lt1"/>
                          </a:solidFill>
                          <a:latin typeface="Meiryo"/>
                          <a:ea typeface="Meiryo"/>
                          <a:cs typeface="Meiryo"/>
                          <a:sym typeface="Meiryo"/>
                        </a:rPr>
                        <a:t>（2018年）</a:t>
                      </a:r>
                      <a:endParaRPr sz="1050" b="1" u="none" strike="noStrike" cap="none" dirty="0">
                        <a:solidFill>
                          <a:schemeClr val="lt1"/>
                        </a:solidFill>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55A1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ja-JP" sz="1050" b="1" u="none" strike="noStrike" cap="none" dirty="0">
                          <a:solidFill>
                            <a:schemeClr val="lt1"/>
                          </a:solidFill>
                          <a:latin typeface="Meiryo"/>
                          <a:ea typeface="Meiryo"/>
                          <a:cs typeface="Meiryo"/>
                          <a:sym typeface="Meiryo"/>
                        </a:rPr>
                        <a:t>遠隔リハ</a:t>
                      </a:r>
                      <a:r>
                        <a:rPr lang="ja-JP" altLang="en-US" sz="1050" b="1" u="none" strike="noStrike" cap="none" dirty="0">
                          <a:solidFill>
                            <a:schemeClr val="bg1"/>
                          </a:solidFill>
                          <a:latin typeface="Meiryo"/>
                          <a:ea typeface="Meiryo"/>
                          <a:cs typeface="Meiryo"/>
                          <a:sym typeface="Meiryo"/>
                        </a:rPr>
                        <a:t>ビリ</a:t>
                      </a:r>
                      <a:r>
                        <a:rPr lang="ja-JP" sz="1050" b="1" u="none" strike="noStrike" cap="none" dirty="0" smtClean="0">
                          <a:solidFill>
                            <a:schemeClr val="lt1"/>
                          </a:solidFill>
                          <a:latin typeface="Meiryo"/>
                          <a:ea typeface="Meiryo"/>
                          <a:cs typeface="Meiryo"/>
                          <a:sym typeface="Meiryo"/>
                        </a:rPr>
                        <a:t>の</a:t>
                      </a:r>
                      <a:endParaRPr lang="en-US" altLang="ja-JP" sz="1050" b="1" u="none" strike="noStrike" cap="none" dirty="0" smtClean="0">
                        <a:solidFill>
                          <a:schemeClr val="lt1"/>
                        </a:solidFill>
                        <a:latin typeface="Meiryo"/>
                        <a:ea typeface="Meiryo"/>
                        <a:cs typeface="Meiryo"/>
                        <a:sym typeface="Meiryo"/>
                      </a:endParaRPr>
                    </a:p>
                    <a:p>
                      <a:pPr marL="0" marR="0" lvl="0" indent="0" algn="ctr" rtl="0">
                        <a:lnSpc>
                          <a:spcPct val="100000"/>
                        </a:lnSpc>
                        <a:spcBef>
                          <a:spcPts val="0"/>
                        </a:spcBef>
                        <a:spcAft>
                          <a:spcPts val="0"/>
                        </a:spcAft>
                        <a:buClr>
                          <a:schemeClr val="dk1"/>
                        </a:buClr>
                        <a:buSzPts val="1100"/>
                        <a:buFont typeface="Arial"/>
                        <a:buNone/>
                      </a:pPr>
                      <a:r>
                        <a:rPr lang="ja-JP" sz="1050" b="1" u="none" strike="noStrike" cap="none" dirty="0" smtClean="0">
                          <a:solidFill>
                            <a:schemeClr val="lt1"/>
                          </a:solidFill>
                          <a:latin typeface="Meiryo"/>
                          <a:ea typeface="Meiryo"/>
                          <a:cs typeface="Meiryo"/>
                          <a:sym typeface="Meiryo"/>
                        </a:rPr>
                        <a:t>保険</a:t>
                      </a:r>
                      <a:r>
                        <a:rPr lang="ja-JP" sz="1050" b="1" u="none" strike="noStrike" cap="none" dirty="0">
                          <a:solidFill>
                            <a:schemeClr val="lt1"/>
                          </a:solidFill>
                          <a:latin typeface="Meiryo"/>
                          <a:ea typeface="Meiryo"/>
                          <a:cs typeface="Meiryo"/>
                          <a:sym typeface="Meiryo"/>
                        </a:rPr>
                        <a:t>適用</a:t>
                      </a:r>
                      <a:endParaRPr sz="1050" b="1" u="none" strike="noStrike" cap="none" dirty="0">
                        <a:solidFill>
                          <a:schemeClr val="lt1"/>
                        </a:solidFill>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55A11"/>
                    </a:solidFill>
                  </a:tcPr>
                </a:tc>
                <a:extLst>
                  <a:ext uri="{0D108BD9-81ED-4DB2-BD59-A6C34878D82A}">
                    <a16:rowId xmlns:a16="http://schemas.microsoft.com/office/drawing/2014/main" xmlns="" val="10000"/>
                  </a:ext>
                </a:extLst>
              </a:tr>
              <a:tr h="282482">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Bao Viet Holdings</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2016年</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Meiryo"/>
                          <a:ea typeface="Meiryo"/>
                          <a:cs typeface="Meiryo"/>
                          <a:sym typeface="Meiryo"/>
                        </a:rPr>
                        <a:t>ベトナム国営企業</a:t>
                      </a:r>
                      <a:endParaRPr sz="900" u="none" strike="noStrike" cap="none">
                        <a:solidFill>
                          <a:schemeClr val="dk1"/>
                        </a:solidFill>
                        <a:highlight>
                          <a:srgbClr val="FFFFFF"/>
                        </a:highlight>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ja-JP" sz="900" u="none" strike="noStrike" cap="none">
                          <a:solidFill>
                            <a:schemeClr val="dk1"/>
                          </a:solidFill>
                          <a:highlight>
                            <a:srgbClr val="FFFFFF"/>
                          </a:highlight>
                          <a:latin typeface="Meiryo"/>
                          <a:ea typeface="Meiryo"/>
                          <a:cs typeface="Meiryo"/>
                          <a:sym typeface="Meiryo"/>
                        </a:rPr>
                        <a:t>22.78％</a:t>
                      </a:r>
                      <a:endParaRPr sz="900" u="none" strike="noStrike" cap="none">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solidFill>
                            <a:schemeClr val="dk1"/>
                          </a:solidFill>
                          <a:highlight>
                            <a:srgbClr val="FFFFFF"/>
                          </a:highlight>
                          <a:latin typeface="Meiryo"/>
                          <a:ea typeface="Meiryo"/>
                          <a:cs typeface="Meiryo"/>
                          <a:sym typeface="Meiryo"/>
                        </a:rPr>
                        <a:t>現時点で判断不可</a:t>
                      </a:r>
                      <a:endParaRPr sz="900" u="none" strike="noStrike" cap="none">
                        <a:solidFill>
                          <a:schemeClr val="dk1"/>
                        </a:solidFill>
                        <a:highlight>
                          <a:srgbClr val="FFFFFF"/>
                        </a:highlight>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xmlns="" val="10001"/>
                  </a:ext>
                </a:extLst>
              </a:tr>
              <a:tr h="314091">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BaoMinh Insurance Corporation</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1994年</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Meiryo"/>
                          <a:ea typeface="Meiryo"/>
                          <a:cs typeface="Meiryo"/>
                          <a:sym typeface="Meiryo"/>
                        </a:rPr>
                        <a:t>ベトナム</a:t>
                      </a:r>
                      <a:endParaRPr sz="900" u="none" strike="noStrike" cap="none">
                        <a:solidFill>
                          <a:schemeClr val="dk1"/>
                        </a:solidFill>
                        <a:highlight>
                          <a:srgbClr val="FFFFFF"/>
                        </a:highlight>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ja-JP" sz="900" u="none" strike="noStrike" cap="none">
                          <a:solidFill>
                            <a:schemeClr val="dk1"/>
                          </a:solidFill>
                          <a:highlight>
                            <a:srgbClr val="FFFFFF"/>
                          </a:highlight>
                          <a:latin typeface="Meiryo"/>
                          <a:ea typeface="Meiryo"/>
                          <a:cs typeface="Meiryo"/>
                          <a:sym typeface="Meiryo"/>
                        </a:rPr>
                        <a:t>9.46％</a:t>
                      </a:r>
                      <a:endParaRPr sz="900" u="none" strike="noStrike" cap="none">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900"/>
                        <a:buFont typeface="Arial"/>
                        <a:buNone/>
                      </a:pPr>
                      <a:r>
                        <a:rPr lang="ja-JP" sz="900" u="none" strike="noStrike" cap="none">
                          <a:solidFill>
                            <a:schemeClr val="dk1"/>
                          </a:solidFill>
                          <a:latin typeface="Meiryo"/>
                          <a:ea typeface="Meiryo"/>
                          <a:cs typeface="Meiryo"/>
                          <a:sym typeface="Meiryo"/>
                        </a:rPr>
                        <a:t>未回答</a:t>
                      </a:r>
                      <a:endParaRPr sz="900" u="none" strike="noStrike" cap="none">
                        <a:solidFill>
                          <a:schemeClr val="dk1"/>
                        </a:solidFill>
                        <a:highlight>
                          <a:srgbClr val="FFFFFF"/>
                        </a:highlight>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xmlns="" val="10002"/>
                  </a:ext>
                </a:extLst>
              </a:tr>
              <a:tr h="417374">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Petrolimex Joint Stock Insurance Company</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1995年</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ベトナム</a:t>
                      </a:r>
                      <a:endParaRPr sz="900" u="none" strike="noStrike" cap="none">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6.85％</a:t>
                      </a:r>
                      <a:endParaRPr sz="900" u="none" strike="noStrike" cap="none">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900"/>
                        <a:buFont typeface="Arial"/>
                        <a:buNone/>
                      </a:pPr>
                      <a:r>
                        <a:rPr lang="ja-JP" sz="900" u="none" strike="noStrike" cap="none">
                          <a:solidFill>
                            <a:schemeClr val="dk1"/>
                          </a:solidFill>
                          <a:latin typeface="Meiryo"/>
                          <a:ea typeface="Meiryo"/>
                          <a:cs typeface="Meiryo"/>
                          <a:sym typeface="Meiryo"/>
                        </a:rPr>
                        <a:t>未回答</a:t>
                      </a:r>
                      <a:endParaRPr sz="1400" u="none" strike="noStrike" cap="none"/>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xmlns="" val="10003"/>
                  </a:ext>
                </a:extLst>
              </a:tr>
              <a:tr h="380936">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VASS</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2003年</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ベトナム</a:t>
                      </a:r>
                      <a:endParaRPr sz="900" u="none" strike="noStrike" cap="none">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7.62%</a:t>
                      </a:r>
                      <a:endParaRPr sz="900" u="none" strike="noStrike" cap="none">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Meiryo"/>
                          <a:ea typeface="Meiryo"/>
                          <a:cs typeface="Meiryo"/>
                          <a:sym typeface="Meiryo"/>
                        </a:rPr>
                        <a:t>未回答</a:t>
                      </a:r>
                      <a:endParaRPr sz="1400" u="none" strike="noStrike" cap="none"/>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xmlns="" val="10004"/>
                  </a:ext>
                </a:extLst>
              </a:tr>
              <a:tr h="479159">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Post and Telecommunication Joint Stock Insurance</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1998年</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韓国、ベトナムの企業の合弁会社</a:t>
                      </a:r>
                      <a:endParaRPr sz="900" u="none" strike="noStrike" cap="none">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9.17%</a:t>
                      </a:r>
                      <a:endParaRPr sz="900" u="none" strike="noStrike" cap="none">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900"/>
                        <a:buFont typeface="Arial"/>
                        <a:buNone/>
                      </a:pPr>
                      <a:r>
                        <a:rPr lang="ja-JP" sz="900" u="none" strike="noStrike" cap="none">
                          <a:solidFill>
                            <a:schemeClr val="dk1"/>
                          </a:solidFill>
                          <a:latin typeface="Meiryo"/>
                          <a:ea typeface="Meiryo"/>
                          <a:cs typeface="Meiryo"/>
                          <a:sym typeface="Meiryo"/>
                        </a:rPr>
                        <a:t>未回答</a:t>
                      </a:r>
                      <a:endParaRPr sz="1400" u="none" strike="noStrike" cap="none"/>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xmlns="" val="10005"/>
                  </a:ext>
                </a:extLst>
              </a:tr>
              <a:tr h="422075">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PetroVietnam Insurance (PVI)</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1996年</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ja-JP" sz="900" u="none" strike="noStrike" cap="none">
                          <a:solidFill>
                            <a:schemeClr val="dk1"/>
                          </a:solidFill>
                          <a:latin typeface="Meiryo"/>
                          <a:ea typeface="Meiryo"/>
                          <a:cs typeface="Meiryo"/>
                          <a:sym typeface="Meiryo"/>
                        </a:rPr>
                        <a:t>ベトナム</a:t>
                      </a:r>
                      <a:endParaRPr sz="900" u="none" strike="noStrike" cap="none">
                        <a:solidFill>
                          <a:schemeClr val="dk1"/>
                        </a:solidFill>
                        <a:highlight>
                          <a:srgbClr val="FFFFFF"/>
                        </a:highlight>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ja-JP" sz="900" u="none" strike="noStrike" cap="none">
                          <a:latin typeface="Meiryo"/>
                          <a:ea typeface="Meiryo"/>
                          <a:cs typeface="Meiryo"/>
                          <a:sym typeface="Meiryo"/>
                        </a:rPr>
                        <a:t>10.34%</a:t>
                      </a:r>
                      <a:endParaRPr sz="900" u="none" strike="noStrike" cap="none">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900"/>
                        <a:buFont typeface="Arial"/>
                        <a:buNone/>
                      </a:pPr>
                      <a:r>
                        <a:rPr lang="ja-JP" sz="900" u="none" strike="noStrike" cap="none">
                          <a:solidFill>
                            <a:schemeClr val="dk1"/>
                          </a:solidFill>
                          <a:latin typeface="Meiryo"/>
                          <a:ea typeface="Meiryo"/>
                          <a:cs typeface="Meiryo"/>
                          <a:sym typeface="Meiryo"/>
                        </a:rPr>
                        <a:t>未回答</a:t>
                      </a:r>
                      <a:endParaRPr sz="1400" u="none" strike="noStrike" cap="none"/>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xmlns="" val="10006"/>
                  </a:ext>
                </a:extLst>
              </a:tr>
              <a:tr h="314091">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Liberty insurance</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1912年</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ja-JP" sz="900" u="none" strike="noStrike" cap="none">
                          <a:solidFill>
                            <a:schemeClr val="dk1"/>
                          </a:solidFill>
                          <a:latin typeface="Meiryo"/>
                          <a:ea typeface="Meiryo"/>
                          <a:cs typeface="Meiryo"/>
                          <a:sym typeface="Meiryo"/>
                        </a:rPr>
                        <a:t>アメリカ</a:t>
                      </a:r>
                      <a:endParaRPr sz="900" u="none" strike="noStrike" cap="none">
                        <a:solidFill>
                          <a:schemeClr val="dk1"/>
                        </a:solidFill>
                        <a:highlight>
                          <a:srgbClr val="FFFFFF"/>
                        </a:highlight>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1.76%</a:t>
                      </a:r>
                      <a:endParaRPr sz="900" u="none" strike="noStrike" cap="none">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900"/>
                        <a:buFont typeface="Arial"/>
                        <a:buNone/>
                      </a:pPr>
                      <a:r>
                        <a:rPr lang="ja-JP" sz="900" u="none" strike="noStrike" cap="none">
                          <a:solidFill>
                            <a:schemeClr val="dk1"/>
                          </a:solidFill>
                          <a:latin typeface="Meiryo"/>
                          <a:ea typeface="Meiryo"/>
                          <a:cs typeface="Meiryo"/>
                          <a:sym typeface="Meiryo"/>
                        </a:rPr>
                        <a:t>未回答</a:t>
                      </a:r>
                      <a:endParaRPr sz="1400" u="none" strike="noStrike" cap="none"/>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xmlns="" val="10007"/>
                  </a:ext>
                </a:extLst>
              </a:tr>
              <a:tr h="384897">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VietinBank Insurance (VBI)</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2008年</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ja-JP" sz="900" u="none" strike="noStrike" cap="none">
                          <a:solidFill>
                            <a:schemeClr val="dk1"/>
                          </a:solidFill>
                          <a:latin typeface="Meiryo"/>
                          <a:ea typeface="Meiryo"/>
                          <a:cs typeface="Meiryo"/>
                          <a:sym typeface="Meiryo"/>
                        </a:rPr>
                        <a:t>ベトナム</a:t>
                      </a:r>
                      <a:endParaRPr sz="900" u="none" strike="noStrike" cap="none">
                        <a:solidFill>
                          <a:schemeClr val="dk1"/>
                        </a:solidFill>
                        <a:highlight>
                          <a:srgbClr val="FFFFFF"/>
                        </a:highlight>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solidFill>
                            <a:schemeClr val="dk1"/>
                          </a:solidFill>
                          <a:highlight>
                            <a:srgbClr val="FFFFFF"/>
                          </a:highlight>
                          <a:latin typeface="Meiryo"/>
                          <a:ea typeface="Meiryo"/>
                          <a:cs typeface="Meiryo"/>
                          <a:sym typeface="Meiryo"/>
                        </a:rPr>
                        <a:t>3.87％</a:t>
                      </a:r>
                      <a:endParaRPr sz="900" u="none" strike="noStrike" cap="none">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900"/>
                        <a:buFont typeface="Arial"/>
                        <a:buNone/>
                      </a:pPr>
                      <a:r>
                        <a:rPr lang="ja-JP" sz="900" u="none" strike="noStrike" cap="none">
                          <a:solidFill>
                            <a:schemeClr val="dk1"/>
                          </a:solidFill>
                          <a:latin typeface="Meiryo"/>
                          <a:ea typeface="Meiryo"/>
                          <a:cs typeface="Meiryo"/>
                          <a:sym typeface="Meiryo"/>
                        </a:rPr>
                        <a:t>未回答</a:t>
                      </a:r>
                      <a:endParaRPr sz="900" u="none" strike="noStrike" cap="none">
                        <a:solidFill>
                          <a:schemeClr val="dk1"/>
                        </a:solidFill>
                        <a:highlight>
                          <a:srgbClr val="FFFFFF"/>
                        </a:highlight>
                        <a:latin typeface="Meiryo"/>
                        <a:ea typeface="Meiryo"/>
                        <a:cs typeface="Meiryo"/>
                        <a:sym typeface="Meiryo"/>
                      </a:endParaRPr>
                    </a:p>
                  </a:txBody>
                  <a:tcPr marL="63500" marR="63500" marT="63500" marB="63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xmlns="" val="10008"/>
                  </a:ext>
                </a:extLst>
              </a:tr>
              <a:tr h="479159">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MSIG Viet Nam</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2009年</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solidFill>
                            <a:schemeClr val="dk1"/>
                          </a:solidFill>
                          <a:latin typeface="Meiryo"/>
                          <a:ea typeface="Meiryo"/>
                          <a:cs typeface="Meiryo"/>
                          <a:sym typeface="Meiryo"/>
                        </a:rPr>
                        <a:t>日本（三井住友海上の子会社）</a:t>
                      </a:r>
                      <a:endParaRPr sz="90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chemeClr val="dk1"/>
                        </a:buClr>
                        <a:buSzPts val="1100"/>
                        <a:buFont typeface="Arial"/>
                        <a:buNone/>
                      </a:pPr>
                      <a:endParaRPr sz="900" u="none" strike="noStrike" cap="none">
                        <a:solidFill>
                          <a:schemeClr val="dk1"/>
                        </a:solidFill>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0.95%</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保険適用外</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09"/>
                  </a:ext>
                </a:extLst>
              </a:tr>
              <a:tr h="561157">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United Insurance Company (UIC)</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1997年</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ja-JP" sz="900" u="none" strike="noStrike" cap="none" dirty="0">
                          <a:solidFill>
                            <a:schemeClr val="dk1"/>
                          </a:solidFill>
                          <a:latin typeface="Meiryo"/>
                          <a:ea typeface="Meiryo"/>
                          <a:cs typeface="Meiryo"/>
                          <a:sym typeface="Meiryo"/>
                        </a:rPr>
                        <a:t>損保ジャパン日本興亜グループ（日本</a:t>
                      </a:r>
                      <a:r>
                        <a:rPr lang="ja-JP" sz="900" u="none" strike="noStrike" cap="none" dirty="0" smtClean="0">
                          <a:solidFill>
                            <a:schemeClr val="dk1"/>
                          </a:solidFill>
                          <a:latin typeface="Meiryo"/>
                          <a:ea typeface="Meiryo"/>
                          <a:cs typeface="Meiryo"/>
                          <a:sym typeface="Meiryo"/>
                        </a:rPr>
                        <a:t>）</a:t>
                      </a:r>
                      <a:endParaRPr lang="en-US" altLang="ja-JP" sz="900" u="none" strike="noStrike" cap="none" dirty="0" smtClean="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chemeClr val="dk1"/>
                        </a:buClr>
                        <a:buSzPts val="1100"/>
                        <a:buFont typeface="Arial"/>
                        <a:buNone/>
                      </a:pPr>
                      <a:r>
                        <a:rPr lang="ja-JP" sz="900" u="none" strike="noStrike" cap="none" dirty="0" smtClean="0">
                          <a:solidFill>
                            <a:schemeClr val="dk1"/>
                          </a:solidFill>
                          <a:latin typeface="Meiryo"/>
                          <a:ea typeface="Meiryo"/>
                          <a:cs typeface="Meiryo"/>
                          <a:sym typeface="Meiryo"/>
                        </a:rPr>
                        <a:t>Bao </a:t>
                      </a:r>
                      <a:r>
                        <a:rPr lang="ja-JP" sz="900" u="none" strike="noStrike" cap="none" dirty="0">
                          <a:solidFill>
                            <a:schemeClr val="dk1"/>
                          </a:solidFill>
                          <a:latin typeface="Meiryo"/>
                          <a:ea typeface="Meiryo"/>
                          <a:cs typeface="Meiryo"/>
                          <a:sym typeface="Meiryo"/>
                        </a:rPr>
                        <a:t>Minh保険（ベトナム</a:t>
                      </a:r>
                      <a:r>
                        <a:rPr lang="ja-JP" sz="900" u="none" strike="noStrike" cap="none" dirty="0" smtClean="0">
                          <a:solidFill>
                            <a:schemeClr val="dk1"/>
                          </a:solidFill>
                          <a:latin typeface="Meiryo"/>
                          <a:ea typeface="Meiryo"/>
                          <a:cs typeface="Meiryo"/>
                          <a:sym typeface="Meiryo"/>
                        </a:rPr>
                        <a:t>）</a:t>
                      </a:r>
                      <a:endParaRPr lang="en-US" altLang="ja-JP" sz="900" u="none" strike="noStrike" cap="none" dirty="0" smtClean="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chemeClr val="dk1"/>
                        </a:buClr>
                        <a:buSzPts val="1100"/>
                        <a:buFont typeface="Arial"/>
                        <a:buNone/>
                      </a:pPr>
                      <a:r>
                        <a:rPr lang="ja-JP" sz="900" u="none" strike="noStrike" cap="none" dirty="0" smtClean="0">
                          <a:solidFill>
                            <a:schemeClr val="dk1"/>
                          </a:solidFill>
                          <a:latin typeface="Meiryo"/>
                          <a:ea typeface="Meiryo"/>
                          <a:cs typeface="Meiryo"/>
                          <a:sym typeface="Meiryo"/>
                        </a:rPr>
                        <a:t>KB</a:t>
                      </a:r>
                      <a:r>
                        <a:rPr lang="ja-JP" sz="900" u="none" strike="noStrike" cap="none" dirty="0">
                          <a:solidFill>
                            <a:schemeClr val="dk1"/>
                          </a:solidFill>
                          <a:latin typeface="Meiryo"/>
                          <a:ea typeface="Meiryo"/>
                          <a:cs typeface="Meiryo"/>
                          <a:sym typeface="Meiryo"/>
                        </a:rPr>
                        <a:t>保険（韓国）の合弁会社</a:t>
                      </a:r>
                      <a:endParaRPr sz="900" u="none" strike="noStrike" cap="none" dirty="0">
                        <a:solidFill>
                          <a:schemeClr val="dk1"/>
                        </a:solidFill>
                        <a:highlight>
                          <a:srgbClr val="FFFFFF"/>
                        </a:highlight>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u="none" strike="noStrike" cap="none">
                          <a:latin typeface="Meiryo"/>
                          <a:ea typeface="Meiryo"/>
                          <a:cs typeface="Meiryo"/>
                          <a:sym typeface="Meiryo"/>
                        </a:rPr>
                        <a:t>0.85%</a:t>
                      </a:r>
                      <a:endParaRPr sz="900" u="none" strike="noStrike" cap="none">
                        <a:latin typeface="Meiryo"/>
                        <a:ea typeface="Meiryo"/>
                        <a:cs typeface="Meiryo"/>
                        <a:sym typeface="Meiryo"/>
                      </a:endParaRPr>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900"/>
                        <a:buFont typeface="Arial"/>
                        <a:buNone/>
                      </a:pPr>
                      <a:r>
                        <a:rPr lang="ja-JP" sz="900" u="none" strike="noStrike" cap="none" dirty="0">
                          <a:solidFill>
                            <a:schemeClr val="dk1"/>
                          </a:solidFill>
                          <a:latin typeface="Meiryo"/>
                          <a:ea typeface="Meiryo"/>
                          <a:cs typeface="Meiryo"/>
                          <a:sym typeface="Meiryo"/>
                        </a:rPr>
                        <a:t>未回答</a:t>
                      </a:r>
                      <a:endParaRPr sz="1400" u="none" strike="noStrike" cap="none" dirty="0"/>
                    </a:p>
                  </a:txBody>
                  <a:tcPr marL="63500" marR="63500" marT="63500" marB="6350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10"/>
                  </a:ext>
                </a:extLst>
              </a:tr>
            </a:tbl>
          </a:graphicData>
        </a:graphic>
      </p:graphicFrame>
      <p:sp>
        <p:nvSpPr>
          <p:cNvPr id="1112" name="Google Shape;1112;g1111c098675_0_1281"/>
          <p:cNvSpPr txBox="1"/>
          <p:nvPr/>
        </p:nvSpPr>
        <p:spPr>
          <a:xfrm>
            <a:off x="243625" y="6501160"/>
            <a:ext cx="4084500" cy="3826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メイリオ" panose="020B0604030504040204" pitchFamily="50" charset="-128"/>
                <a:ea typeface="メイリオ" panose="020B0604030504040204" pitchFamily="50" charset="-128"/>
                <a:cs typeface="Calibri"/>
                <a:sym typeface="Calibri"/>
              </a:rPr>
              <a:t>出所</a:t>
            </a:r>
            <a:r>
              <a:rPr lang="ja-JP" altLang="en-US" sz="1000" b="0" i="0" u="none" strike="noStrike" cap="none" dirty="0">
                <a:solidFill>
                  <a:schemeClr val="dk1"/>
                </a:solidFill>
                <a:latin typeface="メイリオ" panose="020B0604030504040204" pitchFamily="50" charset="-128"/>
                <a:ea typeface="メイリオ" panose="020B0604030504040204" pitchFamily="50" charset="-128"/>
                <a:cs typeface="Calibri"/>
                <a:sym typeface="Calibri"/>
              </a:rPr>
              <a:t>：</a:t>
            </a:r>
            <a:r>
              <a:rPr lang="ja-JP" sz="1000" b="0" i="0" u="none" strike="noStrike" cap="none" dirty="0">
                <a:solidFill>
                  <a:schemeClr val="dk1"/>
                </a:solidFill>
                <a:latin typeface="メイリオ" panose="020B0604030504040204" pitchFamily="50" charset="-128"/>
                <a:ea typeface="メイリオ" panose="020B0604030504040204" pitchFamily="50" charset="-128"/>
                <a:cs typeface="Calibri"/>
                <a:sym typeface="Calibri"/>
              </a:rPr>
              <a:t>2018年ベトナム保険協会による統計</a:t>
            </a:r>
            <a:endParaRPr sz="1000" b="0" i="0" u="none" strike="noStrike" cap="none" dirty="0">
              <a:solidFill>
                <a:srgbClr val="000000"/>
              </a:solidFill>
              <a:latin typeface="メイリオ" panose="020B0604030504040204" pitchFamily="50" charset="-128"/>
              <a:ea typeface="メイリオ" panose="020B0604030504040204" pitchFamily="50" charset="-128"/>
              <a:cs typeface="Avenir"/>
              <a:sym typeface="Avenir"/>
            </a:endParaRPr>
          </a:p>
        </p:txBody>
      </p:sp>
      <p:sp>
        <p:nvSpPr>
          <p:cNvPr id="1113" name="Google Shape;1113;g1111c098675_0_1281"/>
          <p:cNvSpPr txBox="1">
            <a:spLocks noGrp="1"/>
          </p:cNvSpPr>
          <p:nvPr>
            <p:ph type="title"/>
          </p:nvPr>
        </p:nvSpPr>
        <p:spPr>
          <a:xfrm>
            <a:off x="243625" y="923814"/>
            <a:ext cx="8771400" cy="666900"/>
          </a:xfrm>
          <a:prstGeom prst="rect">
            <a:avLst/>
          </a:prstGeom>
          <a:noFill/>
          <a:ln>
            <a:noFill/>
          </a:ln>
        </p:spPr>
        <p:txBody>
          <a:bodyPr spcFirstLastPara="1" wrap="square" lIns="93450" tIns="39550" rIns="79125" bIns="39550" anchor="b" anchorCtr="0">
            <a:noAutofit/>
          </a:bodyPr>
          <a:lstStyle/>
          <a:p>
            <a:pPr marL="171450" lvl="0" indent="-171450" algn="l" rtl="0">
              <a:lnSpc>
                <a:spcPct val="100000"/>
              </a:lnSpc>
              <a:spcBef>
                <a:spcPts val="0"/>
              </a:spcBef>
              <a:spcAft>
                <a:spcPts val="0"/>
              </a:spcAft>
              <a:buClr>
                <a:schemeClr val="accent1">
                  <a:lumMod val="50000"/>
                </a:schemeClr>
              </a:buClr>
              <a:buSzPts val="1100"/>
              <a:buFont typeface="Wingdings" panose="05000000000000000000" pitchFamily="2" charset="2"/>
              <a:buChar char="l"/>
            </a:pPr>
            <a:r>
              <a:rPr lang="ja-JP" sz="1100" b="0" dirty="0">
                <a:solidFill>
                  <a:schemeClr val="tx1"/>
                </a:solidFill>
              </a:rPr>
              <a:t>2018年時点で医療保険料は総額596,790,783</a:t>
            </a:r>
            <a:r>
              <a:rPr lang="ja-JP" altLang="en-US" sz="1100" b="0" dirty="0">
                <a:solidFill>
                  <a:schemeClr val="tx1"/>
                </a:solidFill>
              </a:rPr>
              <a:t>ドル</a:t>
            </a:r>
            <a:r>
              <a:rPr lang="ja-JP" sz="1100" b="0" dirty="0">
                <a:solidFill>
                  <a:schemeClr val="tx1"/>
                </a:solidFill>
              </a:rPr>
              <a:t>(約658億円)規模である</a:t>
            </a:r>
            <a:r>
              <a:rPr lang="ja-JP" altLang="en-US" sz="1100" b="0" dirty="0">
                <a:solidFill>
                  <a:schemeClr val="tx1"/>
                </a:solidFill>
              </a:rPr>
              <a:t>。</a:t>
            </a:r>
            <a:endParaRPr sz="1100" b="0" dirty="0">
              <a:solidFill>
                <a:schemeClr val="tx1"/>
              </a:solidFill>
            </a:endParaRPr>
          </a:p>
          <a:p>
            <a:pPr marL="171450" lvl="0" indent="-171450" algn="l" rtl="0">
              <a:lnSpc>
                <a:spcPct val="100000"/>
              </a:lnSpc>
              <a:spcBef>
                <a:spcPts val="0"/>
              </a:spcBef>
              <a:spcAft>
                <a:spcPts val="0"/>
              </a:spcAft>
              <a:buClr>
                <a:schemeClr val="accent1">
                  <a:lumMod val="50000"/>
                </a:schemeClr>
              </a:buClr>
              <a:buSzPts val="1100"/>
              <a:buFont typeface="Wingdings" panose="05000000000000000000" pitchFamily="2" charset="2"/>
              <a:buChar char="l"/>
            </a:pPr>
            <a:r>
              <a:rPr lang="ja-JP" sz="1100" b="0" dirty="0">
                <a:solidFill>
                  <a:schemeClr val="tx1"/>
                </a:solidFill>
              </a:rPr>
              <a:t>損害保険はローカル企業が高いシェアを占め、Bao Viet、PetroVietnam、BaoMinh、PTI（郵便保険）など、上位６社でマーケット全体約65％を占めている状況</a:t>
            </a:r>
            <a:r>
              <a:rPr lang="ja-JP" altLang="en-US" sz="1100" b="0" dirty="0">
                <a:solidFill>
                  <a:schemeClr val="tx1"/>
                </a:solidFill>
              </a:rPr>
              <a:t>。</a:t>
            </a:r>
            <a:endParaRPr sz="1100" b="0" dirty="0">
              <a:solidFill>
                <a:schemeClr val="tx1"/>
              </a:solidFill>
            </a:endParaRPr>
          </a:p>
        </p:txBody>
      </p:sp>
      <p:sp>
        <p:nvSpPr>
          <p:cNvPr id="1114" name="Google Shape;1114;g1111c098675_0_1281"/>
          <p:cNvSpPr txBox="1"/>
          <p:nvPr/>
        </p:nvSpPr>
        <p:spPr>
          <a:xfrm>
            <a:off x="184639" y="55110"/>
            <a:ext cx="8774700" cy="204900"/>
          </a:xfrm>
          <a:prstGeom prst="rect">
            <a:avLst/>
          </a:prstGeom>
          <a:noFill/>
          <a:ln>
            <a:noFill/>
          </a:ln>
        </p:spPr>
        <p:txBody>
          <a:bodyPr spcFirstLastPara="1" wrap="square" lIns="84375" tIns="42175" rIns="84375" bIns="42175" anchor="t" anchorCtr="0">
            <a:noAutofit/>
          </a:bodyPr>
          <a:lstStyle/>
          <a:p>
            <a:pPr marL="0" marR="0" lvl="0" indent="0" algn="l" rtl="0">
              <a:lnSpc>
                <a:spcPct val="150000"/>
              </a:lnSpc>
              <a:spcBef>
                <a:spcPts val="0"/>
              </a:spcBef>
              <a:spcAft>
                <a:spcPts val="0"/>
              </a:spcAft>
              <a:buClr>
                <a:srgbClr val="1F3864"/>
              </a:buClr>
              <a:buSzPts val="900"/>
              <a:buFont typeface="Arial"/>
              <a:buNone/>
            </a:pPr>
            <a:r>
              <a:rPr lang="ja-JP" altLang="en-US" sz="831" b="1" i="0" u="none" strike="noStrike" cap="none" dirty="0">
                <a:solidFill>
                  <a:srgbClr val="1F3864"/>
                </a:solidFill>
                <a:latin typeface="Meiryo"/>
                <a:ea typeface="Meiryo"/>
                <a:cs typeface="Meiryo"/>
                <a:sym typeface="Meiryo"/>
              </a:rPr>
              <a:t>ベトナム／非感染症疾患／遠隔医療／</a:t>
            </a:r>
            <a:r>
              <a:rPr lang="en-US" altLang="ja-JP" sz="831" b="1" i="0" u="none" strike="noStrike" cap="none" dirty="0">
                <a:solidFill>
                  <a:srgbClr val="1F3864"/>
                </a:solidFill>
                <a:latin typeface="Meiryo"/>
                <a:ea typeface="Meiryo"/>
                <a:cs typeface="Meiryo"/>
                <a:sym typeface="Meiryo"/>
              </a:rPr>
              <a:t>3.</a:t>
            </a:r>
            <a:r>
              <a:rPr lang="ja-JP" altLang="en-US" sz="831" b="1" i="0" u="none" strike="noStrike" cap="none" dirty="0">
                <a:solidFill>
                  <a:srgbClr val="1F3864"/>
                </a:solidFill>
                <a:latin typeface="Meiryo"/>
                <a:ea typeface="Meiryo"/>
                <a:cs typeface="Meiryo"/>
                <a:sym typeface="Meiryo"/>
              </a:rPr>
              <a:t>政策・制度</a:t>
            </a:r>
            <a:r>
              <a:rPr lang="en-US" altLang="ja-JP" sz="831" b="1" i="0" u="none" strike="noStrike" cap="none" dirty="0">
                <a:solidFill>
                  <a:srgbClr val="1F3864"/>
                </a:solidFill>
                <a:latin typeface="Meiryo"/>
                <a:ea typeface="Meiryo"/>
                <a:cs typeface="Meiryo"/>
                <a:sym typeface="Meiryo"/>
              </a:rPr>
              <a:t>,</a:t>
            </a:r>
            <a:r>
              <a:rPr lang="ja-JP" altLang="en-US" sz="831" b="1" i="0" u="none" strike="noStrike" cap="none" dirty="0">
                <a:solidFill>
                  <a:srgbClr val="1F3864"/>
                </a:solidFill>
                <a:latin typeface="Meiryo"/>
                <a:ea typeface="Meiryo"/>
                <a:cs typeface="Meiryo"/>
                <a:sym typeface="Meiryo"/>
              </a:rPr>
              <a:t>民間保険 </a:t>
            </a:r>
          </a:p>
        </p:txBody>
      </p:sp>
      <p:sp>
        <p:nvSpPr>
          <p:cNvPr id="1115" name="Google Shape;1115;g1111c098675_0_1281"/>
          <p:cNvSpPr txBox="1"/>
          <p:nvPr/>
        </p:nvSpPr>
        <p:spPr>
          <a:xfrm>
            <a:off x="186439" y="281384"/>
            <a:ext cx="8771100" cy="393300"/>
          </a:xfrm>
          <a:prstGeom prst="rect">
            <a:avLst/>
          </a:prstGeom>
          <a:noFill/>
          <a:ln>
            <a:noFill/>
          </a:ln>
        </p:spPr>
        <p:txBody>
          <a:bodyPr spcFirstLastPara="1" wrap="square" lIns="99675" tIns="42175" rIns="84375" bIns="42175" anchor="b" anchorCtr="0">
            <a:normAutofit/>
          </a:bodyPr>
          <a:lstStyle/>
          <a:p>
            <a:pPr marL="0" marR="0" lvl="0" indent="0" algn="l" rtl="0">
              <a:lnSpc>
                <a:spcPct val="90000"/>
              </a:lnSpc>
              <a:spcBef>
                <a:spcPts val="0"/>
              </a:spcBef>
              <a:spcAft>
                <a:spcPts val="0"/>
              </a:spcAft>
              <a:buClr>
                <a:srgbClr val="1F3864"/>
              </a:buClr>
              <a:buSzPts val="2000"/>
              <a:buFont typeface="Meiryo"/>
              <a:buNone/>
            </a:pPr>
            <a:r>
              <a:rPr lang="ja-JP" sz="1845" b="1" i="0" u="none" strike="noStrike" cap="none">
                <a:solidFill>
                  <a:srgbClr val="1F3864"/>
                </a:solidFill>
                <a:latin typeface="Meiryo"/>
                <a:ea typeface="Meiryo"/>
                <a:cs typeface="Meiryo"/>
                <a:sym typeface="Meiryo"/>
              </a:rPr>
              <a:t>医療保険を扱っている民間の保険会社（ベトナム）</a:t>
            </a:r>
            <a:endParaRPr sz="1400" b="0" i="0" u="none" strike="noStrike" cap="none">
              <a:solidFill>
                <a:srgbClr val="000000"/>
              </a:solidFill>
              <a:latin typeface="Arial"/>
              <a:ea typeface="Arial"/>
              <a:cs typeface="Arial"/>
              <a:sym typeface="Arial"/>
            </a:endParaRPr>
          </a:p>
        </p:txBody>
      </p:sp>
      <p:sp>
        <p:nvSpPr>
          <p:cNvPr id="2" name="スライド番号プレースホルダー 1">
            <a:extLst>
              <a:ext uri="{FF2B5EF4-FFF2-40B4-BE49-F238E27FC236}">
                <a16:creationId xmlns:a16="http://schemas.microsoft.com/office/drawing/2014/main" xmlns="" id="{1498DC65-5026-4CEA-891C-C085A45F7E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19</a:t>
            </a:fld>
            <a:endParaRPr lang="ja-JP" altLang="en-US" dirty="0"/>
          </a:p>
        </p:txBody>
      </p:sp>
    </p:spTree>
    <p:extLst>
      <p:ext uri="{BB962C8B-B14F-4D97-AF65-F5344CB8AC3E}">
        <p14:creationId xmlns:p14="http://schemas.microsoft.com/office/powerpoint/2010/main" val="63334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71"/>
          <p:cNvSpPr txBox="1">
            <a:spLocks noGrp="1"/>
          </p:cNvSpPr>
          <p:nvPr>
            <p:ph type="body" idx="1"/>
          </p:nvPr>
        </p:nvSpPr>
        <p:spPr>
          <a:xfrm>
            <a:off x="222425" y="832050"/>
            <a:ext cx="8966400" cy="5391900"/>
          </a:xfrm>
          <a:prstGeom prst="rect">
            <a:avLst/>
          </a:prstGeom>
          <a:noFill/>
          <a:ln>
            <a:noFill/>
          </a:ln>
        </p:spPr>
        <p:txBody>
          <a:bodyPr spcFirstLastPara="1" wrap="square" lIns="84375" tIns="42175" rIns="84375" bIns="42175" anchor="t" anchorCtr="0">
            <a:noAutofit/>
          </a:bodyPr>
          <a:lstStyle/>
          <a:p>
            <a:pPr marL="211020" lvl="0" indent="-211020" algn="l" rtl="0">
              <a:lnSpc>
                <a:spcPct val="150000"/>
              </a:lnSpc>
              <a:spcBef>
                <a:spcPts val="0"/>
              </a:spcBef>
              <a:spcAft>
                <a:spcPts val="0"/>
              </a:spcAft>
              <a:buSzPts val="1600"/>
              <a:buChar char="■"/>
            </a:pPr>
            <a:r>
              <a:rPr lang="ja-JP" sz="1477">
                <a:solidFill>
                  <a:srgbClr val="0C0C0C"/>
                </a:solidFill>
              </a:rPr>
              <a:t>カンボジアの訪問サービス</a:t>
            </a:r>
            <a:endParaRPr>
              <a:solidFill>
                <a:srgbClr val="0C0C0C"/>
              </a:solidFill>
            </a:endParaRPr>
          </a:p>
          <a:p>
            <a:pPr marL="408850" lvl="1" indent="-246188" algn="l" rtl="0">
              <a:lnSpc>
                <a:spcPct val="100000"/>
              </a:lnSpc>
              <a:spcBef>
                <a:spcPts val="0"/>
              </a:spcBef>
              <a:spcAft>
                <a:spcPts val="0"/>
              </a:spcAft>
              <a:buSzPts val="1280"/>
              <a:buChar char="●"/>
            </a:pPr>
            <a:r>
              <a:rPr lang="ja-JP">
                <a:solidFill>
                  <a:srgbClr val="0C0C0C"/>
                </a:solidFill>
              </a:rPr>
              <a:t>都市部には訪問リハビリやホームケア事業所が集中、都市部を離れると事業所数が激減する。</a:t>
            </a:r>
            <a:endParaRPr/>
          </a:p>
          <a:p>
            <a:pPr marL="408848" lvl="1" indent="-246187" algn="l" rtl="0">
              <a:lnSpc>
                <a:spcPct val="100000"/>
              </a:lnSpc>
              <a:spcBef>
                <a:spcPts val="0"/>
              </a:spcBef>
              <a:spcAft>
                <a:spcPts val="0"/>
              </a:spcAft>
              <a:buSzPts val="1280"/>
              <a:buChar char="●"/>
            </a:pPr>
            <a:r>
              <a:rPr lang="ja-JP">
                <a:solidFill>
                  <a:srgbClr val="0C0C0C"/>
                </a:solidFill>
              </a:rPr>
              <a:t>ホームケアサービス内容としては、24時間365日体制で医師や看護師からのサポートを受けられる。</a:t>
            </a:r>
            <a:endParaRPr>
              <a:solidFill>
                <a:srgbClr val="0C0C0C"/>
              </a:solidFill>
            </a:endParaRPr>
          </a:p>
          <a:p>
            <a:pPr marL="0" lvl="0" indent="0" algn="l" rtl="0">
              <a:lnSpc>
                <a:spcPct val="100000"/>
              </a:lnSpc>
              <a:spcBef>
                <a:spcPts val="0"/>
              </a:spcBef>
              <a:spcAft>
                <a:spcPts val="0"/>
              </a:spcAft>
              <a:buSzPts val="1400"/>
              <a:buNone/>
            </a:pPr>
            <a:endParaRPr>
              <a:solidFill>
                <a:srgbClr val="0C0C0C"/>
              </a:solidFill>
            </a:endParaRPr>
          </a:p>
          <a:p>
            <a:pPr marL="0" lvl="0" indent="0" algn="l" rtl="0">
              <a:lnSpc>
                <a:spcPct val="100000"/>
              </a:lnSpc>
              <a:spcBef>
                <a:spcPts val="0"/>
              </a:spcBef>
              <a:spcAft>
                <a:spcPts val="0"/>
              </a:spcAft>
              <a:buSzPts val="1400"/>
              <a:buNone/>
            </a:pPr>
            <a:endParaRPr>
              <a:solidFill>
                <a:srgbClr val="0C0C0C"/>
              </a:solidFill>
            </a:endParaRPr>
          </a:p>
          <a:p>
            <a:pPr marL="914400" lvl="0" indent="0" algn="l" rtl="0">
              <a:lnSpc>
                <a:spcPct val="150000"/>
              </a:lnSpc>
              <a:spcBef>
                <a:spcPts val="0"/>
              </a:spcBef>
              <a:spcAft>
                <a:spcPts val="0"/>
              </a:spcAft>
              <a:buSzPts val="1400"/>
              <a:buNone/>
            </a:pPr>
            <a:endParaRPr>
              <a:solidFill>
                <a:srgbClr val="0C0C0C"/>
              </a:solidFill>
            </a:endParaRPr>
          </a:p>
          <a:p>
            <a:pPr marL="914400" lvl="0" indent="0" algn="l" rtl="0">
              <a:lnSpc>
                <a:spcPct val="150000"/>
              </a:lnSpc>
              <a:spcBef>
                <a:spcPts val="0"/>
              </a:spcBef>
              <a:spcAft>
                <a:spcPts val="0"/>
              </a:spcAft>
              <a:buSzPts val="1400"/>
              <a:buNone/>
            </a:pPr>
            <a:endParaRPr>
              <a:solidFill>
                <a:srgbClr val="0C0C0C"/>
              </a:solidFill>
            </a:endParaRPr>
          </a:p>
          <a:p>
            <a:pPr marL="914400" lvl="0" indent="0" algn="l" rtl="0">
              <a:lnSpc>
                <a:spcPct val="150000"/>
              </a:lnSpc>
              <a:spcBef>
                <a:spcPts val="0"/>
              </a:spcBef>
              <a:spcAft>
                <a:spcPts val="0"/>
              </a:spcAft>
              <a:buSzPts val="1400"/>
              <a:buNone/>
            </a:pPr>
            <a:endParaRPr>
              <a:solidFill>
                <a:srgbClr val="0C0C0C"/>
              </a:solidFill>
            </a:endParaRPr>
          </a:p>
          <a:p>
            <a:pPr marL="914400" lvl="0" indent="0" algn="l" rtl="0">
              <a:lnSpc>
                <a:spcPct val="150000"/>
              </a:lnSpc>
              <a:spcBef>
                <a:spcPts val="0"/>
              </a:spcBef>
              <a:spcAft>
                <a:spcPts val="0"/>
              </a:spcAft>
              <a:buSzPts val="1400"/>
              <a:buNone/>
            </a:pPr>
            <a:endParaRPr>
              <a:solidFill>
                <a:srgbClr val="0C0C0C"/>
              </a:solidFill>
            </a:endParaRPr>
          </a:p>
          <a:p>
            <a:pPr marL="914400" lvl="0" indent="0" algn="l" rtl="0">
              <a:lnSpc>
                <a:spcPct val="150000"/>
              </a:lnSpc>
              <a:spcBef>
                <a:spcPts val="0"/>
              </a:spcBef>
              <a:spcAft>
                <a:spcPts val="0"/>
              </a:spcAft>
              <a:buSzPts val="1400"/>
              <a:buNone/>
            </a:pPr>
            <a:endParaRPr>
              <a:solidFill>
                <a:srgbClr val="0C0C0C"/>
              </a:solidFill>
            </a:endParaRPr>
          </a:p>
          <a:p>
            <a:pPr marL="914400" lvl="0" indent="0" algn="l" rtl="0">
              <a:lnSpc>
                <a:spcPct val="150000"/>
              </a:lnSpc>
              <a:spcBef>
                <a:spcPts val="0"/>
              </a:spcBef>
              <a:spcAft>
                <a:spcPts val="0"/>
              </a:spcAft>
              <a:buSzPts val="1400"/>
              <a:buNone/>
            </a:pPr>
            <a:endParaRPr>
              <a:solidFill>
                <a:srgbClr val="0C0C0C"/>
              </a:solidFill>
            </a:endParaRPr>
          </a:p>
          <a:p>
            <a:pPr marL="914400" lvl="0" indent="0" algn="l" rtl="0">
              <a:lnSpc>
                <a:spcPct val="150000"/>
              </a:lnSpc>
              <a:spcBef>
                <a:spcPts val="0"/>
              </a:spcBef>
              <a:spcAft>
                <a:spcPts val="0"/>
              </a:spcAft>
              <a:buSzPts val="1400"/>
              <a:buNone/>
            </a:pPr>
            <a:endParaRPr>
              <a:solidFill>
                <a:srgbClr val="0C0C0C"/>
              </a:solidFill>
            </a:endParaRPr>
          </a:p>
          <a:p>
            <a:pPr marL="914400" lvl="0" indent="0" algn="l" rtl="0">
              <a:lnSpc>
                <a:spcPct val="150000"/>
              </a:lnSpc>
              <a:spcBef>
                <a:spcPts val="0"/>
              </a:spcBef>
              <a:spcAft>
                <a:spcPts val="0"/>
              </a:spcAft>
              <a:buSzPts val="1400"/>
              <a:buNone/>
            </a:pPr>
            <a:endParaRPr>
              <a:solidFill>
                <a:srgbClr val="0C0C0C"/>
              </a:solidFill>
            </a:endParaRPr>
          </a:p>
          <a:p>
            <a:pPr marL="914400" lvl="0" indent="0" algn="l" rtl="0">
              <a:lnSpc>
                <a:spcPct val="150000"/>
              </a:lnSpc>
              <a:spcBef>
                <a:spcPts val="0"/>
              </a:spcBef>
              <a:spcAft>
                <a:spcPts val="0"/>
              </a:spcAft>
              <a:buSzPts val="1400"/>
              <a:buNone/>
            </a:pPr>
            <a:endParaRPr>
              <a:solidFill>
                <a:srgbClr val="0C0C0C"/>
              </a:solidFill>
            </a:endParaRPr>
          </a:p>
          <a:p>
            <a:pPr marL="914400" lvl="0" indent="0" algn="l" rtl="0">
              <a:lnSpc>
                <a:spcPct val="150000"/>
              </a:lnSpc>
              <a:spcBef>
                <a:spcPts val="0"/>
              </a:spcBef>
              <a:spcAft>
                <a:spcPts val="0"/>
              </a:spcAft>
              <a:buSzPts val="1400"/>
              <a:buNone/>
            </a:pPr>
            <a:endParaRPr>
              <a:solidFill>
                <a:srgbClr val="0C0C0C"/>
              </a:solidFill>
            </a:endParaRPr>
          </a:p>
          <a:p>
            <a:pPr marL="211020" lvl="0" indent="-211020" algn="l" rtl="0">
              <a:lnSpc>
                <a:spcPct val="150000"/>
              </a:lnSpc>
              <a:spcBef>
                <a:spcPts val="0"/>
              </a:spcBef>
              <a:spcAft>
                <a:spcPts val="0"/>
              </a:spcAft>
              <a:buSzPts val="1600"/>
              <a:buChar char="■"/>
            </a:pPr>
            <a:r>
              <a:rPr lang="ja-JP" sz="1477">
                <a:solidFill>
                  <a:srgbClr val="0C0C0C"/>
                </a:solidFill>
              </a:rPr>
              <a:t>訪問サービス企業</a:t>
            </a:r>
            <a:endParaRPr>
              <a:solidFill>
                <a:srgbClr val="0C0C0C"/>
              </a:solidFill>
            </a:endParaRPr>
          </a:p>
          <a:p>
            <a:pPr marL="408850" lvl="1" indent="-246188" algn="l" rtl="0">
              <a:lnSpc>
                <a:spcPct val="100000"/>
              </a:lnSpc>
              <a:spcBef>
                <a:spcPts val="0"/>
              </a:spcBef>
              <a:spcAft>
                <a:spcPts val="0"/>
              </a:spcAft>
              <a:buSzPts val="1280"/>
              <a:buChar char="●"/>
            </a:pPr>
            <a:r>
              <a:rPr lang="ja-JP">
                <a:solidFill>
                  <a:srgbClr val="0C0C0C"/>
                </a:solidFill>
              </a:rPr>
              <a:t>Khema:　</a:t>
            </a:r>
            <a:r>
              <a:rPr lang="ja-JP" u="sng">
                <a:solidFill>
                  <a:srgbClr val="0C0C0C"/>
                </a:solidFill>
                <a:hlinkClick r:id="rId3">
                  <a:extLst>
                    <a:ext uri="{A12FA001-AC4F-418D-AE19-62706E023703}">
                      <ahyp:hlinkClr xmlns:ahyp="http://schemas.microsoft.com/office/drawing/2018/hyperlinkcolor" xmlns="" val="tx"/>
                    </a:ext>
                  </a:extLst>
                </a:hlinkClick>
              </a:rPr>
              <a:t>https://www.khemahospital.com/homepage</a:t>
            </a:r>
            <a:r>
              <a:rPr lang="ja-JP">
                <a:solidFill>
                  <a:srgbClr val="0C0C0C"/>
                </a:solidFill>
              </a:rPr>
              <a:t>　</a:t>
            </a:r>
            <a:endParaRPr/>
          </a:p>
          <a:p>
            <a:pPr marL="408850" lvl="1" indent="-246188" algn="l" rtl="0">
              <a:lnSpc>
                <a:spcPct val="100000"/>
              </a:lnSpc>
              <a:spcBef>
                <a:spcPts val="0"/>
              </a:spcBef>
              <a:spcAft>
                <a:spcPts val="0"/>
              </a:spcAft>
              <a:buSzPts val="1280"/>
              <a:buChar char="●"/>
            </a:pPr>
            <a:r>
              <a:rPr lang="ja-JP">
                <a:solidFill>
                  <a:srgbClr val="0C0C0C"/>
                </a:solidFill>
              </a:rPr>
              <a:t>Vissar:　</a:t>
            </a:r>
            <a:r>
              <a:rPr lang="ja-JP" u="sng">
                <a:solidFill>
                  <a:srgbClr val="0C0C0C"/>
                </a:solidFill>
                <a:hlinkClick r:id="rId4">
                  <a:extLst>
                    <a:ext uri="{A12FA001-AC4F-418D-AE19-62706E023703}">
                      <ahyp:hlinkClr xmlns:ahyp="http://schemas.microsoft.com/office/drawing/2018/hyperlinkcolor" xmlns="" val="tx"/>
                    </a:ext>
                  </a:extLst>
                </a:hlinkClick>
              </a:rPr>
              <a:t>http://vissarhealthcare.com/2016/08/physiotherapy/</a:t>
            </a:r>
            <a:r>
              <a:rPr lang="ja-JP">
                <a:solidFill>
                  <a:srgbClr val="0C0C0C"/>
                </a:solidFill>
              </a:rPr>
              <a:t>　</a:t>
            </a:r>
            <a:endParaRPr/>
          </a:p>
          <a:p>
            <a:pPr marL="408850" lvl="1" indent="-164908" algn="l" rtl="0">
              <a:lnSpc>
                <a:spcPct val="150000"/>
              </a:lnSpc>
              <a:spcBef>
                <a:spcPts val="0"/>
              </a:spcBef>
              <a:spcAft>
                <a:spcPts val="0"/>
              </a:spcAft>
              <a:buSzPts val="1280"/>
              <a:buNone/>
            </a:pPr>
            <a:endParaRPr>
              <a:solidFill>
                <a:srgbClr val="0C0C0C"/>
              </a:solidFill>
            </a:endParaRPr>
          </a:p>
        </p:txBody>
      </p:sp>
      <p:pic>
        <p:nvPicPr>
          <p:cNvPr id="930" name="Google Shape;930;p7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50825" y="1868200"/>
            <a:ext cx="3899400" cy="3119525"/>
          </a:xfrm>
          <a:prstGeom prst="rect">
            <a:avLst/>
          </a:prstGeom>
          <a:noFill/>
          <a:ln>
            <a:noFill/>
          </a:ln>
        </p:spPr>
      </p:pic>
      <p:pic>
        <p:nvPicPr>
          <p:cNvPr id="931" name="Google Shape;931;p7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942150" y="1792950"/>
            <a:ext cx="1916102" cy="1775674"/>
          </a:xfrm>
          <a:prstGeom prst="rect">
            <a:avLst/>
          </a:prstGeom>
          <a:noFill/>
          <a:ln>
            <a:noFill/>
          </a:ln>
        </p:spPr>
      </p:pic>
      <p:pic>
        <p:nvPicPr>
          <p:cNvPr id="932" name="Google Shape;932;p7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932100" y="3593000"/>
            <a:ext cx="1916098" cy="1982999"/>
          </a:xfrm>
          <a:prstGeom prst="rect">
            <a:avLst/>
          </a:prstGeom>
          <a:noFill/>
          <a:ln>
            <a:noFill/>
          </a:ln>
        </p:spPr>
      </p:pic>
      <p:sp>
        <p:nvSpPr>
          <p:cNvPr id="933" name="Google Shape;933;p71"/>
          <p:cNvSpPr/>
          <p:nvPr/>
        </p:nvSpPr>
        <p:spPr>
          <a:xfrm>
            <a:off x="2809277" y="3995978"/>
            <a:ext cx="260100" cy="319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71"/>
          <p:cNvSpPr/>
          <p:nvPr/>
        </p:nvSpPr>
        <p:spPr>
          <a:xfrm>
            <a:off x="2176577" y="2778335"/>
            <a:ext cx="175500" cy="206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35" name="Google Shape;935;p71"/>
          <p:cNvCxnSpPr>
            <a:stCxn id="934" idx="0"/>
          </p:cNvCxnSpPr>
          <p:nvPr/>
        </p:nvCxnSpPr>
        <p:spPr>
          <a:xfrm rot="10800000" flipH="1">
            <a:off x="2264327" y="1825235"/>
            <a:ext cx="4676700" cy="953100"/>
          </a:xfrm>
          <a:prstGeom prst="straightConnector1">
            <a:avLst/>
          </a:prstGeom>
          <a:noFill/>
          <a:ln w="9525" cap="flat" cmpd="sng">
            <a:solidFill>
              <a:schemeClr val="dk2"/>
            </a:solidFill>
            <a:prstDash val="dot"/>
            <a:round/>
            <a:headEnd type="none" w="sm" len="sm"/>
            <a:tailEnd type="none" w="sm" len="sm"/>
          </a:ln>
        </p:spPr>
      </p:cxnSp>
      <p:cxnSp>
        <p:nvCxnSpPr>
          <p:cNvPr id="936" name="Google Shape;936;p71"/>
          <p:cNvCxnSpPr>
            <a:stCxn id="934" idx="2"/>
          </p:cNvCxnSpPr>
          <p:nvPr/>
        </p:nvCxnSpPr>
        <p:spPr>
          <a:xfrm>
            <a:off x="2264327" y="2984735"/>
            <a:ext cx="4667700" cy="551100"/>
          </a:xfrm>
          <a:prstGeom prst="straightConnector1">
            <a:avLst/>
          </a:prstGeom>
          <a:noFill/>
          <a:ln w="9525" cap="flat" cmpd="sng">
            <a:solidFill>
              <a:schemeClr val="dk2"/>
            </a:solidFill>
            <a:prstDash val="dot"/>
            <a:round/>
            <a:headEnd type="none" w="sm" len="sm"/>
            <a:tailEnd type="none" w="sm" len="sm"/>
          </a:ln>
        </p:spPr>
      </p:cxnSp>
      <p:cxnSp>
        <p:nvCxnSpPr>
          <p:cNvPr id="937" name="Google Shape;937;p71"/>
          <p:cNvCxnSpPr>
            <a:stCxn id="933" idx="0"/>
          </p:cNvCxnSpPr>
          <p:nvPr/>
        </p:nvCxnSpPr>
        <p:spPr>
          <a:xfrm rot="10800000" flipH="1">
            <a:off x="2939327" y="3669278"/>
            <a:ext cx="4065900" cy="326700"/>
          </a:xfrm>
          <a:prstGeom prst="straightConnector1">
            <a:avLst/>
          </a:prstGeom>
          <a:noFill/>
          <a:ln w="9525" cap="flat" cmpd="sng">
            <a:solidFill>
              <a:schemeClr val="dk2"/>
            </a:solidFill>
            <a:prstDash val="dot"/>
            <a:round/>
            <a:headEnd type="none" w="sm" len="sm"/>
            <a:tailEnd type="none" w="sm" len="sm"/>
          </a:ln>
        </p:spPr>
      </p:cxnSp>
      <p:cxnSp>
        <p:nvCxnSpPr>
          <p:cNvPr id="938" name="Google Shape;938;p71"/>
          <p:cNvCxnSpPr>
            <a:stCxn id="933" idx="2"/>
          </p:cNvCxnSpPr>
          <p:nvPr/>
        </p:nvCxnSpPr>
        <p:spPr>
          <a:xfrm>
            <a:off x="2939327" y="4315478"/>
            <a:ext cx="4038600" cy="1231800"/>
          </a:xfrm>
          <a:prstGeom prst="straightConnector1">
            <a:avLst/>
          </a:prstGeom>
          <a:noFill/>
          <a:ln w="9525" cap="flat" cmpd="sng">
            <a:solidFill>
              <a:schemeClr val="dk2"/>
            </a:solidFill>
            <a:prstDash val="dot"/>
            <a:round/>
            <a:headEnd type="none" w="sm" len="sm"/>
            <a:tailEnd type="none" w="sm" len="sm"/>
          </a:ln>
        </p:spPr>
      </p:cxnSp>
      <p:sp>
        <p:nvSpPr>
          <p:cNvPr id="939" name="Google Shape;939;p71"/>
          <p:cNvSpPr txBox="1"/>
          <p:nvPr/>
        </p:nvSpPr>
        <p:spPr>
          <a:xfrm>
            <a:off x="7875375" y="5417578"/>
            <a:ext cx="11586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rgbClr val="000000"/>
                </a:solidFill>
                <a:latin typeface="Meiryo"/>
                <a:ea typeface="Meiryo"/>
                <a:cs typeface="Meiryo"/>
                <a:sym typeface="Meiryo"/>
              </a:rPr>
              <a:t>Copyright ©Google Map</a:t>
            </a:r>
            <a:endParaRPr sz="600" b="0" i="0" u="none" strike="noStrike" cap="none">
              <a:solidFill>
                <a:srgbClr val="000000"/>
              </a:solidFill>
              <a:latin typeface="Meiryo"/>
              <a:ea typeface="Meiryo"/>
              <a:cs typeface="Meiryo"/>
              <a:sym typeface="Meiryo"/>
            </a:endParaRPr>
          </a:p>
        </p:txBody>
      </p:sp>
      <p:sp>
        <p:nvSpPr>
          <p:cNvPr id="940" name="Google Shape;940;p71"/>
          <p:cNvSpPr txBox="1"/>
          <p:nvPr/>
        </p:nvSpPr>
        <p:spPr>
          <a:xfrm>
            <a:off x="7877450" y="3365717"/>
            <a:ext cx="11586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rgbClr val="000000"/>
                </a:solidFill>
                <a:latin typeface="Meiryo"/>
                <a:ea typeface="Meiryo"/>
                <a:cs typeface="Meiryo"/>
                <a:sym typeface="Meiryo"/>
              </a:rPr>
              <a:t>Copyright ©Google Map</a:t>
            </a:r>
            <a:endParaRPr sz="600" b="0" i="0" u="none" strike="noStrike" cap="none">
              <a:solidFill>
                <a:srgbClr val="000000"/>
              </a:solidFill>
              <a:latin typeface="Meiryo"/>
              <a:ea typeface="Meiryo"/>
              <a:cs typeface="Meiryo"/>
              <a:sym typeface="Meiryo"/>
            </a:endParaRPr>
          </a:p>
        </p:txBody>
      </p:sp>
      <p:sp>
        <p:nvSpPr>
          <p:cNvPr id="941" name="Google Shape;941;p71"/>
          <p:cNvSpPr txBox="1">
            <a:spLocks noGrp="1"/>
          </p:cNvSpPr>
          <p:nvPr>
            <p:ph type="title"/>
          </p:nvPr>
        </p:nvSpPr>
        <p:spPr>
          <a:xfrm>
            <a:off x="185525" y="266725"/>
            <a:ext cx="8772000" cy="426000"/>
          </a:xfrm>
          <a:prstGeom prst="rect">
            <a:avLst/>
          </a:prstGeom>
          <a:noFill/>
          <a:ln>
            <a:noFill/>
          </a:ln>
        </p:spPr>
        <p:txBody>
          <a:bodyPr spcFirstLastPara="1" wrap="square" lIns="108000" tIns="45700" rIns="91425" bIns="45700" anchor="b" anchorCtr="0">
            <a:normAutofit/>
          </a:bodyPr>
          <a:lstStyle/>
          <a:p>
            <a:pPr marL="0" lvl="0" indent="0" algn="l" rtl="0">
              <a:lnSpc>
                <a:spcPct val="90000"/>
              </a:lnSpc>
              <a:spcBef>
                <a:spcPts val="0"/>
              </a:spcBef>
              <a:spcAft>
                <a:spcPts val="0"/>
              </a:spcAft>
              <a:buSzPts val="2000"/>
              <a:buNone/>
            </a:pPr>
            <a:r>
              <a:rPr lang="ja-JP"/>
              <a:t>訪問サービスの現状（カンボジア）</a:t>
            </a:r>
            <a:endParaRPr/>
          </a:p>
        </p:txBody>
      </p:sp>
      <p:sp>
        <p:nvSpPr>
          <p:cNvPr id="942" name="Google Shape;942;p71"/>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F3864"/>
              </a:buClr>
              <a:buSzPts val="900"/>
              <a:buFont typeface="Arial"/>
              <a:buNone/>
            </a:pPr>
            <a:r>
              <a:rPr lang="ja-JP" altLang="en-US" dirty="0"/>
              <a:t>カンボジア／非感染症疾患／在宅医療／</a:t>
            </a:r>
            <a:r>
              <a:rPr lang="en-US" altLang="ja-JP" dirty="0"/>
              <a:t>2.</a:t>
            </a:r>
            <a:r>
              <a:rPr lang="ja-JP" altLang="en-US" dirty="0"/>
              <a:t>医療・公衆衛生</a:t>
            </a:r>
            <a:r>
              <a:rPr lang="en-US" altLang="ja-JP" dirty="0"/>
              <a:t>,</a:t>
            </a:r>
            <a:r>
              <a:rPr lang="ja-JP" altLang="en-US" dirty="0"/>
              <a:t>医療課題・ニーズ</a:t>
            </a:r>
          </a:p>
          <a:p>
            <a:pPr marL="0" lvl="0" indent="0" algn="l" rtl="0">
              <a:lnSpc>
                <a:spcPct val="150000"/>
              </a:lnSpc>
              <a:spcBef>
                <a:spcPts val="0"/>
              </a:spcBef>
              <a:spcAft>
                <a:spcPts val="0"/>
              </a:spcAft>
              <a:buClr>
                <a:srgbClr val="1F3864"/>
              </a:buClr>
              <a:buSzPts val="900"/>
              <a:buFont typeface="Arial"/>
              <a:buNone/>
            </a:pPr>
            <a:endParaRPr sz="1400" b="0" dirty="0">
              <a:solidFill>
                <a:schemeClr val="dk1"/>
              </a:solidFill>
              <a:latin typeface="Arial"/>
              <a:ea typeface="Arial"/>
              <a:cs typeface="Arial"/>
              <a:sym typeface="Arial"/>
            </a:endParaRPr>
          </a:p>
          <a:p>
            <a:pPr marL="0" lvl="0" indent="0" algn="l" rtl="0">
              <a:lnSpc>
                <a:spcPct val="150000"/>
              </a:lnSpc>
              <a:spcBef>
                <a:spcPts val="0"/>
              </a:spcBef>
              <a:spcAft>
                <a:spcPts val="0"/>
              </a:spcAft>
              <a:buClr>
                <a:srgbClr val="1F3864"/>
              </a:buClr>
              <a:buSzPts val="900"/>
              <a:buFont typeface="Arial"/>
              <a:buNone/>
            </a:pPr>
            <a:endParaRPr dirty="0"/>
          </a:p>
          <a:p>
            <a:pPr marL="0" lvl="0" indent="0" algn="l" rtl="0">
              <a:lnSpc>
                <a:spcPct val="150000"/>
              </a:lnSpc>
              <a:spcBef>
                <a:spcPts val="0"/>
              </a:spcBef>
              <a:spcAft>
                <a:spcPts val="0"/>
              </a:spcAft>
              <a:buSzPts val="900"/>
              <a:buNone/>
            </a:pPr>
            <a:endParaRPr dirty="0"/>
          </a:p>
        </p:txBody>
      </p:sp>
      <p:sp>
        <p:nvSpPr>
          <p:cNvPr id="2" name="スライド番号プレースホルダー 1">
            <a:extLst>
              <a:ext uri="{FF2B5EF4-FFF2-40B4-BE49-F238E27FC236}">
                <a16:creationId xmlns:a16="http://schemas.microsoft.com/office/drawing/2014/main" xmlns="" id="{EB7ABB2A-283D-407D-908E-3B35496332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a:t>
            </a:fld>
            <a:endParaRPr lang="ja-JP" altLang="en-US" dirty="0"/>
          </a:p>
        </p:txBody>
      </p:sp>
    </p:spTree>
    <p:extLst>
      <p:ext uri="{BB962C8B-B14F-4D97-AF65-F5344CB8AC3E}">
        <p14:creationId xmlns:p14="http://schemas.microsoft.com/office/powerpoint/2010/main" val="2736309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104"/>
          <p:cNvSpPr txBox="1">
            <a:spLocks noGrp="1"/>
          </p:cNvSpPr>
          <p:nvPr>
            <p:ph type="title"/>
          </p:nvPr>
        </p:nvSpPr>
        <p:spPr>
          <a:xfrm>
            <a:off x="186439" y="266731"/>
            <a:ext cx="8771100" cy="426000"/>
          </a:xfrm>
          <a:prstGeom prst="rect">
            <a:avLst/>
          </a:prstGeom>
          <a:noFill/>
          <a:ln>
            <a:noFill/>
          </a:ln>
        </p:spPr>
        <p:txBody>
          <a:bodyPr spcFirstLastPara="1" wrap="square" lIns="93450" tIns="39550" rIns="79125" bIns="39550" anchor="ctr" anchorCtr="0">
            <a:noAutofit/>
          </a:bodyPr>
          <a:lstStyle/>
          <a:p>
            <a:pPr marL="0" lvl="0" indent="0" algn="l" rtl="0">
              <a:lnSpc>
                <a:spcPct val="90000"/>
              </a:lnSpc>
              <a:spcBef>
                <a:spcPts val="0"/>
              </a:spcBef>
              <a:spcAft>
                <a:spcPts val="0"/>
              </a:spcAft>
              <a:buClr>
                <a:srgbClr val="1F3864"/>
              </a:buClr>
              <a:buSzPts val="2000"/>
              <a:buFont typeface="Meiryo"/>
              <a:buNone/>
            </a:pPr>
            <a:r>
              <a:rPr lang="ja-JP"/>
              <a:t>遠隔サービスの医療保険適用とサービス紹介の可否</a:t>
            </a:r>
            <a:endParaRPr sz="1400" b="0">
              <a:solidFill>
                <a:schemeClr val="dk1"/>
              </a:solidFill>
              <a:latin typeface="Arial"/>
              <a:ea typeface="Arial"/>
              <a:cs typeface="Arial"/>
              <a:sym typeface="Arial"/>
            </a:endParaRPr>
          </a:p>
        </p:txBody>
      </p:sp>
      <p:sp>
        <p:nvSpPr>
          <p:cNvPr id="1122" name="Google Shape;1122;p104"/>
          <p:cNvSpPr txBox="1">
            <a:spLocks noGrp="1"/>
          </p:cNvSpPr>
          <p:nvPr>
            <p:ph type="body" idx="1"/>
          </p:nvPr>
        </p:nvSpPr>
        <p:spPr>
          <a:xfrm>
            <a:off x="307764" y="1337841"/>
            <a:ext cx="8772000" cy="3797685"/>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accent1">
                  <a:lumMod val="50000"/>
                </a:schemeClr>
              </a:buClr>
              <a:buSzPct val="100000"/>
              <a:buFont typeface="Wingdings" panose="05000000000000000000" pitchFamily="2" charset="2"/>
              <a:buChar char="n"/>
            </a:pPr>
            <a:r>
              <a:rPr lang="ja-JP" dirty="0"/>
              <a:t>遠隔診療の医療保険適用</a:t>
            </a:r>
            <a:r>
              <a:rPr lang="ja-JP" altLang="en-US" dirty="0"/>
              <a:t>は</a:t>
            </a:r>
            <a:r>
              <a:rPr lang="ja-JP" dirty="0"/>
              <a:t>一部の保険会社では補償対象</a:t>
            </a:r>
            <a:r>
              <a:rPr lang="ja-JP" altLang="en-US" dirty="0">
                <a:solidFill>
                  <a:schemeClr val="tx1"/>
                </a:solidFill>
              </a:rPr>
              <a:t>となっている。</a:t>
            </a:r>
            <a:endParaRPr lang="en-US" altLang="ja-JP" dirty="0">
              <a:solidFill>
                <a:schemeClr val="tx1"/>
              </a:solidFill>
            </a:endParaRPr>
          </a:p>
          <a:p>
            <a:pPr marL="171450" lvl="0" indent="-171450" algn="l" rtl="0">
              <a:spcBef>
                <a:spcPts val="0"/>
              </a:spcBef>
              <a:spcAft>
                <a:spcPts val="0"/>
              </a:spcAft>
              <a:buClr>
                <a:schemeClr val="accent1">
                  <a:lumMod val="50000"/>
                </a:schemeClr>
              </a:buClr>
              <a:buSzPct val="100000"/>
              <a:buFont typeface="Wingdings" panose="05000000000000000000" pitchFamily="2" charset="2"/>
              <a:buChar char="n"/>
            </a:pPr>
            <a:r>
              <a:rPr lang="ja-JP" dirty="0"/>
              <a:t>医療保険を提供している保険会社とサンライズジャパン病院と提携している保険会社へ照会</a:t>
            </a:r>
            <a:endParaRPr dirty="0"/>
          </a:p>
          <a:p>
            <a:pPr marL="361950" lvl="0" indent="-180975" algn="l" rtl="0">
              <a:spcBef>
                <a:spcPts val="0"/>
              </a:spcBef>
              <a:spcAft>
                <a:spcPts val="0"/>
              </a:spcAft>
              <a:buClr>
                <a:schemeClr val="accent1">
                  <a:lumMod val="50000"/>
                </a:schemeClr>
              </a:buClr>
              <a:buSzPct val="100000"/>
              <a:buFont typeface="Wingdings" panose="05000000000000000000" pitchFamily="2" charset="2"/>
              <a:buChar char="l"/>
            </a:pPr>
            <a:r>
              <a:rPr lang="ja-JP" dirty="0"/>
              <a:t>カンボジア7社/ベトナム9社へ問合せ、6社より回答を得た</a:t>
            </a:r>
            <a:r>
              <a:rPr lang="ja-JP" altLang="en-US" dirty="0"/>
              <a:t>。</a:t>
            </a:r>
            <a:endParaRPr dirty="0"/>
          </a:p>
          <a:p>
            <a:pPr marL="171450" lvl="0" indent="-171450" algn="l" rtl="0">
              <a:spcBef>
                <a:spcPts val="0"/>
              </a:spcBef>
              <a:spcAft>
                <a:spcPts val="0"/>
              </a:spcAft>
              <a:buClr>
                <a:schemeClr val="accent1">
                  <a:lumMod val="50000"/>
                </a:schemeClr>
              </a:buClr>
              <a:buSzPct val="100000"/>
              <a:buFont typeface="Wingdings" panose="05000000000000000000" pitchFamily="2" charset="2"/>
              <a:buChar char="n"/>
            </a:pPr>
            <a:r>
              <a:rPr lang="ja-JP" dirty="0"/>
              <a:t>遠隔リハビリは保険適用可否</a:t>
            </a:r>
            <a:endParaRPr dirty="0"/>
          </a:p>
          <a:p>
            <a:pPr marL="361950" lvl="0" indent="-180975" algn="l" rtl="0">
              <a:spcBef>
                <a:spcPts val="0"/>
              </a:spcBef>
              <a:spcAft>
                <a:spcPts val="0"/>
              </a:spcAft>
              <a:buClr>
                <a:schemeClr val="accent1">
                  <a:lumMod val="50000"/>
                </a:schemeClr>
              </a:buClr>
              <a:buSzPct val="100000"/>
              <a:buFont typeface="Wingdings" panose="05000000000000000000" pitchFamily="2" charset="2"/>
              <a:buChar char="l"/>
            </a:pPr>
            <a:r>
              <a:rPr lang="ja-JP" dirty="0"/>
              <a:t>保険適用と回答した保険会社は０社（保険適用の可能性があると回答した会社は1社）</a:t>
            </a:r>
            <a:r>
              <a:rPr lang="ja-JP" altLang="en-US" dirty="0"/>
              <a:t>。</a:t>
            </a:r>
            <a:r>
              <a:rPr lang="ja-JP" dirty="0"/>
              <a:t>理由として、遠隔リハビリが有償のリハビリサービスなのか治療なのかの判断が難しいとの指摘</a:t>
            </a:r>
            <a:r>
              <a:rPr lang="ja-JP" altLang="en-US" dirty="0"/>
              <a:t>があった。</a:t>
            </a:r>
            <a:endParaRPr lang="en-US" altLang="ja-JP" dirty="0"/>
          </a:p>
          <a:p>
            <a:pPr marL="361950" lvl="0" indent="-180975" algn="l" rtl="0">
              <a:spcBef>
                <a:spcPts val="0"/>
              </a:spcBef>
              <a:spcAft>
                <a:spcPts val="0"/>
              </a:spcAft>
              <a:buClr>
                <a:schemeClr val="accent1">
                  <a:lumMod val="50000"/>
                </a:schemeClr>
              </a:buClr>
              <a:buSzPct val="100000"/>
              <a:buFont typeface="Wingdings" panose="05000000000000000000" pitchFamily="2" charset="2"/>
              <a:buChar char="l"/>
            </a:pPr>
            <a:r>
              <a:rPr lang="ja-JP" dirty="0"/>
              <a:t>医師の指示のもと治療として実施される場合には保険適用の可能性もある</a:t>
            </a:r>
            <a:r>
              <a:rPr lang="ja-JP" altLang="en-US" dirty="0"/>
              <a:t>。</a:t>
            </a:r>
            <a:endParaRPr dirty="0"/>
          </a:p>
          <a:p>
            <a:pPr marL="171450" lvl="0" indent="-171450" algn="l" rtl="0">
              <a:spcBef>
                <a:spcPts val="0"/>
              </a:spcBef>
              <a:spcAft>
                <a:spcPts val="0"/>
              </a:spcAft>
              <a:buClr>
                <a:schemeClr val="accent1">
                  <a:lumMod val="50000"/>
                </a:schemeClr>
              </a:buClr>
              <a:buSzPct val="100000"/>
              <a:buFont typeface="Wingdings" panose="05000000000000000000" pitchFamily="2" charset="2"/>
              <a:buChar char="n"/>
            </a:pPr>
            <a:r>
              <a:rPr lang="ja-JP" dirty="0"/>
              <a:t>遠隔リハビリを自費診療として紹介</a:t>
            </a:r>
            <a:r>
              <a:rPr lang="ja-JP" altLang="en-US" dirty="0"/>
              <a:t>してもらう</a:t>
            </a:r>
            <a:r>
              <a:rPr lang="ja-JP" dirty="0"/>
              <a:t>可能性</a:t>
            </a:r>
            <a:endParaRPr dirty="0"/>
          </a:p>
          <a:p>
            <a:pPr marL="361950" lvl="0" indent="-180975" algn="l" rtl="0">
              <a:spcBef>
                <a:spcPts val="0"/>
              </a:spcBef>
              <a:spcAft>
                <a:spcPts val="0"/>
              </a:spcAft>
              <a:buClr>
                <a:schemeClr val="accent1">
                  <a:lumMod val="50000"/>
                </a:schemeClr>
              </a:buClr>
              <a:buSzPct val="100000"/>
              <a:buFont typeface="Wingdings" panose="05000000000000000000" pitchFamily="2" charset="2"/>
              <a:buChar char="l"/>
            </a:pPr>
            <a:r>
              <a:rPr lang="ja-JP" dirty="0"/>
              <a:t>保険会社により回答が異なり、特定の治療やサービスの紹介は出来かねると回答する企業がある一方で、自費診療として紹介できる可能性があると回答する企業もあった。</a:t>
            </a:r>
            <a:endParaRPr dirty="0"/>
          </a:p>
        </p:txBody>
      </p:sp>
      <p:sp>
        <p:nvSpPr>
          <p:cNvPr id="1123" name="Google Shape;1123;p104"/>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F3864"/>
              </a:buClr>
              <a:buSzPts val="900"/>
              <a:buFont typeface="Arial"/>
              <a:buNone/>
            </a:pPr>
            <a:r>
              <a:rPr lang="ja-JP" altLang="en-US" dirty="0"/>
              <a:t>カンボジア・ベトナム／非感染症疾患／遠隔医療／</a:t>
            </a:r>
            <a:r>
              <a:rPr lang="en-US" altLang="ja-JP" dirty="0"/>
              <a:t>3.</a:t>
            </a:r>
            <a:r>
              <a:rPr lang="ja-JP" altLang="en-US" dirty="0"/>
              <a:t>政策・制度</a:t>
            </a:r>
            <a:r>
              <a:rPr lang="en-US" altLang="ja-JP" dirty="0"/>
              <a:t>,</a:t>
            </a:r>
            <a:r>
              <a:rPr lang="ja-JP" altLang="en-US" dirty="0"/>
              <a:t>民間保険 </a:t>
            </a:r>
          </a:p>
        </p:txBody>
      </p:sp>
      <p:sp>
        <p:nvSpPr>
          <p:cNvPr id="2" name="スライド番号プレースホルダー 1">
            <a:extLst>
              <a:ext uri="{FF2B5EF4-FFF2-40B4-BE49-F238E27FC236}">
                <a16:creationId xmlns:a16="http://schemas.microsoft.com/office/drawing/2014/main" xmlns="" id="{6632557C-13AC-4D28-A399-8FC4E6E73B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20</a:t>
            </a:fld>
            <a:endParaRPr lang="ja-JP" altLang="en-US" dirty="0"/>
          </a:p>
        </p:txBody>
      </p:sp>
    </p:spTree>
    <p:extLst>
      <p:ext uri="{BB962C8B-B14F-4D97-AF65-F5344CB8AC3E}">
        <p14:creationId xmlns:p14="http://schemas.microsoft.com/office/powerpoint/2010/main" val="497364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g1111c098675_0_1290"/>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a:t>カンボジアの通信環境</a:t>
            </a:r>
            <a:endParaRPr/>
          </a:p>
        </p:txBody>
      </p:sp>
      <p:sp>
        <p:nvSpPr>
          <p:cNvPr id="1130" name="Google Shape;1130;g1111c098675_0_1290"/>
          <p:cNvSpPr txBox="1">
            <a:spLocks noGrp="1"/>
          </p:cNvSpPr>
          <p:nvPr>
            <p:ph type="body" idx="1"/>
          </p:nvPr>
        </p:nvSpPr>
        <p:spPr>
          <a:xfrm>
            <a:off x="184639" y="785091"/>
            <a:ext cx="8772000" cy="5391900"/>
          </a:xfrm>
          <a:prstGeom prst="rect">
            <a:avLst/>
          </a:prstGeom>
          <a:noFill/>
          <a:ln>
            <a:noFill/>
          </a:ln>
        </p:spPr>
        <p:txBody>
          <a:bodyPr spcFirstLastPara="1" wrap="square" lIns="84375" tIns="42175" rIns="84375" bIns="42175" anchor="t" anchorCtr="0">
            <a:noAutofit/>
          </a:bodyPr>
          <a:lstStyle/>
          <a:p>
            <a:pPr marL="408848" lvl="1" indent="-246187" algn="l" rtl="0">
              <a:lnSpc>
                <a:spcPct val="150000"/>
              </a:lnSpc>
              <a:spcBef>
                <a:spcPts val="0"/>
              </a:spcBef>
              <a:spcAft>
                <a:spcPts val="0"/>
              </a:spcAft>
              <a:buSzPts val="1280"/>
              <a:buChar char="●"/>
            </a:pPr>
            <a:r>
              <a:rPr lang="ja-JP" sz="1100" dirty="0"/>
              <a:t>普及率は、携帯電話が 118%（2018年）、固定電話が 0.84%（2017 年）、インターネットが 75%（2018年）となっている。</a:t>
            </a:r>
            <a:endParaRPr sz="1100" dirty="0"/>
          </a:p>
          <a:p>
            <a:pPr marL="408848" lvl="1" indent="-246187" algn="l" rtl="0">
              <a:lnSpc>
                <a:spcPct val="150000"/>
              </a:lnSpc>
              <a:spcBef>
                <a:spcPts val="0"/>
              </a:spcBef>
              <a:spcAft>
                <a:spcPts val="0"/>
              </a:spcAft>
              <a:buSzPts val="1280"/>
              <a:buChar char="●"/>
            </a:pPr>
            <a:r>
              <a:rPr lang="ja-JP" sz="1100" dirty="0"/>
              <a:t>一方で、都市部と地方部ではインターネットの利便性やサービス面で格差があることが指摘されている。</a:t>
            </a:r>
            <a:endParaRPr sz="1100" dirty="0"/>
          </a:p>
          <a:p>
            <a:pPr marL="408848" lvl="1" indent="-246187" algn="l" rtl="0">
              <a:lnSpc>
                <a:spcPct val="150000"/>
              </a:lnSpc>
              <a:spcBef>
                <a:spcPts val="0"/>
              </a:spcBef>
              <a:spcAft>
                <a:spcPts val="0"/>
              </a:spcAft>
              <a:buSzPts val="1280"/>
              <a:buChar char="●"/>
            </a:pPr>
            <a:r>
              <a:rPr lang="ja-JP" sz="1100" dirty="0"/>
              <a:t>2020年8月現在、68のインターネット・サービス・プロバイダー（ISP）免許が交付されている。大手ISP3社は、Metfone、カンボジアテレコム、CogeTelである。2020年10月現在、10MbpsのFTTH（基地局から各家庭まで光ファイバーが繋がっている配線方式）が月額</a:t>
            </a:r>
            <a:r>
              <a:rPr lang="ja-JP" sz="1100" dirty="0">
                <a:solidFill>
                  <a:schemeClr val="tx1"/>
                </a:solidFill>
              </a:rPr>
              <a:t>15</a:t>
            </a:r>
            <a:r>
              <a:rPr lang="ja-JP" altLang="en-US" sz="1100" dirty="0">
                <a:solidFill>
                  <a:schemeClr val="tx1"/>
                </a:solidFill>
              </a:rPr>
              <a:t>ドル</a:t>
            </a:r>
            <a:r>
              <a:rPr lang="ja-JP" sz="1100" dirty="0">
                <a:solidFill>
                  <a:schemeClr val="tx1"/>
                </a:solidFill>
              </a:rPr>
              <a:t>程度</a:t>
            </a:r>
            <a:r>
              <a:rPr lang="ja-JP" sz="1100" dirty="0"/>
              <a:t>で提供されている。</a:t>
            </a:r>
            <a:endParaRPr sz="1100" dirty="0"/>
          </a:p>
          <a:p>
            <a:pPr marL="408848" lvl="1" indent="-246187" algn="l" rtl="0">
              <a:lnSpc>
                <a:spcPct val="150000"/>
              </a:lnSpc>
              <a:spcBef>
                <a:spcPts val="0"/>
              </a:spcBef>
              <a:spcAft>
                <a:spcPts val="0"/>
              </a:spcAft>
              <a:buSzPts val="1280"/>
              <a:buChar char="●"/>
            </a:pPr>
            <a:r>
              <a:rPr lang="ja-JP" sz="1100" dirty="0"/>
              <a:t>2019年には、Smart Axiata、Viettelが5Gの実証実験を開始し、シェア4位のSealtelも2020年2月に5Gの実証実験を実施した。</a:t>
            </a:r>
            <a:endParaRPr sz="1100" dirty="0"/>
          </a:p>
          <a:p>
            <a:pPr marL="408848" lvl="1" indent="-246187" algn="l" rtl="0">
              <a:lnSpc>
                <a:spcPct val="150000"/>
              </a:lnSpc>
              <a:spcBef>
                <a:spcPts val="0"/>
              </a:spcBef>
              <a:spcAft>
                <a:spcPts val="0"/>
              </a:spcAft>
              <a:buSzPts val="1280"/>
              <a:buChar char="●"/>
            </a:pPr>
            <a:r>
              <a:rPr lang="ja-JP" sz="1100" dirty="0"/>
              <a:t>政府は、2020年までに都市部の100％と、地方部の70％を、最低512kbpsのネットワークでカバーする計画である。</a:t>
            </a:r>
            <a:endParaRPr sz="1100" dirty="0"/>
          </a:p>
          <a:p>
            <a:pPr marL="408848" lvl="1" indent="-246187" algn="l" rtl="0">
              <a:lnSpc>
                <a:spcPct val="150000"/>
              </a:lnSpc>
              <a:spcBef>
                <a:spcPts val="0"/>
              </a:spcBef>
              <a:spcAft>
                <a:spcPts val="0"/>
              </a:spcAft>
              <a:buSzPts val="1280"/>
              <a:buChar char="●"/>
            </a:pPr>
            <a:r>
              <a:rPr lang="ja-JP" sz="1100" dirty="0"/>
              <a:t>国内通信事業者は総収益の2％をユニバーサル・サービス基金の原資として拠出するものとされており、この資金は郵便電気通信省が管理し、主に地方部における電気通信網の拡大に充てられることになっている。</a:t>
            </a:r>
            <a:endParaRPr sz="1100" dirty="0"/>
          </a:p>
          <a:p>
            <a:pPr marL="408848" lvl="1" indent="-246187" algn="l" rtl="0">
              <a:lnSpc>
                <a:spcPct val="150000"/>
              </a:lnSpc>
              <a:spcBef>
                <a:spcPts val="0"/>
              </a:spcBef>
              <a:spcAft>
                <a:spcPts val="0"/>
              </a:spcAft>
              <a:buSzPts val="1280"/>
              <a:buChar char="●"/>
            </a:pPr>
            <a:r>
              <a:rPr lang="ja-JP" sz="1100" dirty="0"/>
              <a:t>本事業の拡大においてはインターネット環境が必須であるが、携帯電話の普及とインターネット環境の向上により、</a:t>
            </a:r>
            <a:br>
              <a:rPr lang="ja-JP" sz="1100" dirty="0"/>
            </a:br>
            <a:r>
              <a:rPr lang="ja-JP" sz="1100" dirty="0"/>
              <a:t>遠隔リハビリ実施の際にインターネット環境の観点で障壁となる可能性は低いと考えられる。</a:t>
            </a:r>
            <a:endParaRPr sz="1100" dirty="0"/>
          </a:p>
          <a:p>
            <a:pPr marL="408848" lvl="1" indent="-164907" algn="l" rtl="0">
              <a:lnSpc>
                <a:spcPct val="150000"/>
              </a:lnSpc>
              <a:spcBef>
                <a:spcPts val="0"/>
              </a:spcBef>
              <a:spcAft>
                <a:spcPts val="0"/>
              </a:spcAft>
              <a:buSzPts val="1280"/>
              <a:buNone/>
            </a:pPr>
            <a:endParaRPr sz="1100" dirty="0"/>
          </a:p>
          <a:p>
            <a:pPr marL="162661" lvl="1" indent="0" algn="l" rtl="0">
              <a:lnSpc>
                <a:spcPct val="150000"/>
              </a:lnSpc>
              <a:spcBef>
                <a:spcPts val="0"/>
              </a:spcBef>
              <a:spcAft>
                <a:spcPts val="0"/>
              </a:spcAft>
              <a:buSzPts val="1280"/>
              <a:buNone/>
            </a:pPr>
            <a:endParaRPr sz="1100" dirty="0"/>
          </a:p>
        </p:txBody>
      </p:sp>
      <p:sp>
        <p:nvSpPr>
          <p:cNvPr id="1131" name="Google Shape;1131;g1111c098675_0_1290"/>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a:t>カンボジア／非感染症疾患／遠隔医療／</a:t>
            </a:r>
            <a:r>
              <a:rPr lang="en-US" altLang="ja-JP"/>
              <a:t>4.</a:t>
            </a:r>
            <a:r>
              <a:rPr lang="ja-JP" altLang="en-US"/>
              <a:t>特定製品・サービスの市場・投資環境</a:t>
            </a:r>
            <a:r>
              <a:rPr lang="en-US" altLang="ja-JP"/>
              <a:t>,</a:t>
            </a:r>
            <a:r>
              <a:rPr lang="ja-JP" altLang="en-US"/>
              <a:t>情報通信インフラ整備状況</a:t>
            </a:r>
            <a:endParaRPr lang="ja-JP" altLang="en-US" dirty="0"/>
          </a:p>
        </p:txBody>
      </p:sp>
      <p:sp>
        <p:nvSpPr>
          <p:cNvPr id="1132" name="Google Shape;1132;g1111c098675_0_1290"/>
          <p:cNvSpPr txBox="1"/>
          <p:nvPr/>
        </p:nvSpPr>
        <p:spPr>
          <a:xfrm>
            <a:off x="1798253" y="6269965"/>
            <a:ext cx="6078700" cy="588649"/>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dirty="0">
                <a:solidFill>
                  <a:schemeClr val="dk1"/>
                </a:solidFill>
                <a:latin typeface="Meiryo"/>
                <a:ea typeface="Meiryo"/>
                <a:cs typeface="Meiryo"/>
                <a:sym typeface="Meiryo"/>
              </a:rPr>
              <a:t>出所：</a:t>
            </a:r>
            <a:endParaRPr lang="en-US" altLang="ja-JP" sz="922"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22"/>
              <a:buFont typeface="Arial"/>
              <a:buNone/>
            </a:pPr>
            <a:r>
              <a:rPr lang="ja-JP" sz="922" b="0" i="0" u="none" strike="noStrike" cap="none" dirty="0">
                <a:solidFill>
                  <a:srgbClr val="000000"/>
                </a:solidFill>
                <a:latin typeface="Meiryo"/>
                <a:ea typeface="Meiryo"/>
                <a:cs typeface="Meiryo"/>
                <a:sym typeface="Meiryo"/>
              </a:rPr>
              <a:t>カンボジアの通信事情 －民間活力の導入および競争の促進を通じた発展－</a:t>
            </a:r>
            <a:endParaRPr lang="en-US" altLang="ja-JP" sz="922"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22"/>
              <a:buFont typeface="Arial"/>
              <a:buNone/>
            </a:pPr>
            <a:r>
              <a:rPr lang="ja-JP" sz="922" b="0" i="0" strike="noStrike" cap="none" dirty="0">
                <a:solidFill>
                  <a:srgbClr val="000000"/>
                </a:solidFill>
                <a:latin typeface="Meiryo"/>
                <a:ea typeface="Meiryo"/>
                <a:cs typeface="Meiryo"/>
                <a:sym typeface="Meiryo"/>
              </a:rPr>
              <a:t>https://www.murc.jp/wp-content/uploads/2019/05/global_1905_1.pdf</a:t>
            </a:r>
            <a:r>
              <a:rPr lang="ja-JP" sz="922" b="0" i="0" u="none" strike="noStrike" cap="none" dirty="0">
                <a:solidFill>
                  <a:srgbClr val="000000"/>
                </a:solidFill>
                <a:latin typeface="Meiryo"/>
                <a:ea typeface="Meiryo"/>
                <a:cs typeface="Meiryo"/>
                <a:sym typeface="Meiryo"/>
              </a:rPr>
              <a:t>（</a:t>
            </a:r>
            <a:r>
              <a:rPr lang="ja-JP" altLang="en-US" sz="922" b="0" i="0" u="none" strike="noStrike" cap="none" dirty="0">
                <a:solidFill>
                  <a:srgbClr val="000000"/>
                </a:solidFill>
                <a:latin typeface="Meiryo"/>
                <a:ea typeface="Meiryo"/>
                <a:cs typeface="Meiryo"/>
                <a:sym typeface="Meiryo"/>
              </a:rPr>
              <a:t>参照 </a:t>
            </a:r>
            <a:r>
              <a:rPr lang="ja-JP" sz="922" b="0" i="0" u="none" strike="noStrike" cap="none" dirty="0">
                <a:solidFill>
                  <a:srgbClr val="000000"/>
                </a:solidFill>
                <a:latin typeface="Meiryo"/>
                <a:ea typeface="Meiryo"/>
                <a:cs typeface="Meiryo"/>
                <a:sym typeface="Meiryo"/>
              </a:rPr>
              <a:t>2021</a:t>
            </a:r>
            <a:r>
              <a:rPr lang="en-US" altLang="ja-JP" sz="922" b="0" i="0" u="none" strike="noStrike" cap="none" dirty="0">
                <a:solidFill>
                  <a:srgbClr val="000000"/>
                </a:solidFill>
                <a:latin typeface="Meiryo"/>
                <a:ea typeface="Meiryo"/>
                <a:cs typeface="Meiryo"/>
                <a:sym typeface="Meiryo"/>
              </a:rPr>
              <a:t>-</a:t>
            </a:r>
            <a:r>
              <a:rPr lang="ja-JP" sz="922" b="0" i="0" u="none" strike="noStrike" cap="none" dirty="0">
                <a:solidFill>
                  <a:srgbClr val="000000"/>
                </a:solidFill>
                <a:latin typeface="Meiryo"/>
                <a:ea typeface="Meiryo"/>
                <a:cs typeface="Meiryo"/>
                <a:sym typeface="Meiryo"/>
              </a:rPr>
              <a:t>9）</a:t>
            </a:r>
            <a:endParaRPr sz="922" b="0" i="0" u="none" strike="noStrike" cap="none" dirty="0">
              <a:solidFill>
                <a:schemeClr val="dk1"/>
              </a:solidFill>
              <a:latin typeface="Meiryo"/>
              <a:ea typeface="Meiryo"/>
              <a:cs typeface="Meiryo"/>
              <a:sym typeface="Meiryo"/>
            </a:endParaRPr>
          </a:p>
        </p:txBody>
      </p:sp>
      <p:pic>
        <p:nvPicPr>
          <p:cNvPr id="1133" name="Google Shape;1133;g1111c098675_0_129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98253" y="4138861"/>
            <a:ext cx="5544799" cy="2067962"/>
          </a:xfrm>
          <a:prstGeom prst="rect">
            <a:avLst/>
          </a:prstGeom>
          <a:noFill/>
          <a:ln>
            <a:noFill/>
          </a:ln>
        </p:spPr>
      </p:pic>
      <p:sp>
        <p:nvSpPr>
          <p:cNvPr id="1134" name="Google Shape;1134;g1111c098675_0_1290"/>
          <p:cNvSpPr/>
          <p:nvPr/>
        </p:nvSpPr>
        <p:spPr>
          <a:xfrm>
            <a:off x="1668080" y="3826953"/>
            <a:ext cx="5805000" cy="284100"/>
          </a:xfrm>
          <a:prstGeom prst="rect">
            <a:avLst/>
          </a:prstGeom>
          <a:noFill/>
          <a:ln>
            <a:noFill/>
          </a:ln>
        </p:spPr>
        <p:txBody>
          <a:bodyPr spcFirstLastPara="1" wrap="square" lIns="84375" tIns="42175" rIns="84375" bIns="42175" anchor="t" anchorCtr="0">
            <a:noAutofit/>
          </a:bodyPr>
          <a:lstStyle/>
          <a:p>
            <a:pPr marL="0" marR="0" lvl="0" indent="0" algn="ctr" rtl="0">
              <a:lnSpc>
                <a:spcPct val="100000"/>
              </a:lnSpc>
              <a:spcBef>
                <a:spcPts val="0"/>
              </a:spcBef>
              <a:spcAft>
                <a:spcPts val="0"/>
              </a:spcAft>
              <a:buClr>
                <a:srgbClr val="000000"/>
              </a:buClr>
              <a:buSzPts val="1292"/>
              <a:buFont typeface="Arial"/>
              <a:buNone/>
            </a:pPr>
            <a:r>
              <a:rPr lang="ja-JP" sz="1292" b="0" i="0" u="none" strike="noStrike" cap="none">
                <a:solidFill>
                  <a:schemeClr val="dk1"/>
                </a:solidFill>
                <a:latin typeface="Meiryo"/>
                <a:ea typeface="Meiryo"/>
                <a:cs typeface="Meiryo"/>
                <a:sym typeface="Meiryo"/>
              </a:rPr>
              <a:t>図表　カンボジアにおける携帯電話、固定電話、インターネットの契約数</a:t>
            </a:r>
            <a:endParaRPr sz="1292" b="0" i="0" u="none" strike="noStrike" cap="none">
              <a:solidFill>
                <a:srgbClr val="000000"/>
              </a:solidFill>
              <a:latin typeface="Arial"/>
              <a:ea typeface="Arial"/>
              <a:cs typeface="Arial"/>
              <a:sym typeface="Arial"/>
            </a:endParaRPr>
          </a:p>
        </p:txBody>
      </p:sp>
      <p:sp>
        <p:nvSpPr>
          <p:cNvPr id="2" name="スライド番号プレースホルダー 1">
            <a:extLst>
              <a:ext uri="{FF2B5EF4-FFF2-40B4-BE49-F238E27FC236}">
                <a16:creationId xmlns:a16="http://schemas.microsoft.com/office/drawing/2014/main" xmlns="" id="{D4CBD9E3-1DFB-4C12-89AB-183016A03A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21</a:t>
            </a:fld>
            <a:endParaRPr lang="ja-JP" altLang="en-US" dirty="0"/>
          </a:p>
        </p:txBody>
      </p:sp>
    </p:spTree>
    <p:extLst>
      <p:ext uri="{BB962C8B-B14F-4D97-AF65-F5344CB8AC3E}">
        <p14:creationId xmlns:p14="http://schemas.microsoft.com/office/powerpoint/2010/main" val="2177621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77"/>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a:t>ベトナムの通信環境</a:t>
            </a:r>
            <a:endParaRPr/>
          </a:p>
        </p:txBody>
      </p:sp>
      <p:sp>
        <p:nvSpPr>
          <p:cNvPr id="1141" name="Google Shape;1141;p77"/>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dirty="0"/>
              <a:t>ベトナム／非感染症疾患／遠隔医療／</a:t>
            </a:r>
            <a:r>
              <a:rPr lang="en-US" altLang="ja-JP" dirty="0"/>
              <a:t>4.</a:t>
            </a:r>
            <a:r>
              <a:rPr lang="ja-JP" altLang="en-US" dirty="0"/>
              <a:t>特定製品・サービスの市場・投資環境</a:t>
            </a:r>
            <a:r>
              <a:rPr lang="en-US" altLang="ja-JP" dirty="0"/>
              <a:t>,</a:t>
            </a:r>
            <a:r>
              <a:rPr lang="ja-JP" altLang="en-US" dirty="0"/>
              <a:t>情報通信インフラ整備状況</a:t>
            </a:r>
          </a:p>
        </p:txBody>
      </p:sp>
      <p:sp>
        <p:nvSpPr>
          <p:cNvPr id="1142" name="Google Shape;1142;p77"/>
          <p:cNvSpPr txBox="1"/>
          <p:nvPr/>
        </p:nvSpPr>
        <p:spPr>
          <a:xfrm>
            <a:off x="200025" y="1112025"/>
            <a:ext cx="8560800" cy="34929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50000"/>
              </a:lnSpc>
              <a:spcBef>
                <a:spcPts val="0"/>
              </a:spcBef>
              <a:spcAft>
                <a:spcPts val="0"/>
              </a:spcAft>
              <a:buClr>
                <a:srgbClr val="1F3864"/>
              </a:buClr>
              <a:buSzPts val="1400"/>
              <a:buFont typeface="Noto Sans Symbols"/>
              <a:buChar char="■"/>
            </a:pPr>
            <a:r>
              <a:rPr lang="ja-JP" sz="1400" b="0" i="0" u="none" strike="noStrike" cap="none" dirty="0">
                <a:solidFill>
                  <a:srgbClr val="000000"/>
                </a:solidFill>
                <a:latin typeface="Meiryo"/>
                <a:ea typeface="Meiryo"/>
                <a:cs typeface="Meiryo"/>
                <a:sym typeface="Meiryo"/>
              </a:rPr>
              <a:t>移動電話普及率は141.2%(2019年)2017年には、4G網の人口カバレッジが95％に達したとされている。5Gについては、主要事業者のうちViettelが2019年1月に試験免許を受け、5月にハノイ</a:t>
            </a:r>
            <a:r>
              <a:rPr lang="ja-JP" altLang="en-US" sz="1400" b="0" i="0" u="none" strike="noStrike" cap="none" dirty="0">
                <a:solidFill>
                  <a:srgbClr val="000000"/>
                </a:solidFill>
                <a:latin typeface="Meiryo"/>
                <a:ea typeface="Meiryo"/>
                <a:cs typeface="Meiryo"/>
                <a:sym typeface="Meiryo"/>
              </a:rPr>
              <a:t>および</a:t>
            </a:r>
            <a:r>
              <a:rPr lang="ja-JP" sz="1400" b="0" i="0" u="none" strike="noStrike" cap="none" dirty="0">
                <a:solidFill>
                  <a:srgbClr val="000000"/>
                </a:solidFill>
                <a:latin typeface="Meiryo"/>
                <a:ea typeface="Meiryo"/>
                <a:cs typeface="Meiryo"/>
                <a:sym typeface="Meiryo"/>
              </a:rPr>
              <a:t>ホーチミン市での実験に成功している</a:t>
            </a:r>
            <a:r>
              <a:rPr lang="ja-JP" sz="1400" b="0" i="0" u="none" strike="noStrike" cap="none" baseline="30000" dirty="0">
                <a:solidFill>
                  <a:srgbClr val="000000"/>
                </a:solidFill>
                <a:latin typeface="Meiryo"/>
                <a:ea typeface="Meiryo"/>
                <a:cs typeface="Meiryo"/>
                <a:sym typeface="Meiryo"/>
              </a:rPr>
              <a:t>1)</a:t>
            </a:r>
            <a:r>
              <a:rPr lang="ja-JP" sz="1400" b="0" i="0" u="none" strike="noStrike" cap="none" dirty="0">
                <a:solidFill>
                  <a:srgbClr val="000000"/>
                </a:solidFill>
                <a:latin typeface="Meiryo"/>
                <a:ea typeface="Meiryo"/>
                <a:cs typeface="Meiryo"/>
                <a:sym typeface="Meiryo"/>
              </a:rPr>
              <a:t>。</a:t>
            </a:r>
            <a:endParaRPr sz="1400" b="0" i="0" u="none" strike="noStrike" cap="none" dirty="0">
              <a:solidFill>
                <a:srgbClr val="000000"/>
              </a:solidFill>
              <a:latin typeface="Meiryo"/>
              <a:ea typeface="Meiryo"/>
              <a:cs typeface="Meiryo"/>
              <a:sym typeface="Meiryo"/>
            </a:endParaRPr>
          </a:p>
          <a:p>
            <a:pPr marL="457200" marR="0" lvl="0" indent="-317500" algn="l" rtl="0">
              <a:lnSpc>
                <a:spcPct val="150000"/>
              </a:lnSpc>
              <a:spcBef>
                <a:spcPts val="0"/>
              </a:spcBef>
              <a:spcAft>
                <a:spcPts val="0"/>
              </a:spcAft>
              <a:buClr>
                <a:srgbClr val="1F3864"/>
              </a:buClr>
              <a:buSzPts val="1400"/>
              <a:buFont typeface="Noto Sans Symbols"/>
              <a:buChar char="■"/>
            </a:pPr>
            <a:r>
              <a:rPr lang="ja-JP" sz="1400" b="0" i="0" u="none" strike="noStrike" cap="none" dirty="0">
                <a:solidFill>
                  <a:srgbClr val="000000"/>
                </a:solidFill>
                <a:latin typeface="Meiryo"/>
                <a:ea typeface="Meiryo"/>
                <a:cs typeface="Meiryo"/>
                <a:sym typeface="Meiryo"/>
              </a:rPr>
              <a:t>2017 年時点のべトナム主要都市における携帯電話保有率(16歳以上のインターネット利用者 5,839 人を対象)は 95%で、携帯電話保有者に占めるスマートフォン保有者は84%に達した。農村部でも携帯電話保有率が89%、うちスマートフォン保有率は68%に達している</a:t>
            </a:r>
            <a:r>
              <a:rPr lang="ja-JP" sz="1400" b="0" i="0" u="none" strike="noStrike" cap="none" baseline="30000" dirty="0">
                <a:solidFill>
                  <a:srgbClr val="000000"/>
                </a:solidFill>
                <a:latin typeface="Meiryo"/>
                <a:ea typeface="Meiryo"/>
                <a:cs typeface="Meiryo"/>
                <a:sym typeface="Meiryo"/>
              </a:rPr>
              <a:t>2）</a:t>
            </a:r>
            <a:r>
              <a:rPr lang="ja-JP" sz="1400" b="0" i="0" u="none" strike="noStrike" cap="none" dirty="0">
                <a:solidFill>
                  <a:srgbClr val="000000"/>
                </a:solidFill>
                <a:latin typeface="Meiryo"/>
                <a:ea typeface="Meiryo"/>
                <a:cs typeface="Meiryo"/>
                <a:sym typeface="Meiryo"/>
              </a:rPr>
              <a:t>。</a:t>
            </a:r>
            <a:endParaRPr sz="1400" b="0" i="0" u="none" strike="noStrike" cap="none" dirty="0">
              <a:solidFill>
                <a:srgbClr val="000000"/>
              </a:solidFill>
              <a:latin typeface="Meiryo"/>
              <a:ea typeface="Meiryo"/>
              <a:cs typeface="Meiryo"/>
              <a:sym typeface="Meiryo"/>
            </a:endParaRPr>
          </a:p>
          <a:p>
            <a:pPr marL="457200" marR="0" lvl="0" indent="-317500" algn="l" rtl="0">
              <a:lnSpc>
                <a:spcPct val="150000"/>
              </a:lnSpc>
              <a:spcBef>
                <a:spcPts val="0"/>
              </a:spcBef>
              <a:spcAft>
                <a:spcPts val="0"/>
              </a:spcAft>
              <a:buClr>
                <a:srgbClr val="1F3864"/>
              </a:buClr>
              <a:buSzPts val="1400"/>
              <a:buFont typeface="Noto Sans Symbols"/>
              <a:buChar char="■"/>
            </a:pPr>
            <a:r>
              <a:rPr lang="ja-JP" sz="1400" b="0" i="0" u="none" strike="noStrike" cap="none" dirty="0">
                <a:solidFill>
                  <a:srgbClr val="000000"/>
                </a:solidFill>
                <a:latin typeface="Meiryo"/>
                <a:ea typeface="Meiryo"/>
                <a:cs typeface="Meiryo"/>
                <a:sym typeface="Meiryo"/>
              </a:rPr>
              <a:t>インターネット接続速度の平均は固定回線で6,270KBps、携帯デバイスで3,419KBpsとなっており、携帯デバイスでも YouTubeなどの低画質動画サイトを視聴する程度であれば問題ない</a:t>
            </a:r>
            <a:r>
              <a:rPr lang="ja-JP" sz="1400" b="0" i="0" u="none" strike="noStrike" cap="none" baseline="30000" dirty="0">
                <a:solidFill>
                  <a:srgbClr val="000000"/>
                </a:solidFill>
                <a:latin typeface="Meiryo"/>
                <a:ea typeface="Meiryo"/>
                <a:cs typeface="Meiryo"/>
                <a:sym typeface="Meiryo"/>
              </a:rPr>
              <a:t>3)</a:t>
            </a:r>
            <a:r>
              <a:rPr lang="ja-JP" sz="1400" b="0" i="0" u="none" strike="noStrike" cap="none" dirty="0">
                <a:solidFill>
                  <a:srgbClr val="000000"/>
                </a:solidFill>
                <a:latin typeface="Meiryo"/>
                <a:ea typeface="Meiryo"/>
                <a:cs typeface="Meiryo"/>
                <a:sym typeface="Meiryo"/>
              </a:rPr>
              <a:t>。</a:t>
            </a:r>
            <a:endParaRPr sz="1400" b="0" i="0" u="none" strike="noStrike" cap="none" dirty="0">
              <a:solidFill>
                <a:srgbClr val="000000"/>
              </a:solidFill>
              <a:latin typeface="Meiryo"/>
              <a:ea typeface="Meiryo"/>
              <a:cs typeface="Meiryo"/>
              <a:sym typeface="Meiryo"/>
            </a:endParaRPr>
          </a:p>
          <a:p>
            <a:pPr marL="457200" marR="0" lvl="0" indent="-317500" algn="l" rtl="0">
              <a:lnSpc>
                <a:spcPct val="150000"/>
              </a:lnSpc>
              <a:spcBef>
                <a:spcPts val="0"/>
              </a:spcBef>
              <a:spcAft>
                <a:spcPts val="0"/>
              </a:spcAft>
              <a:buClr>
                <a:srgbClr val="1F3864"/>
              </a:buClr>
              <a:buSzPts val="1400"/>
              <a:buFont typeface="Noto Sans Symbols"/>
              <a:buChar char="■"/>
            </a:pPr>
            <a:r>
              <a:rPr lang="ja-JP" sz="1400" b="0" i="0" u="none" strike="noStrike" cap="none" dirty="0">
                <a:solidFill>
                  <a:srgbClr val="000000"/>
                </a:solidFill>
                <a:latin typeface="Meiryo"/>
                <a:ea typeface="Meiryo"/>
                <a:cs typeface="Meiryo"/>
                <a:sym typeface="Meiryo"/>
              </a:rPr>
              <a:t>カンボジア同様に、本事業の拡大においてはインターネット環境が必須であるが、携帯電話の普及とインターネット環境の向上により、遠隔リハビリ実施の際にインターネット環境の観点で障壁となる可能性は低いと考えられる。</a:t>
            </a:r>
            <a:endParaRPr sz="1400" b="0" i="0" u="none" strike="noStrike" cap="none" dirty="0">
              <a:solidFill>
                <a:srgbClr val="000000"/>
              </a:solidFill>
              <a:latin typeface="Meiryo"/>
              <a:ea typeface="Meiryo"/>
              <a:cs typeface="Meiryo"/>
              <a:sym typeface="Meiryo"/>
            </a:endParaRPr>
          </a:p>
        </p:txBody>
      </p:sp>
      <p:sp>
        <p:nvSpPr>
          <p:cNvPr id="1143" name="Google Shape;1143;p77"/>
          <p:cNvSpPr txBox="1"/>
          <p:nvPr/>
        </p:nvSpPr>
        <p:spPr>
          <a:xfrm>
            <a:off x="302839" y="5563194"/>
            <a:ext cx="8654700" cy="10617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Aft>
                <a:spcPts val="0"/>
              </a:spcAft>
              <a:buClr>
                <a:srgbClr val="000000"/>
              </a:buClr>
              <a:buSzPts val="1050"/>
              <a:buFont typeface="Arial"/>
              <a:buNone/>
            </a:pPr>
            <a:r>
              <a:rPr lang="ja-JP" altLang="en-US" sz="1050" dirty="0">
                <a:solidFill>
                  <a:schemeClr val="tx1"/>
                </a:solidFill>
                <a:latin typeface="メイリオ" panose="020B0604030504040204" pitchFamily="50" charset="-128"/>
                <a:ea typeface="メイリオ" panose="020B0604030504040204" pitchFamily="50" charset="-128"/>
              </a:rPr>
              <a:t>出所：</a:t>
            </a:r>
            <a:endParaRPr lang="en-US" altLang="ja-JP" sz="1050" b="0" i="0" u="none" strike="noStrike" cap="none" dirty="0">
              <a:solidFill>
                <a:schemeClr val="tx1"/>
              </a:solidFill>
              <a:latin typeface="メイリオ" panose="020B0604030504040204" pitchFamily="50" charset="-128"/>
              <a:ea typeface="メイリオ" panose="020B0604030504040204" pitchFamily="50" charset="-128"/>
              <a:sym typeface="Arial"/>
            </a:endParaRPr>
          </a:p>
          <a:p>
            <a:pPr marL="0" marR="0" lvl="0" indent="0" algn="l" rtl="0">
              <a:lnSpc>
                <a:spcPct val="100000"/>
              </a:lnSpc>
              <a:spcAft>
                <a:spcPts val="0"/>
              </a:spcAft>
              <a:buClr>
                <a:srgbClr val="000000"/>
              </a:buClr>
              <a:buSzPts val="1050"/>
              <a:buFont typeface="Arial"/>
              <a:buNone/>
            </a:pPr>
            <a:r>
              <a:rPr lang="ja-JP" sz="1050" b="0" i="0" u="none" strike="noStrike" cap="none" dirty="0">
                <a:solidFill>
                  <a:srgbClr val="000000"/>
                </a:solidFill>
                <a:latin typeface="メイリオ" panose="020B0604030504040204" pitchFamily="50" charset="-128"/>
                <a:ea typeface="メイリオ" panose="020B0604030504040204" pitchFamily="50" charset="-128"/>
                <a:sym typeface="Arial"/>
              </a:rPr>
              <a:t>1)</a:t>
            </a:r>
            <a:r>
              <a:rPr lang="en-US" altLang="ja-JP" sz="1050" b="0" i="0" u="none" strike="noStrike" cap="none" dirty="0">
                <a:solidFill>
                  <a:srgbClr val="000000"/>
                </a:solidFill>
                <a:latin typeface="メイリオ" panose="020B0604030504040204" pitchFamily="50" charset="-128"/>
                <a:ea typeface="メイリオ" panose="020B0604030504040204" pitchFamily="50" charset="-128"/>
                <a:sym typeface="Arial"/>
              </a:rPr>
              <a:t> </a:t>
            </a:r>
            <a:r>
              <a:rPr lang="ja-JP" sz="1050" b="0" i="0" u="none" strike="noStrike" cap="none" dirty="0">
                <a:solidFill>
                  <a:srgbClr val="000000"/>
                </a:solidFill>
                <a:latin typeface="メイリオ" panose="020B0604030504040204" pitchFamily="50" charset="-128"/>
                <a:ea typeface="メイリオ" panose="020B0604030504040204" pitchFamily="50" charset="-128"/>
                <a:sym typeface="Arial"/>
              </a:rPr>
              <a:t>総務省.</a:t>
            </a:r>
            <a:r>
              <a:rPr lang="en-US" altLang="ja-JP" sz="1050" b="0" i="0" u="none" strike="noStrike" cap="none" dirty="0">
                <a:solidFill>
                  <a:srgbClr val="000000"/>
                </a:solidFill>
                <a:latin typeface="メイリオ" panose="020B0604030504040204" pitchFamily="50" charset="-128"/>
                <a:ea typeface="メイリオ" panose="020B0604030504040204" pitchFamily="50" charset="-128"/>
                <a:sym typeface="Arial"/>
              </a:rPr>
              <a:t> </a:t>
            </a:r>
            <a:r>
              <a:rPr lang="ja-JP" sz="1050" b="0" i="0" u="none" strike="noStrike" cap="none" dirty="0">
                <a:solidFill>
                  <a:srgbClr val="000000"/>
                </a:solidFill>
                <a:latin typeface="メイリオ" panose="020B0604030504040204" pitchFamily="50" charset="-128"/>
                <a:ea typeface="メイリオ" panose="020B0604030504040204" pitchFamily="50" charset="-128"/>
                <a:sym typeface="Arial"/>
              </a:rPr>
              <a:t>世界情報通信事情（</a:t>
            </a:r>
            <a:r>
              <a:rPr lang="ja-JP" sz="1050" b="0" i="0" strike="noStrike" cap="none" dirty="0">
                <a:solidFill>
                  <a:schemeClr val="tx1"/>
                </a:solidFill>
                <a:latin typeface="メイリオ" panose="020B0604030504040204" pitchFamily="50" charset="-128"/>
                <a:ea typeface="メイリオ" panose="020B0604030504040204" pitchFamily="50" charset="-128"/>
                <a:sym typeface="Arial"/>
              </a:rPr>
              <a:t>ベトナム）</a:t>
            </a:r>
            <a:r>
              <a:rPr lang="en-US" altLang="ja-JP" sz="1050" dirty="0">
                <a:solidFill>
                  <a:schemeClr val="tx1"/>
                </a:solidFill>
                <a:latin typeface="メイリオ" panose="020B0604030504040204" pitchFamily="50" charset="-128"/>
                <a:ea typeface="メイリオ" panose="020B0604030504040204" pitchFamily="50" charset="-128"/>
              </a:rPr>
              <a:t>.</a:t>
            </a:r>
            <a:r>
              <a:rPr lang="ja-JP" sz="1050" b="0" i="0" strike="noStrike" cap="none" dirty="0">
                <a:solidFill>
                  <a:schemeClr val="tx1"/>
                </a:solidFill>
                <a:latin typeface="メイリオ" panose="020B0604030504040204" pitchFamily="50" charset="-128"/>
                <a:ea typeface="メイリオ" panose="020B0604030504040204" pitchFamily="50" charset="-128"/>
                <a:sym typeface="Arial"/>
              </a:rPr>
              <a:t> https://www.soumu.go.jp/g-ict/country/vietnam/detail.htm</a:t>
            </a:r>
            <a:r>
              <a:rPr lang="en-US" altLang="ja-JP" sz="1050" dirty="0">
                <a:solidFill>
                  <a:schemeClr val="tx1"/>
                </a:solidFill>
                <a:latin typeface="メイリオ" panose="020B0604030504040204" pitchFamily="50" charset="-128"/>
                <a:ea typeface="メイリオ" panose="020B0604030504040204" pitchFamily="50" charset="-128"/>
              </a:rPr>
              <a:t>l (</a:t>
            </a:r>
            <a:r>
              <a:rPr lang="ja-JP" altLang="en-US" sz="1050" b="0" i="0" strike="noStrike" cap="none" dirty="0">
                <a:solidFill>
                  <a:schemeClr val="tx1"/>
                </a:solidFill>
                <a:latin typeface="メイリオ" panose="020B0604030504040204" pitchFamily="50" charset="-128"/>
                <a:ea typeface="メイリオ" panose="020B0604030504040204" pitchFamily="50" charset="-128"/>
                <a:sym typeface="Arial"/>
              </a:rPr>
              <a:t>参照</a:t>
            </a:r>
            <a:r>
              <a:rPr lang="ja-JP" sz="1050" b="0" i="0" strike="noStrike" cap="none" dirty="0">
                <a:solidFill>
                  <a:schemeClr val="tx1"/>
                </a:solidFill>
                <a:latin typeface="メイリオ" panose="020B0604030504040204" pitchFamily="50" charset="-128"/>
                <a:ea typeface="メイリオ" panose="020B0604030504040204" pitchFamily="50" charset="-128"/>
                <a:sym typeface="Arial"/>
              </a:rPr>
              <a:t> 2022</a:t>
            </a:r>
            <a:r>
              <a:rPr lang="en-US" altLang="ja-JP" sz="1050" b="0" i="0" strike="noStrike" cap="none" dirty="0">
                <a:solidFill>
                  <a:schemeClr val="tx1"/>
                </a:solidFill>
                <a:latin typeface="メイリオ" panose="020B0604030504040204" pitchFamily="50" charset="-128"/>
                <a:ea typeface="メイリオ" panose="020B0604030504040204" pitchFamily="50" charset="-128"/>
                <a:sym typeface="Arial"/>
              </a:rPr>
              <a:t>-</a:t>
            </a:r>
            <a:r>
              <a:rPr lang="ja-JP" sz="1050" b="0" i="0" strike="noStrike" cap="none" dirty="0">
                <a:solidFill>
                  <a:schemeClr val="tx1"/>
                </a:solidFill>
                <a:latin typeface="メイリオ" panose="020B0604030504040204" pitchFamily="50" charset="-128"/>
                <a:ea typeface="メイリオ" panose="020B0604030504040204" pitchFamily="50" charset="-128"/>
                <a:sym typeface="Arial"/>
              </a:rPr>
              <a:t>1</a:t>
            </a:r>
            <a:r>
              <a:rPr lang="en-US" altLang="ja-JP" sz="1050" b="0" i="0" strike="noStrike" cap="none" dirty="0">
                <a:solidFill>
                  <a:schemeClr val="tx1"/>
                </a:solidFill>
                <a:latin typeface="メイリオ" panose="020B0604030504040204" pitchFamily="50" charset="-128"/>
                <a:ea typeface="メイリオ" panose="020B0604030504040204" pitchFamily="50" charset="-128"/>
                <a:sym typeface="Arial"/>
              </a:rPr>
              <a:t>)</a:t>
            </a:r>
            <a:endParaRPr sz="1400" b="0" i="0" strike="noStrike" cap="none" dirty="0">
              <a:solidFill>
                <a:schemeClr val="tx1"/>
              </a:solidFill>
              <a:latin typeface="メイリオ" panose="020B0604030504040204" pitchFamily="50" charset="-128"/>
              <a:ea typeface="メイリオ" panose="020B0604030504040204" pitchFamily="50" charset="-128"/>
              <a:sym typeface="Arial"/>
            </a:endParaRPr>
          </a:p>
          <a:p>
            <a:pPr marL="0" marR="0" lvl="0" indent="0" algn="l" rtl="0">
              <a:lnSpc>
                <a:spcPct val="100000"/>
              </a:lnSpc>
              <a:spcAft>
                <a:spcPts val="0"/>
              </a:spcAft>
              <a:buClr>
                <a:srgbClr val="000000"/>
              </a:buClr>
              <a:buSzPts val="1050"/>
              <a:buFont typeface="Arial"/>
              <a:buNone/>
            </a:pPr>
            <a:r>
              <a:rPr lang="ja-JP" sz="1050" b="0" i="0" strike="noStrike" cap="none" dirty="0">
                <a:solidFill>
                  <a:schemeClr val="tx1"/>
                </a:solidFill>
                <a:latin typeface="メイリオ" panose="020B0604030504040204" pitchFamily="50" charset="-128"/>
                <a:ea typeface="メイリオ" panose="020B0604030504040204" pitchFamily="50" charset="-128"/>
                <a:sym typeface="Arial"/>
              </a:rPr>
              <a:t>2) Nielsen Vietnam Smartphone Insight Report Q4</a:t>
            </a:r>
            <a:r>
              <a:rPr lang="en-US" altLang="ja-JP" sz="1050" b="0" i="0" strike="noStrike" cap="none" dirty="0">
                <a:solidFill>
                  <a:schemeClr val="tx1"/>
                </a:solidFill>
                <a:latin typeface="メイリオ" panose="020B0604030504040204" pitchFamily="50" charset="-128"/>
                <a:ea typeface="メイリオ" panose="020B0604030504040204" pitchFamily="50" charset="-128"/>
                <a:sym typeface="Arial"/>
              </a:rPr>
              <a:t> (</a:t>
            </a:r>
            <a:r>
              <a:rPr lang="ja-JP" sz="1050" b="0" i="0" strike="noStrike" cap="none" dirty="0">
                <a:solidFill>
                  <a:schemeClr val="tx1"/>
                </a:solidFill>
                <a:latin typeface="メイリオ" panose="020B0604030504040204" pitchFamily="50" charset="-128"/>
                <a:ea typeface="メイリオ" panose="020B0604030504040204" pitchFamily="50" charset="-128"/>
                <a:sym typeface="Arial"/>
              </a:rPr>
              <a:t>2017</a:t>
            </a:r>
            <a:r>
              <a:rPr lang="en-US" altLang="ja-JP" sz="1050" b="0" i="0" strike="noStrike" cap="none" dirty="0">
                <a:solidFill>
                  <a:schemeClr val="tx1"/>
                </a:solidFill>
                <a:latin typeface="メイリオ" panose="020B0604030504040204" pitchFamily="50" charset="-128"/>
                <a:ea typeface="メイリオ" panose="020B0604030504040204" pitchFamily="50" charset="-128"/>
                <a:sym typeface="Arial"/>
              </a:rPr>
              <a:t>).</a:t>
            </a:r>
            <a:endParaRPr sz="1050" b="0" i="0" strike="noStrike" cap="none" dirty="0">
              <a:solidFill>
                <a:schemeClr val="tx1"/>
              </a:solidFill>
              <a:latin typeface="メイリオ" panose="020B0604030504040204" pitchFamily="50" charset="-128"/>
              <a:ea typeface="メイリオ" panose="020B0604030504040204" pitchFamily="50" charset="-128"/>
              <a:sym typeface="Arial"/>
            </a:endParaRPr>
          </a:p>
          <a:p>
            <a:pPr marL="0" marR="0" lvl="0" indent="0" algn="l" rtl="0">
              <a:lnSpc>
                <a:spcPct val="100000"/>
              </a:lnSpc>
              <a:spcAft>
                <a:spcPts val="0"/>
              </a:spcAft>
              <a:buClr>
                <a:srgbClr val="000000"/>
              </a:buClr>
              <a:buSzPts val="1050"/>
              <a:buFont typeface="Arial"/>
              <a:buNone/>
            </a:pPr>
            <a:r>
              <a:rPr lang="ja-JP" sz="1050" b="0" i="0" strike="noStrike" cap="none" dirty="0">
                <a:solidFill>
                  <a:schemeClr val="tx1"/>
                </a:solidFill>
                <a:latin typeface="メイリオ" panose="020B0604030504040204" pitchFamily="50" charset="-128"/>
                <a:ea typeface="メイリオ" panose="020B0604030504040204" pitchFamily="50" charset="-128"/>
                <a:sym typeface="Arial"/>
              </a:rPr>
              <a:t>3</a:t>
            </a:r>
            <a:r>
              <a:rPr lang="en-US" altLang="ja-JP" sz="1050" dirty="0">
                <a:solidFill>
                  <a:schemeClr val="tx1"/>
                </a:solidFill>
                <a:latin typeface="メイリオ" panose="020B0604030504040204" pitchFamily="50" charset="-128"/>
                <a:ea typeface="メイリオ" panose="020B0604030504040204" pitchFamily="50" charset="-128"/>
              </a:rPr>
              <a:t>) </a:t>
            </a:r>
            <a:r>
              <a:rPr lang="ja-JP" sz="1050" b="0" i="0" strike="noStrike" cap="none" dirty="0">
                <a:solidFill>
                  <a:schemeClr val="tx1"/>
                </a:solidFill>
                <a:latin typeface="メイリオ" panose="020B0604030504040204" pitchFamily="50" charset="-128"/>
                <a:ea typeface="メイリオ" panose="020B0604030504040204" pitchFamily="50" charset="-128"/>
                <a:sym typeface="Arial"/>
              </a:rPr>
              <a:t>JETRO.</a:t>
            </a:r>
            <a:r>
              <a:rPr lang="en-US" altLang="ja-JP" sz="1050" b="0" i="0" strike="noStrike" cap="none" dirty="0">
                <a:solidFill>
                  <a:schemeClr val="tx1"/>
                </a:solidFill>
                <a:latin typeface="メイリオ" panose="020B0604030504040204" pitchFamily="50" charset="-128"/>
                <a:ea typeface="メイリオ" panose="020B0604030504040204" pitchFamily="50" charset="-128"/>
                <a:sym typeface="Arial"/>
              </a:rPr>
              <a:t> </a:t>
            </a:r>
            <a:r>
              <a:rPr lang="ja-JP" sz="1050" b="0" i="0" strike="noStrike" cap="none" dirty="0">
                <a:solidFill>
                  <a:schemeClr val="tx1"/>
                </a:solidFill>
                <a:latin typeface="メイリオ" panose="020B0604030504040204" pitchFamily="50" charset="-128"/>
                <a:ea typeface="メイリオ" panose="020B0604030504040204" pitchFamily="50" charset="-128"/>
                <a:sym typeface="Arial"/>
              </a:rPr>
              <a:t>ベトナムコンテンツ市場調査 2017年版</a:t>
            </a:r>
            <a:r>
              <a:rPr lang="en-US" altLang="ja-JP" sz="1050" b="0" i="0" strike="noStrike" cap="none" dirty="0">
                <a:solidFill>
                  <a:schemeClr val="tx1"/>
                </a:solidFill>
                <a:latin typeface="メイリオ" panose="020B0604030504040204" pitchFamily="50" charset="-128"/>
                <a:ea typeface="メイリオ" panose="020B0604030504040204" pitchFamily="50" charset="-128"/>
                <a:sym typeface="Arial"/>
              </a:rPr>
              <a:t> </a:t>
            </a:r>
            <a:r>
              <a:rPr lang="ja-JP" sz="1050" b="0" i="0" strike="noStrike" cap="none" dirty="0">
                <a:solidFill>
                  <a:schemeClr val="tx1"/>
                </a:solidFill>
                <a:latin typeface="メイリオ" panose="020B0604030504040204" pitchFamily="50" charset="-128"/>
                <a:ea typeface="メイリオ" panose="020B0604030504040204" pitchFamily="50" charset="-128"/>
                <a:sym typeface="Arial"/>
              </a:rPr>
              <a:t>https://www.jetro.go.jp/ext_images/_Reports/02/2018/2da6ef414ff0d4e2/vn-contents.pdf</a:t>
            </a:r>
            <a:r>
              <a:rPr lang="en-US" altLang="ja-JP" sz="1050" dirty="0">
                <a:solidFill>
                  <a:schemeClr val="tx1"/>
                </a:solidFill>
                <a:latin typeface="メイリオ" panose="020B0604030504040204" pitchFamily="50" charset="-128"/>
                <a:ea typeface="メイリオ" panose="020B0604030504040204" pitchFamily="50" charset="-128"/>
              </a:rPr>
              <a:t> </a:t>
            </a:r>
            <a:r>
              <a:rPr lang="ja-JP" sz="1050" b="0" i="0" u="none" strike="noStrike" cap="none" dirty="0">
                <a:solidFill>
                  <a:srgbClr val="000000"/>
                </a:solidFill>
                <a:latin typeface="メイリオ" panose="020B0604030504040204" pitchFamily="50" charset="-128"/>
                <a:ea typeface="メイリオ" panose="020B0604030504040204" pitchFamily="50" charset="-128"/>
                <a:sym typeface="Arial"/>
              </a:rPr>
              <a:t>(</a:t>
            </a:r>
            <a:r>
              <a:rPr lang="ja-JP" altLang="en-US" sz="1050" b="0" i="0" u="none" strike="noStrike" cap="none" dirty="0">
                <a:solidFill>
                  <a:srgbClr val="000000"/>
                </a:solidFill>
                <a:latin typeface="メイリオ" panose="020B0604030504040204" pitchFamily="50" charset="-128"/>
                <a:ea typeface="メイリオ" panose="020B0604030504040204" pitchFamily="50" charset="-128"/>
                <a:sym typeface="Arial"/>
              </a:rPr>
              <a:t>参照</a:t>
            </a:r>
            <a:r>
              <a:rPr lang="ja-JP" sz="1050" b="0" i="0" u="none" strike="noStrike" cap="none" dirty="0">
                <a:solidFill>
                  <a:srgbClr val="000000"/>
                </a:solidFill>
                <a:latin typeface="メイリオ" panose="020B0604030504040204" pitchFamily="50" charset="-128"/>
                <a:ea typeface="メイリオ" panose="020B0604030504040204" pitchFamily="50" charset="-128"/>
                <a:sym typeface="Arial"/>
              </a:rPr>
              <a:t> 2022</a:t>
            </a:r>
            <a:r>
              <a:rPr lang="en-US" altLang="ja-JP" sz="1050" b="0" i="0" u="none" strike="noStrike" cap="none" dirty="0">
                <a:solidFill>
                  <a:srgbClr val="000000"/>
                </a:solidFill>
                <a:latin typeface="メイリオ" panose="020B0604030504040204" pitchFamily="50" charset="-128"/>
                <a:ea typeface="メイリオ" panose="020B0604030504040204" pitchFamily="50" charset="-128"/>
                <a:sym typeface="Arial"/>
              </a:rPr>
              <a:t>-</a:t>
            </a:r>
            <a:r>
              <a:rPr lang="ja-JP" sz="1050" b="0" i="0" u="none" strike="noStrike" cap="none" dirty="0">
                <a:solidFill>
                  <a:srgbClr val="000000"/>
                </a:solidFill>
                <a:latin typeface="メイリオ" panose="020B0604030504040204" pitchFamily="50" charset="-128"/>
                <a:ea typeface="メイリオ" panose="020B0604030504040204" pitchFamily="50" charset="-128"/>
                <a:sym typeface="Arial"/>
              </a:rPr>
              <a:t>1)</a:t>
            </a:r>
            <a:endParaRPr sz="1050" b="0" i="0" u="none" strike="noStrike" cap="none" dirty="0">
              <a:solidFill>
                <a:srgbClr val="000000"/>
              </a:solidFill>
              <a:latin typeface="メイリオ" panose="020B0604030504040204" pitchFamily="50" charset="-128"/>
              <a:ea typeface="メイリオ" panose="020B0604030504040204" pitchFamily="50" charset="-128"/>
              <a:sym typeface="Arial"/>
            </a:endParaRPr>
          </a:p>
          <a:p>
            <a:pPr marL="0" marR="0" lvl="0" indent="0" algn="l" rtl="0">
              <a:lnSpc>
                <a:spcPct val="100000"/>
              </a:lnSpc>
              <a:spcAft>
                <a:spcPts val="0"/>
              </a:spcAft>
              <a:buClr>
                <a:srgbClr val="000000"/>
              </a:buClr>
              <a:buSzPts val="1050"/>
              <a:buFont typeface="Arial"/>
              <a:buNone/>
            </a:pPr>
            <a:endParaRPr sz="1050" b="0" i="0" u="none" strike="noStrike" cap="none" dirty="0">
              <a:solidFill>
                <a:srgbClr val="000000"/>
              </a:solidFill>
              <a:latin typeface="メイリオ" panose="020B0604030504040204" pitchFamily="50" charset="-128"/>
              <a:ea typeface="メイリオ" panose="020B0604030504040204" pitchFamily="50" charset="-128"/>
              <a:sym typeface="Arial"/>
            </a:endParaRPr>
          </a:p>
        </p:txBody>
      </p:sp>
      <p:sp>
        <p:nvSpPr>
          <p:cNvPr id="2" name="スライド番号プレースホルダー 1">
            <a:extLst>
              <a:ext uri="{FF2B5EF4-FFF2-40B4-BE49-F238E27FC236}">
                <a16:creationId xmlns:a16="http://schemas.microsoft.com/office/drawing/2014/main" xmlns="" id="{D7859041-8DE4-4CE0-94A7-2B6439EE15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22</a:t>
            </a:fld>
            <a:endParaRPr lang="ja-JP" altLang="en-US" dirty="0"/>
          </a:p>
        </p:txBody>
      </p:sp>
    </p:spTree>
    <p:extLst>
      <p:ext uri="{BB962C8B-B14F-4D97-AF65-F5344CB8AC3E}">
        <p14:creationId xmlns:p14="http://schemas.microsoft.com/office/powerpoint/2010/main" val="3196899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3"/>
          <p:cNvSpPr/>
          <p:nvPr/>
        </p:nvSpPr>
        <p:spPr>
          <a:xfrm>
            <a:off x="2696368" y="2799465"/>
            <a:ext cx="5908500" cy="141300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1" name="Google Shape;291;p33"/>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a:t>リハビリの状況調査（カンボジア）</a:t>
            </a:r>
            <a:endParaRPr/>
          </a:p>
        </p:txBody>
      </p:sp>
      <p:sp>
        <p:nvSpPr>
          <p:cNvPr id="292" name="Google Shape;292;p33"/>
          <p:cNvSpPr txBox="1">
            <a:spLocks noGrp="1"/>
          </p:cNvSpPr>
          <p:nvPr>
            <p:ph type="body" idx="1"/>
          </p:nvPr>
        </p:nvSpPr>
        <p:spPr>
          <a:xfrm>
            <a:off x="260850" y="2080492"/>
            <a:ext cx="8772000" cy="667500"/>
          </a:xfrm>
          <a:prstGeom prst="rect">
            <a:avLst/>
          </a:prstGeom>
          <a:noFill/>
          <a:ln>
            <a:noFill/>
          </a:ln>
        </p:spPr>
        <p:txBody>
          <a:bodyPr spcFirstLastPara="1" wrap="square" lIns="84375" tIns="42175" rIns="84375" bIns="42175" anchor="t" anchorCtr="0">
            <a:noAutofit/>
          </a:bodyPr>
          <a:lstStyle/>
          <a:p>
            <a:pPr marL="285750" lvl="0" indent="-285750" algn="l" rtl="0">
              <a:lnSpc>
                <a:spcPct val="150000"/>
              </a:lnSpc>
              <a:spcBef>
                <a:spcPts val="0"/>
              </a:spcBef>
              <a:spcAft>
                <a:spcPts val="0"/>
              </a:spcAft>
              <a:buClr>
                <a:schemeClr val="accent1">
                  <a:lumMod val="50000"/>
                </a:schemeClr>
              </a:buClr>
              <a:buSzPts val="1600"/>
              <a:buFont typeface="Noto Sans Symbols"/>
              <a:buChar char="■"/>
            </a:pPr>
            <a:r>
              <a:rPr lang="ja-JP" sz="1477" dirty="0"/>
              <a:t>カンボジアの退院後のリハビリ利用状況</a:t>
            </a:r>
            <a:endParaRPr sz="1477" dirty="0"/>
          </a:p>
          <a:p>
            <a:pPr marL="408850" lvl="1" indent="-246188" algn="l" rtl="0">
              <a:lnSpc>
                <a:spcPct val="100000"/>
              </a:lnSpc>
              <a:spcBef>
                <a:spcPts val="0"/>
              </a:spcBef>
              <a:spcAft>
                <a:spcPts val="0"/>
              </a:spcAft>
              <a:buClr>
                <a:schemeClr val="accent1">
                  <a:lumMod val="50000"/>
                </a:schemeClr>
              </a:buClr>
              <a:buSzPts val="1280"/>
              <a:buChar char="●"/>
            </a:pPr>
            <a:r>
              <a:rPr lang="ja-JP" dirty="0"/>
              <a:t>サンライズジャパン</a:t>
            </a:r>
            <a:r>
              <a:rPr lang="ja-JP" altLang="en-US" dirty="0">
                <a:solidFill>
                  <a:schemeClr val="tx1"/>
                </a:solidFill>
              </a:rPr>
              <a:t>病院</a:t>
            </a:r>
            <a:r>
              <a:rPr lang="ja-JP" altLang="en-US" dirty="0">
                <a:solidFill>
                  <a:srgbClr val="FF0000"/>
                </a:solidFill>
              </a:rPr>
              <a:t> </a:t>
            </a:r>
            <a:r>
              <a:rPr lang="ja-JP" dirty="0"/>
              <a:t>患者30名への退院後のリハビリ利用についてヒアリング</a:t>
            </a:r>
            <a:endParaRPr dirty="0"/>
          </a:p>
          <a:p>
            <a:pPr marL="0" lvl="0" indent="0" algn="l" rtl="0">
              <a:lnSpc>
                <a:spcPct val="150000"/>
              </a:lnSpc>
              <a:spcBef>
                <a:spcPts val="0"/>
              </a:spcBef>
              <a:spcAft>
                <a:spcPts val="0"/>
              </a:spcAft>
              <a:buClr>
                <a:schemeClr val="accent1">
                  <a:lumMod val="50000"/>
                </a:schemeClr>
              </a:buClr>
              <a:buSzPts val="1600"/>
              <a:buNone/>
            </a:pPr>
            <a:endParaRPr sz="1477" dirty="0"/>
          </a:p>
        </p:txBody>
      </p:sp>
      <p:sp>
        <p:nvSpPr>
          <p:cNvPr id="293" name="Google Shape;293;p33"/>
          <p:cNvSpPr txBox="1"/>
          <p:nvPr/>
        </p:nvSpPr>
        <p:spPr>
          <a:xfrm>
            <a:off x="465314" y="1051253"/>
            <a:ext cx="8368200" cy="954067"/>
          </a:xfrm>
          <a:prstGeom prst="rect">
            <a:avLst/>
          </a:prstGeom>
          <a:noFill/>
          <a:ln>
            <a:noFill/>
          </a:ln>
        </p:spPr>
        <p:txBody>
          <a:bodyPr spcFirstLastPara="1" wrap="square" lIns="91425" tIns="45700" rIns="91425" bIns="45700" anchor="t" anchorCtr="0">
            <a:spAutoFit/>
          </a:bodyPr>
          <a:lstStyle/>
          <a:p>
            <a:pPr lvl="0">
              <a:buSzPts val="1400"/>
            </a:pPr>
            <a:r>
              <a:rPr lang="ja-JP" sz="1400" b="0" i="0" u="none" strike="noStrike" cap="none" dirty="0">
                <a:solidFill>
                  <a:srgbClr val="222A35"/>
                </a:solidFill>
                <a:latin typeface="Meiryo"/>
                <a:ea typeface="Meiryo"/>
                <a:cs typeface="Meiryo"/>
                <a:sym typeface="Meiryo"/>
              </a:rPr>
              <a:t>カンボジアの理学療法士数は</a:t>
            </a:r>
            <a:r>
              <a:rPr lang="ja-JP" altLang="en-US" dirty="0">
                <a:solidFill>
                  <a:srgbClr val="222A35"/>
                </a:solidFill>
                <a:latin typeface="Meiryo"/>
                <a:ea typeface="Meiryo"/>
                <a:cs typeface="Meiryo"/>
                <a:sym typeface="Meiryo"/>
              </a:rPr>
              <a:t>人口</a:t>
            </a:r>
            <a:r>
              <a:rPr lang="en-US" altLang="ja-JP" dirty="0">
                <a:solidFill>
                  <a:srgbClr val="222A35"/>
                </a:solidFill>
                <a:latin typeface="Meiryo"/>
                <a:ea typeface="Meiryo"/>
                <a:cs typeface="Meiryo"/>
                <a:sym typeface="Meiryo"/>
              </a:rPr>
              <a:t>10</a:t>
            </a:r>
            <a:r>
              <a:rPr lang="ja-JP" altLang="en-US" dirty="0">
                <a:solidFill>
                  <a:srgbClr val="222A35"/>
                </a:solidFill>
                <a:latin typeface="Meiryo"/>
                <a:ea typeface="Meiryo"/>
                <a:cs typeface="Meiryo"/>
                <a:sym typeface="Meiryo"/>
              </a:rPr>
              <a:t>万に対して</a:t>
            </a:r>
            <a:r>
              <a:rPr lang="en-US" altLang="ja-JP" dirty="0">
                <a:solidFill>
                  <a:srgbClr val="222A35"/>
                </a:solidFill>
                <a:latin typeface="Meiryo"/>
                <a:ea typeface="Meiryo"/>
                <a:cs typeface="Meiryo"/>
                <a:sym typeface="Meiryo"/>
              </a:rPr>
              <a:t>2.9</a:t>
            </a:r>
            <a:r>
              <a:rPr lang="ja-JP" altLang="en-US" dirty="0">
                <a:solidFill>
                  <a:srgbClr val="222A35"/>
                </a:solidFill>
                <a:latin typeface="Meiryo"/>
                <a:ea typeface="Meiryo"/>
                <a:cs typeface="Meiryo"/>
                <a:sym typeface="Meiryo"/>
              </a:rPr>
              <a:t>人と</a:t>
            </a:r>
            <a:r>
              <a:rPr lang="ja-JP" sz="1400" b="0" i="0" u="none" strike="noStrike" cap="none" dirty="0">
                <a:solidFill>
                  <a:srgbClr val="222A35"/>
                </a:solidFill>
                <a:latin typeface="Meiryo"/>
                <a:ea typeface="Meiryo"/>
                <a:cs typeface="Meiryo"/>
                <a:sym typeface="Meiryo"/>
              </a:rPr>
              <a:t>日本の1/645</a:t>
            </a:r>
            <a:r>
              <a:rPr lang="ja-JP" altLang="en-US" dirty="0">
                <a:solidFill>
                  <a:srgbClr val="222A35"/>
                </a:solidFill>
                <a:latin typeface="Meiryo"/>
                <a:ea typeface="Meiryo"/>
                <a:cs typeface="Meiryo"/>
                <a:sym typeface="Meiryo"/>
              </a:rPr>
              <a:t>で、</a:t>
            </a:r>
            <a:r>
              <a:rPr lang="ja-JP" sz="1400" b="0" i="0" u="none" strike="noStrike" cap="none" dirty="0">
                <a:solidFill>
                  <a:srgbClr val="222A35"/>
                </a:solidFill>
                <a:latin typeface="Meiryo"/>
                <a:ea typeface="Meiryo"/>
                <a:cs typeface="Meiryo"/>
                <a:sym typeface="Meiryo"/>
              </a:rPr>
              <a:t>リハビリを提供する人材が不足しており、病院退院後にリハビリを受けられない人が多いと言われている。</a:t>
            </a:r>
            <a:endParaRPr sz="1400" b="0" i="0" u="none" strike="noStrike" cap="none" dirty="0">
              <a:solidFill>
                <a:srgbClr val="222A35"/>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rgbClr val="222A35"/>
                </a:solidFill>
                <a:latin typeface="Meiryo"/>
                <a:ea typeface="Meiryo"/>
                <a:cs typeface="Meiryo"/>
                <a:sym typeface="Meiryo"/>
              </a:rPr>
              <a:t>本調査では患者へのヒアリングによりリハビリの状況を確認した。</a:t>
            </a:r>
            <a:endParaRPr sz="1400" b="0" i="0" u="none" strike="noStrike" cap="none" dirty="0">
              <a:solidFill>
                <a:srgbClr val="222A35"/>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rgbClr val="222A35"/>
                </a:solidFill>
                <a:latin typeface="Meiryo"/>
                <a:ea typeface="Meiryo"/>
                <a:cs typeface="Meiryo"/>
                <a:sym typeface="Meiryo"/>
              </a:rPr>
              <a:t>また、当サービスの競合になると考えられる訪問リハビリの価格について確認した。</a:t>
            </a:r>
            <a:endParaRPr sz="1400" b="0" i="0" u="none" strike="noStrike" cap="none" dirty="0">
              <a:solidFill>
                <a:srgbClr val="000000"/>
              </a:solidFill>
              <a:latin typeface="Meiryo"/>
              <a:ea typeface="Meiryo"/>
              <a:cs typeface="Meiryo"/>
              <a:sym typeface="Meiryo"/>
            </a:endParaRPr>
          </a:p>
        </p:txBody>
      </p:sp>
      <p:sp>
        <p:nvSpPr>
          <p:cNvPr id="294" name="Google Shape;294;p33"/>
          <p:cNvSpPr txBox="1"/>
          <p:nvPr/>
        </p:nvSpPr>
        <p:spPr>
          <a:xfrm>
            <a:off x="421439" y="692717"/>
            <a:ext cx="83682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none" strike="noStrike" cap="none" dirty="0">
                <a:solidFill>
                  <a:schemeClr val="tx1"/>
                </a:solidFill>
                <a:latin typeface="Meiryo"/>
                <a:ea typeface="Meiryo"/>
                <a:cs typeface="Meiryo"/>
                <a:sym typeface="Meiryo"/>
              </a:rPr>
              <a:t>リハビリ利用状況と当サービスの競合となる外来・訪問リハビリサービス、価格の確認</a:t>
            </a:r>
            <a:endParaRPr sz="1600" b="1" i="0" u="none" strike="noStrike" cap="none" dirty="0">
              <a:solidFill>
                <a:schemeClr val="tx1"/>
              </a:solidFill>
              <a:latin typeface="Meiryo"/>
              <a:ea typeface="Meiryo"/>
              <a:cs typeface="Meiryo"/>
              <a:sym typeface="Meiryo"/>
            </a:endParaRPr>
          </a:p>
        </p:txBody>
      </p:sp>
      <p:sp>
        <p:nvSpPr>
          <p:cNvPr id="295" name="Google Shape;295;p33"/>
          <p:cNvSpPr txBox="1"/>
          <p:nvPr/>
        </p:nvSpPr>
        <p:spPr>
          <a:xfrm>
            <a:off x="2586850" y="2795650"/>
            <a:ext cx="6018000" cy="1511700"/>
          </a:xfrm>
          <a:prstGeom prst="rect">
            <a:avLst/>
          </a:prstGeom>
          <a:noFill/>
          <a:ln>
            <a:noFill/>
          </a:ln>
        </p:spPr>
        <p:txBody>
          <a:bodyPr spcFirstLastPara="1" wrap="square" lIns="84375" tIns="42175" rIns="84375" bIns="42175" anchor="t" anchorCtr="0">
            <a:noAutofit/>
          </a:bodyPr>
          <a:lstStyle/>
          <a:p>
            <a:pPr marL="334112" marR="0" lvl="1" indent="-171450" algn="l" rtl="0">
              <a:lnSpc>
                <a:spcPct val="100000"/>
              </a:lnSpc>
              <a:spcBef>
                <a:spcPts val="0"/>
              </a:spcBef>
              <a:spcAft>
                <a:spcPts val="0"/>
              </a:spcAft>
              <a:buClr>
                <a:srgbClr val="1F3864"/>
              </a:buClr>
              <a:buSzPts val="1280"/>
              <a:buFont typeface="Noto Sans Symbols"/>
              <a:buChar char="●"/>
            </a:pPr>
            <a:r>
              <a:rPr lang="ja-JP" sz="1100" b="0" i="0" u="none" strike="noStrike" cap="none">
                <a:solidFill>
                  <a:schemeClr val="dk1"/>
                </a:solidFill>
                <a:latin typeface="Meiryo"/>
                <a:ea typeface="Meiryo"/>
                <a:cs typeface="Meiryo"/>
                <a:sym typeface="Meiryo"/>
              </a:rPr>
              <a:t>利用していない患者の4名はリハビリを受けたいと回答</a:t>
            </a:r>
            <a:endParaRPr sz="1100" b="0" i="0" u="none" strike="noStrike" cap="none">
              <a:solidFill>
                <a:schemeClr val="dk1"/>
              </a:solidFill>
              <a:latin typeface="Meiryo"/>
              <a:ea typeface="Meiryo"/>
              <a:cs typeface="Meiryo"/>
              <a:sym typeface="Meiryo"/>
            </a:endParaRPr>
          </a:p>
          <a:p>
            <a:pPr marL="162662" marR="0" lvl="1" indent="0" algn="l" rtl="0">
              <a:lnSpc>
                <a:spcPct val="100000"/>
              </a:lnSpc>
              <a:spcBef>
                <a:spcPts val="0"/>
              </a:spcBef>
              <a:spcAft>
                <a:spcPts val="0"/>
              </a:spcAft>
              <a:buClr>
                <a:srgbClr val="1F3864"/>
              </a:buClr>
              <a:buSzPts val="1280"/>
              <a:buFont typeface="Noto Sans Symbols"/>
              <a:buNone/>
            </a:pPr>
            <a:endParaRPr sz="400" b="0" i="0" u="none" strike="noStrike" cap="none">
              <a:solidFill>
                <a:schemeClr val="dk1"/>
              </a:solidFill>
              <a:latin typeface="Meiryo"/>
              <a:ea typeface="Meiryo"/>
              <a:cs typeface="Meiryo"/>
              <a:sym typeface="Meiryo"/>
            </a:endParaRPr>
          </a:p>
          <a:p>
            <a:pPr marL="334112" marR="0" lvl="1" indent="-171450" algn="l" rtl="0">
              <a:lnSpc>
                <a:spcPct val="100000"/>
              </a:lnSpc>
              <a:spcBef>
                <a:spcPts val="0"/>
              </a:spcBef>
              <a:spcAft>
                <a:spcPts val="0"/>
              </a:spcAft>
              <a:buClr>
                <a:srgbClr val="1F3864"/>
              </a:buClr>
              <a:buSzPts val="1280"/>
              <a:buFont typeface="Noto Sans Symbols"/>
              <a:buChar char="●"/>
            </a:pPr>
            <a:r>
              <a:rPr lang="ja-JP" sz="1100" b="0" i="0" u="none" strike="noStrike" cap="none">
                <a:solidFill>
                  <a:schemeClr val="dk1"/>
                </a:solidFill>
                <a:latin typeface="Meiryo"/>
                <a:ea typeface="Meiryo"/>
                <a:cs typeface="Meiryo"/>
                <a:sym typeface="Meiryo"/>
              </a:rPr>
              <a:t>訪問リハビリを利用している方3名は現在のリハビリの量に満足していないと回答</a:t>
            </a:r>
            <a:endParaRPr sz="1100" b="0" i="0" u="none" strike="noStrike" cap="none">
              <a:solidFill>
                <a:schemeClr val="dk1"/>
              </a:solidFill>
              <a:latin typeface="Meiryo"/>
              <a:ea typeface="Meiryo"/>
              <a:cs typeface="Meiryo"/>
              <a:sym typeface="Meiryo"/>
            </a:endParaRPr>
          </a:p>
          <a:p>
            <a:pPr marL="162662" marR="0" lvl="1" indent="0" algn="l" rtl="0">
              <a:lnSpc>
                <a:spcPct val="100000"/>
              </a:lnSpc>
              <a:spcBef>
                <a:spcPts val="0"/>
              </a:spcBef>
              <a:spcAft>
                <a:spcPts val="0"/>
              </a:spcAft>
              <a:buClr>
                <a:srgbClr val="1F3864"/>
              </a:buClr>
              <a:buSzPts val="1280"/>
              <a:buFont typeface="Noto Sans Symbols"/>
              <a:buNone/>
            </a:pPr>
            <a:endParaRPr sz="400" b="0" i="0" u="none" strike="noStrike" cap="none">
              <a:solidFill>
                <a:schemeClr val="dk1"/>
              </a:solidFill>
              <a:latin typeface="Meiryo"/>
              <a:ea typeface="Meiryo"/>
              <a:cs typeface="Meiryo"/>
              <a:sym typeface="Meiryo"/>
            </a:endParaRPr>
          </a:p>
          <a:p>
            <a:pPr marL="334112" marR="0" lvl="1" indent="-171450" algn="l" rtl="0">
              <a:lnSpc>
                <a:spcPct val="100000"/>
              </a:lnSpc>
              <a:spcBef>
                <a:spcPts val="0"/>
              </a:spcBef>
              <a:spcAft>
                <a:spcPts val="0"/>
              </a:spcAft>
              <a:buClr>
                <a:srgbClr val="1F3864"/>
              </a:buClr>
              <a:buSzPts val="1280"/>
              <a:buFont typeface="Noto Sans Symbols"/>
              <a:buChar char="●"/>
            </a:pPr>
            <a:r>
              <a:rPr lang="ja-JP" sz="1100" b="0" i="0" u="none" strike="noStrike" cap="none">
                <a:solidFill>
                  <a:schemeClr val="dk1"/>
                </a:solidFill>
                <a:latin typeface="Meiryo"/>
                <a:ea typeface="Meiryo"/>
                <a:cs typeface="Meiryo"/>
                <a:sym typeface="Meiryo"/>
              </a:rPr>
              <a:t>11/30名は有料でもリハビリの量を増やしたいと回答しており、そのために支払い可能な額は月額200ドル(2名)、46ドル(2名)、15~30ドル(7名)</a:t>
            </a:r>
            <a:endParaRPr sz="1400" b="0" i="0" u="none" strike="noStrike" cap="none">
              <a:solidFill>
                <a:srgbClr val="000000"/>
              </a:solidFill>
              <a:latin typeface="Arial"/>
              <a:ea typeface="Arial"/>
              <a:cs typeface="Arial"/>
              <a:sym typeface="Arial"/>
            </a:endParaRPr>
          </a:p>
          <a:p>
            <a:pPr marL="162662" marR="0" lvl="1" indent="0" algn="l" rtl="0">
              <a:lnSpc>
                <a:spcPct val="100000"/>
              </a:lnSpc>
              <a:spcBef>
                <a:spcPts val="0"/>
              </a:spcBef>
              <a:spcAft>
                <a:spcPts val="0"/>
              </a:spcAft>
              <a:buClr>
                <a:srgbClr val="1F3864"/>
              </a:buClr>
              <a:buSzPts val="1280"/>
              <a:buFont typeface="Noto Sans Symbols"/>
              <a:buNone/>
            </a:pPr>
            <a:endParaRPr sz="400" b="0" i="0" u="none" strike="noStrike" cap="none">
              <a:solidFill>
                <a:schemeClr val="dk1"/>
              </a:solidFill>
              <a:latin typeface="Meiryo"/>
              <a:ea typeface="Meiryo"/>
              <a:cs typeface="Meiryo"/>
              <a:sym typeface="Meiryo"/>
            </a:endParaRPr>
          </a:p>
          <a:p>
            <a:pPr marL="334112" marR="0" lvl="1" indent="-171450" algn="l" rtl="0">
              <a:lnSpc>
                <a:spcPct val="100000"/>
              </a:lnSpc>
              <a:spcBef>
                <a:spcPts val="0"/>
              </a:spcBef>
              <a:spcAft>
                <a:spcPts val="0"/>
              </a:spcAft>
              <a:buClr>
                <a:srgbClr val="1F3864"/>
              </a:buClr>
              <a:buSzPts val="1280"/>
              <a:buFont typeface="Noto Sans Symbols"/>
              <a:buChar char="●"/>
            </a:pPr>
            <a:r>
              <a:rPr lang="ja-JP" sz="1100" b="0" i="0" u="none" strike="noStrike" cap="none">
                <a:solidFill>
                  <a:schemeClr val="dk1"/>
                </a:solidFill>
                <a:latin typeface="Meiryo"/>
                <a:ea typeface="Meiryo"/>
                <a:cs typeface="Meiryo"/>
                <a:sym typeface="Meiryo"/>
              </a:rPr>
              <a:t>10/30名は有料でも高品質のリハビリを受けたいと回答しており、そのための支払い可能額は月額200ドル(1名)、50〜30ドル(4名)、20ドル以下(3名)、50ドル以下(4名)</a:t>
            </a:r>
            <a:endParaRPr sz="1100" b="0" i="0" u="none" strike="noStrike" cap="none">
              <a:solidFill>
                <a:schemeClr val="dk1"/>
              </a:solidFill>
              <a:latin typeface="Meiryo"/>
              <a:ea typeface="Meiryo"/>
              <a:cs typeface="Meiryo"/>
              <a:sym typeface="Meiryo"/>
            </a:endParaRPr>
          </a:p>
        </p:txBody>
      </p:sp>
      <p:grpSp>
        <p:nvGrpSpPr>
          <p:cNvPr id="296" name="Google Shape;296;p33"/>
          <p:cNvGrpSpPr/>
          <p:nvPr/>
        </p:nvGrpSpPr>
        <p:grpSpPr>
          <a:xfrm>
            <a:off x="68838" y="2671798"/>
            <a:ext cx="2627530" cy="1616310"/>
            <a:chOff x="145038" y="2890458"/>
            <a:chExt cx="2627530" cy="1616310"/>
          </a:xfrm>
        </p:grpSpPr>
        <p:pic>
          <p:nvPicPr>
            <p:cNvPr id="297" name="Google Shape;297;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5038" y="2925734"/>
              <a:ext cx="1675459" cy="1381771"/>
            </a:xfrm>
            <a:prstGeom prst="rect">
              <a:avLst/>
            </a:prstGeom>
            <a:noFill/>
            <a:ln>
              <a:noFill/>
            </a:ln>
          </p:spPr>
        </p:pic>
        <p:sp>
          <p:nvSpPr>
            <p:cNvPr id="298" name="Google Shape;298;p33"/>
            <p:cNvSpPr txBox="1"/>
            <p:nvPr/>
          </p:nvSpPr>
          <p:spPr>
            <a:xfrm>
              <a:off x="1561980" y="3313364"/>
              <a:ext cx="121058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Meiryo"/>
                  <a:ea typeface="Meiryo"/>
                  <a:cs typeface="Meiryo"/>
                  <a:sym typeface="Meiryo"/>
                </a:rPr>
                <a:t>外来リハビリ利用</a:t>
              </a:r>
              <a:endParaRPr sz="1000" b="0"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Meiryo"/>
                  <a:ea typeface="Meiryo"/>
                  <a:cs typeface="Meiryo"/>
                  <a:sym typeface="Meiryo"/>
                </a:rPr>
                <a:t>2名</a:t>
              </a:r>
              <a:endParaRPr sz="1000" b="0" i="0" u="none" strike="noStrike" cap="none">
                <a:solidFill>
                  <a:srgbClr val="000000"/>
                </a:solidFill>
                <a:latin typeface="Meiryo"/>
                <a:ea typeface="Meiryo"/>
                <a:cs typeface="Meiryo"/>
                <a:sym typeface="Meiryo"/>
              </a:endParaRPr>
            </a:p>
          </p:txBody>
        </p:sp>
        <p:sp>
          <p:nvSpPr>
            <p:cNvPr id="299" name="Google Shape;299;p33"/>
            <p:cNvSpPr txBox="1"/>
            <p:nvPr/>
          </p:nvSpPr>
          <p:spPr>
            <a:xfrm>
              <a:off x="1392627" y="2890458"/>
              <a:ext cx="121058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dk1"/>
                  </a:solidFill>
                  <a:latin typeface="Meiryo"/>
                  <a:ea typeface="Meiryo"/>
                  <a:cs typeface="Meiryo"/>
                  <a:sym typeface="Meiryo"/>
                </a:rPr>
                <a:t>訪問リハビリ利用</a:t>
              </a:r>
              <a:endParaRPr sz="10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dk1"/>
                  </a:solidFill>
                  <a:latin typeface="Meiryo"/>
                  <a:ea typeface="Meiryo"/>
                  <a:cs typeface="Meiryo"/>
                  <a:sym typeface="Meiryo"/>
                </a:rPr>
                <a:t>7名</a:t>
              </a:r>
              <a:endParaRPr sz="1400" b="0" i="0" u="none" strike="noStrike" cap="none">
                <a:solidFill>
                  <a:srgbClr val="000000"/>
                </a:solidFill>
                <a:latin typeface="Arial"/>
                <a:ea typeface="Arial"/>
                <a:cs typeface="Arial"/>
                <a:sym typeface="Arial"/>
              </a:endParaRPr>
            </a:p>
          </p:txBody>
        </p:sp>
        <p:sp>
          <p:nvSpPr>
            <p:cNvPr id="300" name="Google Shape;300;p33"/>
            <p:cNvSpPr txBox="1"/>
            <p:nvPr/>
          </p:nvSpPr>
          <p:spPr>
            <a:xfrm>
              <a:off x="511436" y="3760958"/>
              <a:ext cx="108234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latin typeface="Meiryo"/>
                  <a:ea typeface="Meiryo"/>
                  <a:cs typeface="Meiryo"/>
                  <a:sym typeface="Meiryo"/>
                </a:rPr>
                <a:t>利用していない</a:t>
              </a:r>
              <a:endParaRPr sz="1000" b="0" i="0" u="none" strike="noStrike" cap="none">
                <a:solidFill>
                  <a:schemeClr val="l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latin typeface="Meiryo"/>
                  <a:ea typeface="Meiryo"/>
                  <a:cs typeface="Meiryo"/>
                  <a:sym typeface="Meiryo"/>
                </a:rPr>
                <a:t>21名</a:t>
              </a:r>
              <a:endParaRPr sz="1000" b="0" i="0" u="none" strike="noStrike" cap="none">
                <a:solidFill>
                  <a:schemeClr val="lt1"/>
                </a:solidFill>
                <a:latin typeface="Meiryo"/>
                <a:ea typeface="Meiryo"/>
                <a:cs typeface="Meiryo"/>
                <a:sym typeface="Meiryo"/>
              </a:endParaRPr>
            </a:p>
          </p:txBody>
        </p:sp>
        <p:cxnSp>
          <p:nvCxnSpPr>
            <p:cNvPr id="301" name="Google Shape;301;p33"/>
            <p:cNvCxnSpPr/>
            <p:nvPr/>
          </p:nvCxnSpPr>
          <p:spPr>
            <a:xfrm flipH="1">
              <a:off x="733659" y="3429000"/>
              <a:ext cx="896361" cy="196437"/>
            </a:xfrm>
            <a:prstGeom prst="straightConnector1">
              <a:avLst/>
            </a:prstGeom>
            <a:noFill/>
            <a:ln w="12700" cap="flat" cmpd="sng">
              <a:solidFill>
                <a:srgbClr val="FF0000"/>
              </a:solidFill>
              <a:prstDash val="solid"/>
              <a:round/>
              <a:headEnd type="none" w="sm" len="sm"/>
              <a:tailEnd type="none" w="sm" len="sm"/>
            </a:ln>
          </p:spPr>
        </p:cxnSp>
        <p:cxnSp>
          <p:nvCxnSpPr>
            <p:cNvPr id="302" name="Google Shape;302;p33"/>
            <p:cNvCxnSpPr/>
            <p:nvPr/>
          </p:nvCxnSpPr>
          <p:spPr>
            <a:xfrm flipH="1">
              <a:off x="858741" y="2998823"/>
              <a:ext cx="601777" cy="304787"/>
            </a:xfrm>
            <a:prstGeom prst="straightConnector1">
              <a:avLst/>
            </a:prstGeom>
            <a:noFill/>
            <a:ln w="12700" cap="flat" cmpd="sng">
              <a:solidFill>
                <a:schemeClr val="accent4"/>
              </a:solidFill>
              <a:prstDash val="solid"/>
              <a:round/>
              <a:headEnd type="none" w="sm" len="sm"/>
              <a:tailEnd type="none" w="sm" len="sm"/>
            </a:ln>
          </p:spPr>
        </p:cxnSp>
        <p:sp>
          <p:nvSpPr>
            <p:cNvPr id="303" name="Google Shape;303;p33"/>
            <p:cNvSpPr txBox="1"/>
            <p:nvPr/>
          </p:nvSpPr>
          <p:spPr>
            <a:xfrm>
              <a:off x="277224" y="4275936"/>
              <a:ext cx="156966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dk1"/>
                  </a:solidFill>
                  <a:latin typeface="Meiryo"/>
                  <a:ea typeface="Meiryo"/>
                  <a:cs typeface="Meiryo"/>
                  <a:sym typeface="Meiryo"/>
                </a:rPr>
                <a:t>退院後のリハビリ利用状況</a:t>
              </a:r>
              <a:endParaRPr sz="900" b="0" i="0" u="none" strike="noStrike" cap="none">
                <a:solidFill>
                  <a:schemeClr val="dk1"/>
                </a:solidFill>
                <a:latin typeface="Meiryo"/>
                <a:ea typeface="Meiryo"/>
                <a:cs typeface="Meiryo"/>
                <a:sym typeface="Meiryo"/>
              </a:endParaRPr>
            </a:p>
          </p:txBody>
        </p:sp>
      </p:grpSp>
      <p:graphicFrame>
        <p:nvGraphicFramePr>
          <p:cNvPr id="304" name="Google Shape;304;p33"/>
          <p:cNvGraphicFramePr/>
          <p:nvPr>
            <p:extLst>
              <p:ext uri="{D42A27DB-BD31-4B8C-83A1-F6EECF244321}">
                <p14:modId xmlns:p14="http://schemas.microsoft.com/office/powerpoint/2010/main" val="3220406763"/>
              </p:ext>
            </p:extLst>
          </p:nvPr>
        </p:nvGraphicFramePr>
        <p:xfrm>
          <a:off x="312914" y="4525801"/>
          <a:ext cx="8291900" cy="2026960"/>
        </p:xfrm>
        <a:graphic>
          <a:graphicData uri="http://schemas.openxmlformats.org/drawingml/2006/table">
            <a:tbl>
              <a:tblPr firstRow="1" bandRow="1">
                <a:noFill/>
                <a:tableStyleId>{4AA57B97-EB27-4905-8550-0492B445748A}</a:tableStyleId>
              </a:tblPr>
              <a:tblGrid>
                <a:gridCol w="1727925">
                  <a:extLst>
                    <a:ext uri="{9D8B030D-6E8A-4147-A177-3AD203B41FA5}">
                      <a16:colId xmlns:a16="http://schemas.microsoft.com/office/drawing/2014/main" xmlns="" val="20000"/>
                    </a:ext>
                  </a:extLst>
                </a:gridCol>
                <a:gridCol w="2186600">
                  <a:extLst>
                    <a:ext uri="{9D8B030D-6E8A-4147-A177-3AD203B41FA5}">
                      <a16:colId xmlns:a16="http://schemas.microsoft.com/office/drawing/2014/main" xmlns="" val="20001"/>
                    </a:ext>
                  </a:extLst>
                </a:gridCol>
                <a:gridCol w="2332375">
                  <a:extLst>
                    <a:ext uri="{9D8B030D-6E8A-4147-A177-3AD203B41FA5}">
                      <a16:colId xmlns:a16="http://schemas.microsoft.com/office/drawing/2014/main" xmlns="" val="20002"/>
                    </a:ext>
                  </a:extLst>
                </a:gridCol>
                <a:gridCol w="2045000">
                  <a:extLst>
                    <a:ext uri="{9D8B030D-6E8A-4147-A177-3AD203B41FA5}">
                      <a16:colId xmlns:a16="http://schemas.microsoft.com/office/drawing/2014/main" xmlns="" val="20003"/>
                    </a:ext>
                  </a:extLst>
                </a:gridCol>
              </a:tblGrid>
              <a:tr h="239125">
                <a:tc>
                  <a:txBody>
                    <a:bodyPr/>
                    <a:lstStyle/>
                    <a:p>
                      <a:pPr marL="0" marR="0" lvl="0" indent="0" algn="ctr" rtl="0">
                        <a:lnSpc>
                          <a:spcPct val="100000"/>
                        </a:lnSpc>
                        <a:spcBef>
                          <a:spcPts val="0"/>
                        </a:spcBef>
                        <a:spcAft>
                          <a:spcPts val="0"/>
                        </a:spcAft>
                        <a:buClr>
                          <a:srgbClr val="000000"/>
                        </a:buClr>
                        <a:buSzPts val="1000"/>
                        <a:buFont typeface="Arial"/>
                        <a:buNone/>
                      </a:pPr>
                      <a:r>
                        <a:rPr lang="ja-JP" sz="1000" u="none" strike="noStrike" cap="none" dirty="0"/>
                        <a:t>医療機関</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u="none" strike="noStrike" cap="none"/>
                        <a:t>サービス価格</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u="none" strike="noStrike" cap="none"/>
                        <a:t>提供状況</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ja-JP" altLang="en-US" sz="1000" u="none" strike="noStrike" cap="none" dirty="0" smtClean="0"/>
                        <a:t>理学療法士</a:t>
                      </a:r>
                      <a:r>
                        <a:rPr lang="ja-JP" sz="1000" u="none" strike="noStrike" cap="none" dirty="0" smtClean="0"/>
                        <a:t>在籍数</a:t>
                      </a:r>
                      <a:endParaRPr sz="1400" u="none" strike="noStrike" cap="none" dirty="0"/>
                    </a:p>
                  </a:txBody>
                  <a:tcPr marL="91450" marR="91450" marT="45725" marB="45725"/>
                </a:tc>
                <a:extLst>
                  <a:ext uri="{0D108BD9-81ED-4DB2-BD59-A6C34878D82A}">
                    <a16:rowId xmlns:a16="http://schemas.microsoft.com/office/drawing/2014/main" xmlns="" val="10000"/>
                  </a:ext>
                </a:extLst>
              </a:tr>
              <a:tr h="582900">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dirty="0"/>
                        <a:t>クメール・ソビエト病院</a:t>
                      </a:r>
                      <a:endParaRPr sz="1100" u="none" strike="noStrike" cap="none" dirty="0"/>
                    </a:p>
                    <a:p>
                      <a:pPr marL="0" marR="0" lvl="0" indent="0" algn="ctr" rtl="0">
                        <a:lnSpc>
                          <a:spcPct val="100000"/>
                        </a:lnSpc>
                        <a:spcBef>
                          <a:spcPts val="0"/>
                        </a:spcBef>
                        <a:spcAft>
                          <a:spcPts val="0"/>
                        </a:spcAft>
                        <a:buClr>
                          <a:srgbClr val="000000"/>
                        </a:buClr>
                        <a:buSzPts val="1100"/>
                        <a:buFont typeface="Arial"/>
                        <a:buNone/>
                      </a:pPr>
                      <a:r>
                        <a:rPr lang="ja-JP" sz="1100" u="none" strike="noStrike" cap="none" dirty="0"/>
                        <a:t>(公立病院・プノンペン)</a:t>
                      </a:r>
                      <a:endParaRPr sz="11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dirty="0"/>
                        <a:t>1</a:t>
                      </a:r>
                      <a:r>
                        <a:rPr lang="en-US" altLang="ja-JP" sz="1100" u="none" strike="noStrike" cap="none" dirty="0"/>
                        <a:t>,</a:t>
                      </a:r>
                      <a:r>
                        <a:rPr lang="ja-JP" sz="1100" u="none" strike="noStrike" cap="none" dirty="0"/>
                        <a:t>150円/時間(カンボジア人)</a:t>
                      </a:r>
                      <a:endParaRPr sz="11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a:solidFill>
                            <a:schemeClr val="dk1"/>
                          </a:solidFill>
                          <a:latin typeface="Meiryo"/>
                          <a:ea typeface="Meiryo"/>
                          <a:cs typeface="Meiryo"/>
                          <a:sym typeface="Meiryo"/>
                        </a:rPr>
                        <a:t>リハビリ提供：</a:t>
                      </a:r>
                      <a:r>
                        <a:rPr lang="ja-JP" sz="1100" u="none" strike="noStrike" cap="none">
                          <a:latin typeface="Meiryo"/>
                          <a:ea typeface="Meiryo"/>
                          <a:cs typeface="Meiryo"/>
                          <a:sym typeface="Meiryo"/>
                        </a:rPr>
                        <a:t>50患者 / 1日 </a:t>
                      </a:r>
                      <a:endParaRPr sz="1400" u="none" strike="noStrike" cap="none"/>
                    </a:p>
                    <a:p>
                      <a:pPr marL="0" marR="0" lvl="0" indent="0" algn="ctr" rtl="0">
                        <a:lnSpc>
                          <a:spcPct val="100000"/>
                        </a:lnSpc>
                        <a:spcBef>
                          <a:spcPts val="0"/>
                        </a:spcBef>
                        <a:spcAft>
                          <a:spcPts val="0"/>
                        </a:spcAft>
                        <a:buClr>
                          <a:schemeClr val="dk1"/>
                        </a:buClr>
                        <a:buSzPts val="900"/>
                        <a:buFont typeface="Arial"/>
                        <a:buNone/>
                      </a:pPr>
                      <a:r>
                        <a:rPr lang="ja-JP" sz="1100" u="none" strike="noStrike" cap="none">
                          <a:solidFill>
                            <a:schemeClr val="dk1"/>
                          </a:solidFill>
                          <a:latin typeface="Meiryo"/>
                          <a:ea typeface="Meiryo"/>
                          <a:cs typeface="Meiryo"/>
                          <a:sym typeface="Meiryo"/>
                        </a:rPr>
                        <a:t>（入院/外来患者にリハビリ提供）</a:t>
                      </a:r>
                      <a:endParaRPr sz="1100" u="none" strike="noStrike" cap="none">
                        <a:latin typeface="Meiryo"/>
                        <a:ea typeface="Meiryo"/>
                        <a:cs typeface="Meiryo"/>
                        <a:sym typeface="Meiryo"/>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t>15名</a:t>
                      </a:r>
                      <a:endParaRPr sz="1400" u="none" strike="noStrike" cap="none"/>
                    </a:p>
                  </a:txBody>
                  <a:tcPr marL="91450" marR="91450" marT="45725" marB="45725" anchor="ctr"/>
                </a:tc>
                <a:extLst>
                  <a:ext uri="{0D108BD9-81ED-4DB2-BD59-A6C34878D82A}">
                    <a16:rowId xmlns:a16="http://schemas.microsoft.com/office/drawing/2014/main" xmlns="" val="10001"/>
                  </a:ext>
                </a:extLst>
              </a:tr>
              <a:tr h="582900">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a:latin typeface="Meiryo"/>
                          <a:ea typeface="Meiryo"/>
                          <a:cs typeface="Meiryo"/>
                          <a:sym typeface="Meiryo"/>
                        </a:rPr>
                        <a:t>ルプレミアクリニック</a:t>
                      </a:r>
                      <a:endParaRPr sz="1400" u="none" strike="noStrike" cap="none"/>
                    </a:p>
                    <a:p>
                      <a:pPr marL="0" marR="0" lvl="0" indent="0" algn="ctr" rtl="0">
                        <a:lnSpc>
                          <a:spcPct val="100000"/>
                        </a:lnSpc>
                        <a:spcBef>
                          <a:spcPts val="0"/>
                        </a:spcBef>
                        <a:spcAft>
                          <a:spcPts val="0"/>
                        </a:spcAft>
                        <a:buClr>
                          <a:srgbClr val="000000"/>
                        </a:buClr>
                        <a:buSzPts val="900"/>
                        <a:buFont typeface="Arial"/>
                        <a:buNone/>
                      </a:pPr>
                      <a:r>
                        <a:rPr lang="ja-JP" sz="1100" u="none" strike="noStrike" cap="none">
                          <a:latin typeface="Meiryo"/>
                          <a:ea typeface="Meiryo"/>
                          <a:cs typeface="Meiryo"/>
                          <a:sym typeface="Meiryo"/>
                        </a:rPr>
                        <a:t>（私立クリニック・</a:t>
                      </a:r>
                      <a:endParaRPr sz="1100" u="none" strike="noStrike" cap="none">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a:latin typeface="Meiryo"/>
                          <a:ea typeface="Meiryo"/>
                          <a:cs typeface="Meiryo"/>
                          <a:sym typeface="Meiryo"/>
                        </a:rPr>
                        <a:t>プノンペン）</a:t>
                      </a:r>
                      <a:endParaRPr sz="11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dirty="0"/>
                        <a:t>5</a:t>
                      </a:r>
                      <a:r>
                        <a:rPr lang="en-US" altLang="ja-JP" sz="1100" u="none" strike="noStrike" cap="none" dirty="0"/>
                        <a:t>,</a:t>
                      </a:r>
                      <a:r>
                        <a:rPr lang="ja-JP" sz="1100" u="none" strike="noStrike" cap="none" dirty="0"/>
                        <a:t>175円/時間(カンボジア人)</a:t>
                      </a:r>
                      <a:endParaRPr sz="1400" u="none" strike="noStrike" cap="none" dirty="0"/>
                    </a:p>
                    <a:p>
                      <a:pPr marL="0" marR="0" lvl="0" indent="0" algn="ctr" rtl="0">
                        <a:lnSpc>
                          <a:spcPct val="100000"/>
                        </a:lnSpc>
                        <a:spcBef>
                          <a:spcPts val="0"/>
                        </a:spcBef>
                        <a:spcAft>
                          <a:spcPts val="0"/>
                        </a:spcAft>
                        <a:buClr>
                          <a:srgbClr val="000000"/>
                        </a:buClr>
                        <a:buSzPts val="1100"/>
                        <a:buFont typeface="Arial"/>
                        <a:buNone/>
                      </a:pPr>
                      <a:r>
                        <a:rPr lang="ja-JP" sz="1100" u="none" strike="noStrike" cap="none" dirty="0"/>
                        <a:t>7</a:t>
                      </a:r>
                      <a:r>
                        <a:rPr lang="en-US" altLang="ja-JP" sz="1100" u="none" strike="noStrike" cap="none" dirty="0"/>
                        <a:t>,</a:t>
                      </a:r>
                      <a:r>
                        <a:rPr lang="ja-JP" sz="1100" u="none" strike="noStrike" cap="none" dirty="0"/>
                        <a:t>475円/時間(外国人）</a:t>
                      </a: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dk1"/>
                          </a:solidFill>
                          <a:latin typeface="Meiryo"/>
                          <a:ea typeface="Meiryo"/>
                          <a:cs typeface="Meiryo"/>
                          <a:sym typeface="Meiryo"/>
                        </a:rPr>
                        <a:t>リハビリ提供：</a:t>
                      </a:r>
                      <a:r>
                        <a:rPr lang="ja-JP" sz="1100" u="none" strike="noStrike" cap="none" dirty="0">
                          <a:latin typeface="Meiryo"/>
                          <a:ea typeface="Meiryo"/>
                          <a:cs typeface="Meiryo"/>
                          <a:sym typeface="Meiryo"/>
                        </a:rPr>
                        <a:t>40患者 / 1日</a:t>
                      </a:r>
                      <a:endParaRPr sz="1400" u="none" strike="noStrike" cap="none" dirty="0"/>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latin typeface="Meiryo"/>
                          <a:ea typeface="Meiryo"/>
                          <a:cs typeface="Meiryo"/>
                          <a:sym typeface="Meiryo"/>
                        </a:rPr>
                        <a:t>( 外来リハビリのみ提供)</a:t>
                      </a:r>
                      <a:endParaRPr sz="1100" u="none" strike="noStrike" cap="none" dirty="0">
                        <a:latin typeface="Meiryo"/>
                        <a:ea typeface="Meiryo"/>
                        <a:cs typeface="Meiryo"/>
                        <a:sym typeface="Meiryo"/>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t>カンボジア人6名</a:t>
                      </a:r>
                      <a:endParaRPr sz="1100" u="none" strike="noStrike" cap="none"/>
                    </a:p>
                    <a:p>
                      <a:pPr marL="0" marR="0" lvl="0" indent="0" algn="ctr" rtl="0">
                        <a:lnSpc>
                          <a:spcPct val="100000"/>
                        </a:lnSpc>
                        <a:spcBef>
                          <a:spcPts val="0"/>
                        </a:spcBef>
                        <a:spcAft>
                          <a:spcPts val="0"/>
                        </a:spcAft>
                        <a:buClr>
                          <a:srgbClr val="000000"/>
                        </a:buClr>
                        <a:buSzPts val="1100"/>
                        <a:buFont typeface="Arial"/>
                        <a:buNone/>
                      </a:pPr>
                      <a:r>
                        <a:rPr lang="ja-JP" sz="1100" u="none" strike="noStrike" cap="none"/>
                        <a:t>外国人1名</a:t>
                      </a:r>
                      <a:endParaRPr sz="1400" u="none" strike="noStrike" cap="none"/>
                    </a:p>
                  </a:txBody>
                  <a:tcPr marL="91450" marR="91450" marT="45725" marB="45725" anchor="ctr"/>
                </a:tc>
                <a:extLst>
                  <a:ext uri="{0D108BD9-81ED-4DB2-BD59-A6C34878D82A}">
                    <a16:rowId xmlns:a16="http://schemas.microsoft.com/office/drawing/2014/main" xmlns="" val="10002"/>
                  </a:ext>
                </a:extLst>
              </a:tr>
              <a:tr h="582900">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a:t>サンライズジャパン　　ホスピタル</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dirty="0"/>
                        <a:t>外来/訪問リハビリ：</a:t>
                      </a:r>
                      <a:endParaRPr sz="1100" u="none" strike="noStrike" cap="none" dirty="0"/>
                    </a:p>
                    <a:p>
                      <a:pPr marL="0" marR="0" lvl="0" indent="0" algn="ctr" rtl="0">
                        <a:lnSpc>
                          <a:spcPct val="100000"/>
                        </a:lnSpc>
                        <a:spcBef>
                          <a:spcPts val="0"/>
                        </a:spcBef>
                        <a:spcAft>
                          <a:spcPts val="0"/>
                        </a:spcAft>
                        <a:buClr>
                          <a:srgbClr val="000000"/>
                        </a:buClr>
                        <a:buSzPts val="1100"/>
                        <a:buFont typeface="Arial"/>
                        <a:buNone/>
                      </a:pPr>
                      <a:r>
                        <a:rPr lang="ja-JP" sz="1100" u="none" strike="noStrike" cap="none" dirty="0"/>
                        <a:t>5</a:t>
                      </a:r>
                      <a:r>
                        <a:rPr lang="en-US" altLang="ja-JP" sz="1100" u="none" strike="noStrike" cap="none" dirty="0"/>
                        <a:t>,</a:t>
                      </a:r>
                      <a:r>
                        <a:rPr lang="ja-JP" sz="1100" u="none" strike="noStrike" cap="none" dirty="0"/>
                        <a:t>290円/時間 </a:t>
                      </a:r>
                      <a:endParaRPr lang="en-US" altLang="ja-JP" sz="1100" u="none" strike="noStrike" cap="none" dirty="0"/>
                    </a:p>
                    <a:p>
                      <a:pPr marL="0" marR="0" lvl="0" indent="0" algn="ctr" rtl="0">
                        <a:lnSpc>
                          <a:spcPct val="100000"/>
                        </a:lnSpc>
                        <a:spcBef>
                          <a:spcPts val="0"/>
                        </a:spcBef>
                        <a:spcAft>
                          <a:spcPts val="0"/>
                        </a:spcAft>
                        <a:buClr>
                          <a:srgbClr val="000000"/>
                        </a:buClr>
                        <a:buSzPts val="1100"/>
                        <a:buFont typeface="Arial"/>
                        <a:buNone/>
                      </a:pPr>
                      <a:r>
                        <a:rPr lang="ja-JP" sz="1100" u="none" strike="noStrike" cap="none" dirty="0"/>
                        <a:t>※初診料2</a:t>
                      </a:r>
                      <a:r>
                        <a:rPr lang="en-US" altLang="ja-JP" sz="1100" u="none" strike="noStrike" cap="none" dirty="0"/>
                        <a:t>,</a:t>
                      </a:r>
                      <a:r>
                        <a:rPr lang="ja-JP" sz="1100" u="none" strike="noStrike" cap="none" dirty="0"/>
                        <a:t>645円</a:t>
                      </a:r>
                      <a:endParaRPr sz="11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latin typeface="Meiryo"/>
                          <a:ea typeface="Meiryo"/>
                          <a:cs typeface="Meiryo"/>
                          <a:sym typeface="Meiryo"/>
                        </a:rPr>
                        <a:t>リハビリ提供：25患者 / 1日</a:t>
                      </a:r>
                      <a:endParaRPr sz="1100" u="none" strike="noStrike" cap="none" dirty="0">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latin typeface="Meiryo"/>
                          <a:ea typeface="Meiryo"/>
                          <a:cs typeface="Meiryo"/>
                          <a:sym typeface="Meiryo"/>
                        </a:rPr>
                        <a:t>（入院/外来/在宅患者に</a:t>
                      </a:r>
                      <a:endParaRPr sz="1100" u="none" strike="noStrike" cap="none" dirty="0">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latin typeface="Meiryo"/>
                          <a:ea typeface="Meiryo"/>
                          <a:cs typeface="Meiryo"/>
                          <a:sym typeface="Meiryo"/>
                        </a:rPr>
                        <a:t>リハビリ提供）</a:t>
                      </a:r>
                      <a:endParaRPr sz="1100" u="none" strike="noStrike" cap="none" dirty="0">
                        <a:latin typeface="Meiryo"/>
                        <a:ea typeface="Meiryo"/>
                        <a:cs typeface="Meiryo"/>
                        <a:sym typeface="Meiryo"/>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dirty="0"/>
                        <a:t>外来リハビリ：</a:t>
                      </a:r>
                      <a:endParaRPr sz="1100" u="none" strike="noStrike" cap="none" dirty="0"/>
                    </a:p>
                    <a:p>
                      <a:pPr marL="0" marR="0" lvl="0" indent="0" algn="ctr" rtl="0">
                        <a:lnSpc>
                          <a:spcPct val="100000"/>
                        </a:lnSpc>
                        <a:spcBef>
                          <a:spcPts val="0"/>
                        </a:spcBef>
                        <a:spcAft>
                          <a:spcPts val="0"/>
                        </a:spcAft>
                        <a:buClr>
                          <a:srgbClr val="000000"/>
                        </a:buClr>
                        <a:buSzPts val="1100"/>
                        <a:buFont typeface="Arial"/>
                        <a:buNone/>
                      </a:pPr>
                      <a:r>
                        <a:rPr lang="ja-JP" sz="1100" u="none" strike="noStrike" cap="none" dirty="0"/>
                        <a:t>日本人1名、カンボジア人3名</a:t>
                      </a:r>
                      <a:endParaRPr sz="1100" u="none" strike="noStrike" cap="none" dirty="0"/>
                    </a:p>
                    <a:p>
                      <a:pPr marL="0" marR="0" lvl="0" indent="0" algn="ctr" rtl="0">
                        <a:lnSpc>
                          <a:spcPct val="100000"/>
                        </a:lnSpc>
                        <a:spcBef>
                          <a:spcPts val="0"/>
                        </a:spcBef>
                        <a:spcAft>
                          <a:spcPts val="0"/>
                        </a:spcAft>
                        <a:buClr>
                          <a:srgbClr val="000000"/>
                        </a:buClr>
                        <a:buSzPts val="1100"/>
                        <a:buFont typeface="Arial"/>
                        <a:buNone/>
                      </a:pPr>
                      <a:r>
                        <a:rPr lang="ja-JP" sz="1100" u="none" strike="noStrike" cap="none" dirty="0"/>
                        <a:t>訪問リハビリ：日本人1名</a:t>
                      </a:r>
                      <a:endParaRPr sz="1400" u="none" strike="noStrike" cap="none" dirty="0"/>
                    </a:p>
                  </a:txBody>
                  <a:tcPr marL="91450" marR="91450" marT="45725" marB="45725" anchor="ctr"/>
                </a:tc>
                <a:extLst>
                  <a:ext uri="{0D108BD9-81ED-4DB2-BD59-A6C34878D82A}">
                    <a16:rowId xmlns:a16="http://schemas.microsoft.com/office/drawing/2014/main" xmlns="" val="10003"/>
                  </a:ext>
                </a:extLst>
              </a:tr>
            </a:tbl>
          </a:graphicData>
        </a:graphic>
      </p:graphicFrame>
      <p:sp>
        <p:nvSpPr>
          <p:cNvPr id="305" name="Google Shape;305;p33"/>
          <p:cNvSpPr txBox="1"/>
          <p:nvPr/>
        </p:nvSpPr>
        <p:spPr>
          <a:xfrm>
            <a:off x="246262" y="4141945"/>
            <a:ext cx="2877938" cy="374537"/>
          </a:xfrm>
          <a:prstGeom prst="rect">
            <a:avLst/>
          </a:prstGeom>
          <a:noFill/>
          <a:ln>
            <a:noFill/>
          </a:ln>
        </p:spPr>
        <p:txBody>
          <a:bodyPr spcFirstLastPara="1" wrap="square" lIns="84375" tIns="42175" rIns="84375" bIns="42175" anchor="t" anchorCtr="0">
            <a:noAutofit/>
          </a:bodyPr>
          <a:lstStyle/>
          <a:p>
            <a:pPr marL="285750" marR="0" lvl="0" indent="-285750" algn="l" rtl="0">
              <a:lnSpc>
                <a:spcPct val="150000"/>
              </a:lnSpc>
              <a:spcBef>
                <a:spcPts val="0"/>
              </a:spcBef>
              <a:spcAft>
                <a:spcPts val="0"/>
              </a:spcAft>
              <a:buClr>
                <a:schemeClr val="accent1">
                  <a:lumMod val="50000"/>
                </a:schemeClr>
              </a:buClr>
              <a:buSzPts val="1600"/>
              <a:buFont typeface="Noto Sans Symbols"/>
              <a:buChar char="■"/>
            </a:pPr>
            <a:r>
              <a:rPr lang="ja-JP" sz="1477" b="0" i="0" u="none" strike="noStrike" cap="none" dirty="0">
                <a:solidFill>
                  <a:schemeClr val="dk1"/>
                </a:solidFill>
                <a:latin typeface="Meiryo"/>
                <a:ea typeface="Meiryo"/>
                <a:cs typeface="Meiryo"/>
                <a:sym typeface="Meiryo"/>
              </a:rPr>
              <a:t>外来・訪問リハビリの状況</a:t>
            </a:r>
            <a:endParaRPr sz="1400" b="0" i="0" u="none" strike="noStrike" cap="none" dirty="0">
              <a:solidFill>
                <a:srgbClr val="000000"/>
              </a:solidFill>
              <a:latin typeface="Arial"/>
              <a:ea typeface="Arial"/>
              <a:cs typeface="Arial"/>
              <a:sym typeface="Arial"/>
            </a:endParaRPr>
          </a:p>
        </p:txBody>
      </p:sp>
      <p:sp>
        <p:nvSpPr>
          <p:cNvPr id="2" name="スライド番号プレースホルダー 1">
            <a:extLst>
              <a:ext uri="{FF2B5EF4-FFF2-40B4-BE49-F238E27FC236}">
                <a16:creationId xmlns:a16="http://schemas.microsoft.com/office/drawing/2014/main" xmlns="" id="{4042263D-8D01-4A02-987E-05C2CCD75B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23</a:t>
            </a:fld>
            <a:endParaRPr lang="ja-JP" altLang="en-US" dirty="0"/>
          </a:p>
        </p:txBody>
      </p:sp>
      <p:sp>
        <p:nvSpPr>
          <p:cNvPr id="22" name="Google Shape;1150;gd1e2185f39_2_0">
            <a:extLst>
              <a:ext uri="{FF2B5EF4-FFF2-40B4-BE49-F238E27FC236}">
                <a16:creationId xmlns:a16="http://schemas.microsoft.com/office/drawing/2014/main" xmlns="" id="{F30895FF-7A2D-48A6-9EA6-8ECD13D4D355}"/>
              </a:ext>
            </a:extLst>
          </p:cNvPr>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900"/>
              <a:buNone/>
            </a:pPr>
            <a:r>
              <a:rPr lang="ja-JP" altLang="en-US"/>
              <a:t>カンボジア／非感染症疾患／リハビリテーション／</a:t>
            </a:r>
            <a:r>
              <a:rPr lang="en-US" altLang="ja-JP"/>
              <a:t>4.</a:t>
            </a:r>
            <a:r>
              <a:rPr lang="ja-JP" altLang="en-US"/>
              <a:t>特定製品・サービスの市場・投資環境</a:t>
            </a:r>
            <a:r>
              <a:rPr lang="en-US" altLang="ja-JP"/>
              <a:t>,</a:t>
            </a:r>
            <a:r>
              <a:rPr lang="ja-JP" altLang="en-US"/>
              <a:t>主要企業・競合</a:t>
            </a:r>
            <a:endParaRPr lang="ja-JP" altLang="en-US" dirty="0"/>
          </a:p>
        </p:txBody>
      </p:sp>
    </p:spTree>
    <p:extLst>
      <p:ext uri="{BB962C8B-B14F-4D97-AF65-F5344CB8AC3E}">
        <p14:creationId xmlns:p14="http://schemas.microsoft.com/office/powerpoint/2010/main" val="4034987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7"/>
          <p:cNvSpPr/>
          <p:nvPr/>
        </p:nvSpPr>
        <p:spPr>
          <a:xfrm>
            <a:off x="2721768" y="2657005"/>
            <a:ext cx="5908500" cy="141300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2" name="Google Shape;312;p37"/>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a:t>リハビリの状況調査（ベトナム）</a:t>
            </a:r>
            <a:endParaRPr/>
          </a:p>
        </p:txBody>
      </p:sp>
      <p:sp>
        <p:nvSpPr>
          <p:cNvPr id="313" name="Google Shape;313;p37"/>
          <p:cNvSpPr txBox="1">
            <a:spLocks noGrp="1"/>
          </p:cNvSpPr>
          <p:nvPr>
            <p:ph type="body" idx="1"/>
          </p:nvPr>
        </p:nvSpPr>
        <p:spPr>
          <a:xfrm>
            <a:off x="337050" y="1851892"/>
            <a:ext cx="8772000" cy="738600"/>
          </a:xfrm>
          <a:prstGeom prst="rect">
            <a:avLst/>
          </a:prstGeom>
          <a:noFill/>
          <a:ln>
            <a:noFill/>
          </a:ln>
        </p:spPr>
        <p:txBody>
          <a:bodyPr spcFirstLastPara="1" wrap="square" lIns="84375" tIns="42175" rIns="84375" bIns="42175" anchor="t" anchorCtr="0">
            <a:noAutofit/>
          </a:bodyPr>
          <a:lstStyle/>
          <a:p>
            <a:pPr marL="285750" lvl="0" indent="-285750" algn="l" rtl="0">
              <a:lnSpc>
                <a:spcPct val="150000"/>
              </a:lnSpc>
              <a:spcBef>
                <a:spcPts val="0"/>
              </a:spcBef>
              <a:spcAft>
                <a:spcPts val="0"/>
              </a:spcAft>
              <a:buClr>
                <a:schemeClr val="accent1">
                  <a:lumMod val="50000"/>
                </a:schemeClr>
              </a:buClr>
              <a:buSzPts val="1600"/>
              <a:buFont typeface="Noto Sans Symbols"/>
              <a:buChar char="■"/>
            </a:pPr>
            <a:r>
              <a:rPr lang="ja-JP" sz="1477" dirty="0"/>
              <a:t>ベトナムの退院後のリハビリ利用状況</a:t>
            </a:r>
            <a:endParaRPr sz="1477" dirty="0"/>
          </a:p>
          <a:p>
            <a:pPr marL="408850" lvl="1" indent="-246188" algn="l" rtl="0">
              <a:lnSpc>
                <a:spcPct val="100000"/>
              </a:lnSpc>
              <a:spcBef>
                <a:spcPts val="0"/>
              </a:spcBef>
              <a:spcAft>
                <a:spcPts val="0"/>
              </a:spcAft>
              <a:buClr>
                <a:schemeClr val="accent1">
                  <a:lumMod val="50000"/>
                </a:schemeClr>
              </a:buClr>
              <a:buSzPts val="1280"/>
              <a:buChar char="●"/>
            </a:pPr>
            <a:r>
              <a:rPr lang="ja-JP" dirty="0"/>
              <a:t>患者25名への退院後のリハビリ利用についてヒアリング</a:t>
            </a:r>
            <a:endParaRPr dirty="0"/>
          </a:p>
          <a:p>
            <a:pPr marL="285750" indent="-285750">
              <a:buClr>
                <a:schemeClr val="accent1">
                  <a:lumMod val="50000"/>
                </a:schemeClr>
              </a:buClr>
              <a:buSzPts val="1600"/>
            </a:pPr>
            <a:endParaRPr sz="1477" dirty="0"/>
          </a:p>
        </p:txBody>
      </p:sp>
      <p:sp>
        <p:nvSpPr>
          <p:cNvPr id="314" name="Google Shape;314;p37"/>
          <p:cNvSpPr txBox="1"/>
          <p:nvPr/>
        </p:nvSpPr>
        <p:spPr>
          <a:xfrm>
            <a:off x="312914" y="4228798"/>
            <a:ext cx="8772022" cy="411729"/>
          </a:xfrm>
          <a:prstGeom prst="rect">
            <a:avLst/>
          </a:prstGeom>
          <a:noFill/>
          <a:ln>
            <a:noFill/>
          </a:ln>
        </p:spPr>
        <p:txBody>
          <a:bodyPr spcFirstLastPara="1" wrap="square" lIns="84375" tIns="42175" rIns="84375" bIns="42175" anchor="t" anchorCtr="0">
            <a:noAutofit/>
          </a:bodyPr>
          <a:lstStyle/>
          <a:p>
            <a:pPr marL="285750" marR="0" lvl="0" indent="-285750" algn="l" rtl="0">
              <a:lnSpc>
                <a:spcPct val="150000"/>
              </a:lnSpc>
              <a:spcBef>
                <a:spcPts val="0"/>
              </a:spcBef>
              <a:spcAft>
                <a:spcPts val="0"/>
              </a:spcAft>
              <a:buClr>
                <a:schemeClr val="accent1">
                  <a:lumMod val="50000"/>
                </a:schemeClr>
              </a:buClr>
              <a:buSzPts val="1600"/>
              <a:buFont typeface="Noto Sans Symbols"/>
              <a:buChar char="■"/>
            </a:pPr>
            <a:r>
              <a:rPr lang="ja-JP" sz="1477" b="0" i="0" u="none" strike="noStrike" cap="none">
                <a:solidFill>
                  <a:schemeClr val="dk1"/>
                </a:solidFill>
                <a:latin typeface="Meiryo"/>
                <a:ea typeface="Meiryo"/>
                <a:cs typeface="Meiryo"/>
                <a:sym typeface="Meiryo"/>
              </a:rPr>
              <a:t>ベトナムの外来・訪問リハビリの価格</a:t>
            </a:r>
            <a:endParaRPr sz="1400" b="0" i="0" u="none" strike="noStrike" cap="none">
              <a:solidFill>
                <a:schemeClr val="dk1"/>
              </a:solidFill>
              <a:latin typeface="Meiryo"/>
              <a:ea typeface="Meiryo"/>
              <a:cs typeface="Meiryo"/>
              <a:sym typeface="Meiryo"/>
            </a:endParaRPr>
          </a:p>
        </p:txBody>
      </p:sp>
      <p:sp>
        <p:nvSpPr>
          <p:cNvPr id="315" name="Google Shape;315;p37"/>
          <p:cNvSpPr txBox="1"/>
          <p:nvPr/>
        </p:nvSpPr>
        <p:spPr>
          <a:xfrm>
            <a:off x="465314" y="1074445"/>
            <a:ext cx="8368200" cy="954067"/>
          </a:xfrm>
          <a:prstGeom prst="rect">
            <a:avLst/>
          </a:prstGeom>
          <a:noFill/>
          <a:ln>
            <a:noFill/>
          </a:ln>
        </p:spPr>
        <p:txBody>
          <a:bodyPr spcFirstLastPara="1" wrap="square" lIns="91425" tIns="45700" rIns="91425" bIns="45700" anchor="t" anchorCtr="0">
            <a:spAutoFit/>
          </a:bodyPr>
          <a:lstStyle/>
          <a:p>
            <a:pPr lvl="0">
              <a:buSzPts val="1400"/>
            </a:pPr>
            <a:r>
              <a:rPr lang="ja-JP" sz="1400" b="0" i="0" u="none" strike="noStrike" cap="none" dirty="0">
                <a:solidFill>
                  <a:srgbClr val="222A35"/>
                </a:solidFill>
                <a:latin typeface="Meiryo"/>
                <a:ea typeface="Meiryo"/>
                <a:cs typeface="Meiryo"/>
                <a:sym typeface="Meiryo"/>
              </a:rPr>
              <a:t>ベトナムの理学療法士数は</a:t>
            </a:r>
            <a:r>
              <a:rPr lang="ja-JP" altLang="en-US" dirty="0">
                <a:solidFill>
                  <a:srgbClr val="222A35"/>
                </a:solidFill>
                <a:latin typeface="Meiryo"/>
                <a:ea typeface="Meiryo"/>
                <a:cs typeface="Meiryo"/>
                <a:sym typeface="Meiryo"/>
              </a:rPr>
              <a:t>人口</a:t>
            </a:r>
            <a:r>
              <a:rPr lang="en-US" altLang="ja-JP" dirty="0">
                <a:solidFill>
                  <a:srgbClr val="222A35"/>
                </a:solidFill>
                <a:latin typeface="Meiryo"/>
                <a:ea typeface="Meiryo"/>
                <a:cs typeface="Meiryo"/>
                <a:sym typeface="Meiryo"/>
              </a:rPr>
              <a:t>10</a:t>
            </a:r>
            <a:r>
              <a:rPr lang="ja-JP" altLang="en-US" dirty="0">
                <a:solidFill>
                  <a:srgbClr val="222A35"/>
                </a:solidFill>
                <a:latin typeface="Meiryo"/>
                <a:ea typeface="Meiryo"/>
                <a:cs typeface="Meiryo"/>
                <a:sym typeface="Meiryo"/>
              </a:rPr>
              <a:t>万人に対して</a:t>
            </a:r>
            <a:r>
              <a:rPr lang="en-US" altLang="ja-JP" dirty="0">
                <a:solidFill>
                  <a:srgbClr val="222A35"/>
                </a:solidFill>
                <a:latin typeface="Meiryo"/>
                <a:ea typeface="Meiryo"/>
                <a:cs typeface="Meiryo"/>
                <a:sym typeface="Meiryo"/>
              </a:rPr>
              <a:t>5.1</a:t>
            </a:r>
            <a:r>
              <a:rPr lang="ja-JP" altLang="en-US" dirty="0">
                <a:solidFill>
                  <a:srgbClr val="222A35"/>
                </a:solidFill>
                <a:latin typeface="Meiryo"/>
                <a:ea typeface="Meiryo"/>
                <a:cs typeface="Meiryo"/>
                <a:sym typeface="Meiryo"/>
              </a:rPr>
              <a:t>人と</a:t>
            </a:r>
            <a:r>
              <a:rPr lang="ja-JP" sz="1400" b="0" i="0" u="none" strike="noStrike" cap="none" dirty="0">
                <a:solidFill>
                  <a:srgbClr val="222A35"/>
                </a:solidFill>
                <a:latin typeface="Meiryo"/>
                <a:ea typeface="Meiryo"/>
                <a:cs typeface="Meiryo"/>
                <a:sym typeface="Meiryo"/>
              </a:rPr>
              <a:t>日本の</a:t>
            </a:r>
            <a:r>
              <a:rPr lang="ja-JP" sz="1400" b="0" i="0" u="none" strike="noStrike" cap="none" dirty="0">
                <a:solidFill>
                  <a:schemeClr val="tx1"/>
                </a:solidFill>
                <a:latin typeface="Meiryo"/>
                <a:ea typeface="Meiryo"/>
                <a:cs typeface="Meiryo"/>
                <a:sym typeface="Meiryo"/>
              </a:rPr>
              <a:t>1/366</a:t>
            </a:r>
            <a:r>
              <a:rPr lang="ja-JP" altLang="en-US" dirty="0">
                <a:solidFill>
                  <a:schemeClr val="tx1"/>
                </a:solidFill>
                <a:latin typeface="Meiryo"/>
                <a:ea typeface="Meiryo"/>
                <a:cs typeface="Meiryo"/>
                <a:sym typeface="Meiryo"/>
              </a:rPr>
              <a:t>で、カンボジア同様リハビリを提供する人材が不足しており</a:t>
            </a:r>
            <a:r>
              <a:rPr lang="ja-JP" sz="1400" b="0" i="0" u="none" strike="noStrike" cap="none" dirty="0">
                <a:solidFill>
                  <a:srgbClr val="222A35"/>
                </a:solidFill>
                <a:latin typeface="Meiryo"/>
                <a:ea typeface="Meiryo"/>
                <a:cs typeface="Meiryo"/>
                <a:sym typeface="Meiryo"/>
              </a:rPr>
              <a:t>、病院退院後にリハビリを受けられない人が多いと言われている。本調査では患者へのヒアリングによりリハビリの状況を確認した。また、当サービスの競合になると考えられる訪問リハビリの価格について確認した。</a:t>
            </a:r>
            <a:endParaRPr sz="1400" b="0" i="0" u="none" strike="noStrike" cap="none" dirty="0">
              <a:solidFill>
                <a:srgbClr val="000000"/>
              </a:solidFill>
              <a:latin typeface="Meiryo"/>
              <a:ea typeface="Meiryo"/>
              <a:cs typeface="Meiryo"/>
              <a:sym typeface="Meiryo"/>
            </a:endParaRPr>
          </a:p>
        </p:txBody>
      </p:sp>
      <p:sp>
        <p:nvSpPr>
          <p:cNvPr id="316" name="Google Shape;316;p37"/>
          <p:cNvSpPr txBox="1"/>
          <p:nvPr/>
        </p:nvSpPr>
        <p:spPr>
          <a:xfrm>
            <a:off x="465314" y="714234"/>
            <a:ext cx="83682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none" strike="noStrike" cap="none" dirty="0">
                <a:solidFill>
                  <a:schemeClr val="tx1"/>
                </a:solidFill>
                <a:latin typeface="Meiryo"/>
                <a:ea typeface="Meiryo"/>
                <a:cs typeface="Meiryo"/>
                <a:sym typeface="Meiryo"/>
              </a:rPr>
              <a:t>リハビリ利用状況と当サービスの競合となる外来・訪問リハビリの価格の確認</a:t>
            </a:r>
            <a:endParaRPr sz="1600" b="1" i="0" u="none" strike="noStrike" cap="none" dirty="0">
              <a:solidFill>
                <a:schemeClr val="tx1"/>
              </a:solidFill>
              <a:latin typeface="Meiryo"/>
              <a:ea typeface="Meiryo"/>
              <a:cs typeface="Meiryo"/>
              <a:sym typeface="Meiryo"/>
            </a:endParaRPr>
          </a:p>
        </p:txBody>
      </p:sp>
      <p:sp>
        <p:nvSpPr>
          <p:cNvPr id="317" name="Google Shape;317;p37"/>
          <p:cNvSpPr txBox="1"/>
          <p:nvPr/>
        </p:nvSpPr>
        <p:spPr>
          <a:xfrm>
            <a:off x="2567432" y="2666779"/>
            <a:ext cx="6018000" cy="1242000"/>
          </a:xfrm>
          <a:prstGeom prst="rect">
            <a:avLst/>
          </a:prstGeom>
          <a:noFill/>
          <a:ln>
            <a:noFill/>
          </a:ln>
        </p:spPr>
        <p:txBody>
          <a:bodyPr spcFirstLastPara="1" wrap="square" lIns="84375" tIns="42175" rIns="84375" bIns="42175" anchor="t" anchorCtr="0">
            <a:noAutofit/>
          </a:bodyPr>
          <a:lstStyle/>
          <a:p>
            <a:pPr marL="334112" marR="0" lvl="1" indent="-171450" algn="l" rtl="0">
              <a:lnSpc>
                <a:spcPct val="100000"/>
              </a:lnSpc>
              <a:spcBef>
                <a:spcPts val="0"/>
              </a:spcBef>
              <a:spcAft>
                <a:spcPts val="0"/>
              </a:spcAft>
              <a:buClr>
                <a:srgbClr val="1F3864"/>
              </a:buClr>
              <a:buSzPts val="1280"/>
              <a:buFont typeface="Noto Sans Symbols"/>
              <a:buChar char="●"/>
            </a:pPr>
            <a:r>
              <a:rPr lang="ja-JP" sz="1100" b="0" i="0" u="none" strike="noStrike" cap="none">
                <a:solidFill>
                  <a:schemeClr val="dk1"/>
                </a:solidFill>
                <a:latin typeface="Meiryo"/>
                <a:ea typeface="Meiryo"/>
                <a:cs typeface="Meiryo"/>
                <a:sym typeface="Meiryo"/>
              </a:rPr>
              <a:t>利用していない患者の2名はリハビリを受けたいと回答</a:t>
            </a:r>
            <a:endParaRPr sz="1100" b="0" i="0" u="none" strike="noStrike" cap="none">
              <a:solidFill>
                <a:schemeClr val="dk1"/>
              </a:solidFill>
              <a:latin typeface="Meiryo"/>
              <a:ea typeface="Meiryo"/>
              <a:cs typeface="Meiryo"/>
              <a:sym typeface="Meiryo"/>
            </a:endParaRPr>
          </a:p>
          <a:p>
            <a:pPr marL="162662" marR="0" lvl="1" indent="0" algn="l" rtl="0">
              <a:lnSpc>
                <a:spcPct val="100000"/>
              </a:lnSpc>
              <a:spcBef>
                <a:spcPts val="0"/>
              </a:spcBef>
              <a:spcAft>
                <a:spcPts val="0"/>
              </a:spcAft>
              <a:buClr>
                <a:srgbClr val="1F3864"/>
              </a:buClr>
              <a:buSzPts val="1280"/>
              <a:buFont typeface="Noto Sans Symbols"/>
              <a:buNone/>
            </a:pPr>
            <a:endParaRPr sz="400" b="0" i="0" u="none" strike="noStrike" cap="none">
              <a:solidFill>
                <a:schemeClr val="dk1"/>
              </a:solidFill>
              <a:latin typeface="Meiryo"/>
              <a:ea typeface="Meiryo"/>
              <a:cs typeface="Meiryo"/>
              <a:sym typeface="Meiryo"/>
            </a:endParaRPr>
          </a:p>
          <a:p>
            <a:pPr marL="334112" marR="0" lvl="1" indent="-171450" algn="l" rtl="0">
              <a:lnSpc>
                <a:spcPct val="100000"/>
              </a:lnSpc>
              <a:spcBef>
                <a:spcPts val="0"/>
              </a:spcBef>
              <a:spcAft>
                <a:spcPts val="0"/>
              </a:spcAft>
              <a:buClr>
                <a:srgbClr val="1F3864"/>
              </a:buClr>
              <a:buSzPts val="1280"/>
              <a:buFont typeface="Noto Sans Symbols"/>
              <a:buChar char="●"/>
            </a:pPr>
            <a:r>
              <a:rPr lang="ja-JP" sz="1100" b="0" i="0" u="none" strike="noStrike" cap="none">
                <a:solidFill>
                  <a:schemeClr val="dk1"/>
                </a:solidFill>
                <a:latin typeface="Meiryo"/>
                <a:ea typeface="Meiryo"/>
                <a:cs typeface="Meiryo"/>
                <a:sym typeface="Meiryo"/>
              </a:rPr>
              <a:t>リハビリを利用している方のうち10名は現在のリハビリの量を増やしたいと回答</a:t>
            </a:r>
            <a:endParaRPr sz="1100" b="0" i="0" u="none" strike="noStrike" cap="none">
              <a:solidFill>
                <a:schemeClr val="dk1"/>
              </a:solidFill>
              <a:latin typeface="Meiryo"/>
              <a:ea typeface="Meiryo"/>
              <a:cs typeface="Meiryo"/>
              <a:sym typeface="Meiryo"/>
            </a:endParaRPr>
          </a:p>
          <a:p>
            <a:pPr marL="162662" marR="0" lvl="1" indent="0" algn="l" rtl="0">
              <a:lnSpc>
                <a:spcPct val="100000"/>
              </a:lnSpc>
              <a:spcBef>
                <a:spcPts val="0"/>
              </a:spcBef>
              <a:spcAft>
                <a:spcPts val="0"/>
              </a:spcAft>
              <a:buClr>
                <a:srgbClr val="1F3864"/>
              </a:buClr>
              <a:buSzPts val="1280"/>
              <a:buFont typeface="Noto Sans Symbols"/>
              <a:buNone/>
            </a:pPr>
            <a:endParaRPr sz="400" b="0" i="0" u="none" strike="noStrike" cap="none">
              <a:solidFill>
                <a:schemeClr val="dk1"/>
              </a:solidFill>
              <a:latin typeface="Meiryo"/>
              <a:ea typeface="Meiryo"/>
              <a:cs typeface="Meiryo"/>
              <a:sym typeface="Meiryo"/>
            </a:endParaRPr>
          </a:p>
          <a:p>
            <a:pPr marL="334112" marR="0" lvl="1" indent="-171450" algn="l" rtl="0">
              <a:lnSpc>
                <a:spcPct val="100000"/>
              </a:lnSpc>
              <a:spcBef>
                <a:spcPts val="0"/>
              </a:spcBef>
              <a:spcAft>
                <a:spcPts val="0"/>
              </a:spcAft>
              <a:buClr>
                <a:srgbClr val="1F3864"/>
              </a:buClr>
              <a:buSzPts val="1280"/>
              <a:buFont typeface="Noto Sans Symbols"/>
              <a:buChar char="●"/>
            </a:pPr>
            <a:r>
              <a:rPr lang="ja-JP" sz="1100" b="0" i="0" u="none" strike="noStrike" cap="none">
                <a:solidFill>
                  <a:schemeClr val="dk1"/>
                </a:solidFill>
                <a:latin typeface="Meiryo"/>
                <a:ea typeface="Meiryo"/>
                <a:cs typeface="Meiryo"/>
                <a:sym typeface="Meiryo"/>
              </a:rPr>
              <a:t>16/25名は有料でもリハビリの量を増やしたいと回答しており、そのために支払い可能な額は月額300ドル(1名)、80~90ドル(3名)、50ドル(2名)40ドル以下(10名)</a:t>
            </a:r>
            <a:endParaRPr sz="1400" b="0" i="0" u="none" strike="noStrike" cap="none">
              <a:solidFill>
                <a:srgbClr val="000000"/>
              </a:solidFill>
              <a:latin typeface="Arial"/>
              <a:ea typeface="Arial"/>
              <a:cs typeface="Arial"/>
              <a:sym typeface="Arial"/>
            </a:endParaRPr>
          </a:p>
          <a:p>
            <a:pPr marL="162662" marR="0" lvl="1" indent="0" algn="l" rtl="0">
              <a:lnSpc>
                <a:spcPct val="100000"/>
              </a:lnSpc>
              <a:spcBef>
                <a:spcPts val="0"/>
              </a:spcBef>
              <a:spcAft>
                <a:spcPts val="0"/>
              </a:spcAft>
              <a:buClr>
                <a:srgbClr val="1F3864"/>
              </a:buClr>
              <a:buSzPts val="1280"/>
              <a:buFont typeface="Noto Sans Symbols"/>
              <a:buNone/>
            </a:pPr>
            <a:endParaRPr sz="400" b="0" i="0" u="none" strike="noStrike" cap="none">
              <a:solidFill>
                <a:schemeClr val="dk1"/>
              </a:solidFill>
              <a:latin typeface="Meiryo"/>
              <a:ea typeface="Meiryo"/>
              <a:cs typeface="Meiryo"/>
              <a:sym typeface="Meiryo"/>
            </a:endParaRPr>
          </a:p>
          <a:p>
            <a:pPr marL="334112" marR="0" lvl="1" indent="-171450" algn="l" rtl="0">
              <a:lnSpc>
                <a:spcPct val="100000"/>
              </a:lnSpc>
              <a:spcBef>
                <a:spcPts val="0"/>
              </a:spcBef>
              <a:spcAft>
                <a:spcPts val="0"/>
              </a:spcAft>
              <a:buClr>
                <a:srgbClr val="1F3864"/>
              </a:buClr>
              <a:buSzPts val="1280"/>
              <a:buFont typeface="Noto Sans Symbols"/>
              <a:buChar char="●"/>
            </a:pPr>
            <a:r>
              <a:rPr lang="ja-JP" sz="1100" b="0" i="0" u="none" strike="noStrike" cap="none">
                <a:solidFill>
                  <a:schemeClr val="dk1"/>
                </a:solidFill>
                <a:latin typeface="Meiryo"/>
                <a:ea typeface="Meiryo"/>
                <a:cs typeface="Meiryo"/>
                <a:sym typeface="Meiryo"/>
              </a:rPr>
              <a:t>14/25名は有料でも高品質のリハビリを受けたいと回答しており、そのための支払い可能額は月額900ドル(1名)、300ドル(1名)、100〜50ドル(3名)、50ドル以下(6名)</a:t>
            </a:r>
            <a:endParaRPr sz="1100" b="0" i="0" u="none" strike="noStrike" cap="none">
              <a:solidFill>
                <a:schemeClr val="dk1"/>
              </a:solidFill>
              <a:latin typeface="Meiryo"/>
              <a:ea typeface="Meiryo"/>
              <a:cs typeface="Meiryo"/>
              <a:sym typeface="Meiryo"/>
            </a:endParaRPr>
          </a:p>
        </p:txBody>
      </p:sp>
      <p:grpSp>
        <p:nvGrpSpPr>
          <p:cNvPr id="318" name="Google Shape;318;p37"/>
          <p:cNvGrpSpPr/>
          <p:nvPr/>
        </p:nvGrpSpPr>
        <p:grpSpPr>
          <a:xfrm>
            <a:off x="74741" y="2465661"/>
            <a:ext cx="2647027" cy="1667640"/>
            <a:chOff x="74741" y="2409921"/>
            <a:chExt cx="2647027" cy="1667640"/>
          </a:xfrm>
        </p:grpSpPr>
        <p:pic>
          <p:nvPicPr>
            <p:cNvPr id="319" name="Google Shape;319;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741" y="2409921"/>
              <a:ext cx="1682750" cy="1492250"/>
            </a:xfrm>
            <a:prstGeom prst="rect">
              <a:avLst/>
            </a:prstGeom>
            <a:noFill/>
            <a:ln>
              <a:noFill/>
            </a:ln>
          </p:spPr>
        </p:pic>
        <p:sp>
          <p:nvSpPr>
            <p:cNvPr id="320" name="Google Shape;320;p37"/>
            <p:cNvSpPr txBox="1"/>
            <p:nvPr/>
          </p:nvSpPr>
          <p:spPr>
            <a:xfrm>
              <a:off x="1511180" y="3537464"/>
              <a:ext cx="121058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Meiryo"/>
                  <a:ea typeface="Meiryo"/>
                  <a:cs typeface="Meiryo"/>
                  <a:sym typeface="Meiryo"/>
                </a:rPr>
                <a:t>外来リハビリ利用</a:t>
              </a:r>
              <a:endParaRPr sz="1000" b="0"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Meiryo"/>
                  <a:ea typeface="Meiryo"/>
                  <a:cs typeface="Meiryo"/>
                  <a:sym typeface="Meiryo"/>
                </a:rPr>
                <a:t>6名</a:t>
              </a:r>
              <a:endParaRPr sz="1000" b="0" i="0" u="none" strike="noStrike" cap="none">
                <a:solidFill>
                  <a:srgbClr val="000000"/>
                </a:solidFill>
                <a:latin typeface="Meiryo"/>
                <a:ea typeface="Meiryo"/>
                <a:cs typeface="Meiryo"/>
                <a:sym typeface="Meiryo"/>
              </a:endParaRPr>
            </a:p>
          </p:txBody>
        </p:sp>
        <p:sp>
          <p:nvSpPr>
            <p:cNvPr id="321" name="Google Shape;321;p37"/>
            <p:cNvSpPr txBox="1"/>
            <p:nvPr/>
          </p:nvSpPr>
          <p:spPr>
            <a:xfrm>
              <a:off x="1412720" y="2503254"/>
              <a:ext cx="121058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Meiryo"/>
                  <a:ea typeface="Meiryo"/>
                  <a:cs typeface="Meiryo"/>
                  <a:sym typeface="Meiryo"/>
                </a:rPr>
                <a:t>訪問リハビリ利用</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Meiryo"/>
                  <a:ea typeface="Meiryo"/>
                  <a:cs typeface="Meiryo"/>
                  <a:sym typeface="Meiryo"/>
                </a:rPr>
                <a:t>5名</a:t>
              </a:r>
              <a:endParaRPr sz="1400" b="0" i="0" u="none" strike="noStrike" cap="none" dirty="0">
                <a:solidFill>
                  <a:srgbClr val="000000"/>
                </a:solidFill>
                <a:latin typeface="Arial"/>
                <a:ea typeface="Arial"/>
                <a:cs typeface="Arial"/>
                <a:sym typeface="Arial"/>
              </a:endParaRPr>
            </a:p>
          </p:txBody>
        </p:sp>
        <p:sp>
          <p:nvSpPr>
            <p:cNvPr id="322" name="Google Shape;322;p37"/>
            <p:cNvSpPr txBox="1"/>
            <p:nvPr/>
          </p:nvSpPr>
          <p:spPr>
            <a:xfrm>
              <a:off x="895747" y="2924640"/>
              <a:ext cx="82586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latin typeface="Meiryo"/>
                  <a:ea typeface="Meiryo"/>
                  <a:cs typeface="Meiryo"/>
                  <a:sym typeface="Meiryo"/>
                </a:rPr>
                <a:t>利用してい</a:t>
              </a:r>
              <a:endParaRPr sz="1000" b="0" i="0" u="none" strike="noStrike" cap="none">
                <a:solidFill>
                  <a:schemeClr val="l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latin typeface="Meiryo"/>
                  <a:ea typeface="Meiryo"/>
                  <a:cs typeface="Meiryo"/>
                  <a:sym typeface="Meiryo"/>
                </a:rPr>
                <a:t>ない10名</a:t>
              </a:r>
              <a:endParaRPr sz="1000" b="0" i="0" u="none" strike="noStrike" cap="none">
                <a:solidFill>
                  <a:schemeClr val="lt1"/>
                </a:solidFill>
                <a:latin typeface="Meiryo"/>
                <a:ea typeface="Meiryo"/>
                <a:cs typeface="Meiryo"/>
                <a:sym typeface="Meiryo"/>
              </a:endParaRPr>
            </a:p>
          </p:txBody>
        </p:sp>
        <p:cxnSp>
          <p:nvCxnSpPr>
            <p:cNvPr id="323" name="Google Shape;323;p37"/>
            <p:cNvCxnSpPr/>
            <p:nvPr/>
          </p:nvCxnSpPr>
          <p:spPr>
            <a:xfrm rot="10800000">
              <a:off x="1108830" y="3615975"/>
              <a:ext cx="491370" cy="36362"/>
            </a:xfrm>
            <a:prstGeom prst="straightConnector1">
              <a:avLst/>
            </a:prstGeom>
            <a:noFill/>
            <a:ln w="12700" cap="flat" cmpd="sng">
              <a:solidFill>
                <a:srgbClr val="FF0000"/>
              </a:solidFill>
              <a:prstDash val="solid"/>
              <a:round/>
              <a:headEnd type="none" w="sm" len="sm"/>
              <a:tailEnd type="none" w="sm" len="sm"/>
            </a:ln>
          </p:spPr>
        </p:cxnSp>
        <p:cxnSp>
          <p:nvCxnSpPr>
            <p:cNvPr id="324" name="Google Shape;324;p37"/>
            <p:cNvCxnSpPr/>
            <p:nvPr/>
          </p:nvCxnSpPr>
          <p:spPr>
            <a:xfrm flipH="1">
              <a:off x="624444" y="2602074"/>
              <a:ext cx="886736" cy="504816"/>
            </a:xfrm>
            <a:prstGeom prst="straightConnector1">
              <a:avLst/>
            </a:prstGeom>
            <a:noFill/>
            <a:ln w="12700" cap="flat" cmpd="sng">
              <a:solidFill>
                <a:schemeClr val="accent4"/>
              </a:solidFill>
              <a:prstDash val="solid"/>
              <a:round/>
              <a:headEnd type="none" w="sm" len="sm"/>
              <a:tailEnd type="none" w="sm" len="sm"/>
            </a:ln>
          </p:spPr>
        </p:cxnSp>
        <p:sp>
          <p:nvSpPr>
            <p:cNvPr id="325" name="Google Shape;325;p37"/>
            <p:cNvSpPr txBox="1"/>
            <p:nvPr/>
          </p:nvSpPr>
          <p:spPr>
            <a:xfrm>
              <a:off x="226424" y="3846729"/>
              <a:ext cx="156966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dk1"/>
                  </a:solidFill>
                  <a:latin typeface="Meiryo"/>
                  <a:ea typeface="Meiryo"/>
                  <a:cs typeface="Meiryo"/>
                  <a:sym typeface="Meiryo"/>
                </a:rPr>
                <a:t>退院後のリハビリ利用状況</a:t>
              </a:r>
              <a:endParaRPr sz="900" b="0" i="0" u="none" strike="noStrike" cap="none">
                <a:solidFill>
                  <a:schemeClr val="dk1"/>
                </a:solidFill>
                <a:latin typeface="Meiryo"/>
                <a:ea typeface="Meiryo"/>
                <a:cs typeface="Meiryo"/>
                <a:sym typeface="Meiryo"/>
              </a:endParaRPr>
            </a:p>
          </p:txBody>
        </p:sp>
        <p:sp>
          <p:nvSpPr>
            <p:cNvPr id="326" name="Google Shape;326;p37"/>
            <p:cNvSpPr txBox="1"/>
            <p:nvPr/>
          </p:nvSpPr>
          <p:spPr>
            <a:xfrm>
              <a:off x="342219" y="2618983"/>
              <a:ext cx="69762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latin typeface="Meiryo"/>
                  <a:ea typeface="Meiryo"/>
                  <a:cs typeface="Meiryo"/>
                  <a:sym typeface="Meiryo"/>
                </a:rPr>
                <a:t>両方利用</a:t>
              </a:r>
              <a:endParaRPr sz="1000" b="0" i="0" u="none" strike="noStrike" cap="none">
                <a:solidFill>
                  <a:schemeClr val="l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latin typeface="Meiryo"/>
                  <a:ea typeface="Meiryo"/>
                  <a:cs typeface="Meiryo"/>
                  <a:sym typeface="Meiryo"/>
                </a:rPr>
                <a:t>4名</a:t>
              </a:r>
              <a:endParaRPr sz="1000" b="0" i="0" u="none" strike="noStrike" cap="none">
                <a:solidFill>
                  <a:schemeClr val="lt1"/>
                </a:solidFill>
                <a:latin typeface="Meiryo"/>
                <a:ea typeface="Meiryo"/>
                <a:cs typeface="Meiryo"/>
                <a:sym typeface="Meiryo"/>
              </a:endParaRPr>
            </a:p>
          </p:txBody>
        </p:sp>
      </p:grpSp>
      <p:graphicFrame>
        <p:nvGraphicFramePr>
          <p:cNvPr id="327" name="Google Shape;327;p37"/>
          <p:cNvGraphicFramePr/>
          <p:nvPr/>
        </p:nvGraphicFramePr>
        <p:xfrm>
          <a:off x="312914" y="4691273"/>
          <a:ext cx="8317300" cy="1875300"/>
        </p:xfrm>
        <a:graphic>
          <a:graphicData uri="http://schemas.openxmlformats.org/drawingml/2006/table">
            <a:tbl>
              <a:tblPr firstRow="1" bandRow="1">
                <a:noFill/>
                <a:tableStyleId>{4AA57B97-EB27-4905-8550-0492B445748A}</a:tableStyleId>
              </a:tblPr>
              <a:tblGrid>
                <a:gridCol w="2300600">
                  <a:extLst>
                    <a:ext uri="{9D8B030D-6E8A-4147-A177-3AD203B41FA5}">
                      <a16:colId xmlns:a16="http://schemas.microsoft.com/office/drawing/2014/main" xmlns="" val="20000"/>
                    </a:ext>
                  </a:extLst>
                </a:gridCol>
                <a:gridCol w="2911300">
                  <a:extLst>
                    <a:ext uri="{9D8B030D-6E8A-4147-A177-3AD203B41FA5}">
                      <a16:colId xmlns:a16="http://schemas.microsoft.com/office/drawing/2014/main" xmlns="" val="20001"/>
                    </a:ext>
                  </a:extLst>
                </a:gridCol>
                <a:gridCol w="3105400">
                  <a:extLst>
                    <a:ext uri="{9D8B030D-6E8A-4147-A177-3AD203B41FA5}">
                      <a16:colId xmlns:a16="http://schemas.microsoft.com/office/drawing/2014/main" xmlns="" val="20002"/>
                    </a:ext>
                  </a:extLst>
                </a:gridCol>
              </a:tblGrid>
              <a:tr h="212875">
                <a:tc>
                  <a:txBody>
                    <a:bodyPr/>
                    <a:lstStyle/>
                    <a:p>
                      <a:pPr marL="0" marR="0" lvl="0" indent="0" algn="ctr" rtl="0">
                        <a:lnSpc>
                          <a:spcPct val="100000"/>
                        </a:lnSpc>
                        <a:spcBef>
                          <a:spcPts val="0"/>
                        </a:spcBef>
                        <a:spcAft>
                          <a:spcPts val="0"/>
                        </a:spcAft>
                        <a:buClr>
                          <a:srgbClr val="000000"/>
                        </a:buClr>
                        <a:buSzPts val="1000"/>
                        <a:buFont typeface="Arial"/>
                        <a:buNone/>
                      </a:pPr>
                      <a:r>
                        <a:rPr lang="ja-JP" sz="1000" u="none" strike="noStrike" cap="none"/>
                        <a:t>医療機関</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u="none" strike="noStrike" cap="none"/>
                        <a:t>サービス価格</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u="none" strike="noStrike" cap="none"/>
                        <a:t>サービス内容</a:t>
                      </a:r>
                      <a:endParaRPr sz="1400" u="none" strike="noStrike" cap="none"/>
                    </a:p>
                  </a:txBody>
                  <a:tcPr marL="91450" marR="91450" marT="45725" marB="45725"/>
                </a:tc>
                <a:extLst>
                  <a:ext uri="{0D108BD9-81ED-4DB2-BD59-A6C34878D82A}">
                    <a16:rowId xmlns:a16="http://schemas.microsoft.com/office/drawing/2014/main" xmlns="" val="10000"/>
                  </a:ext>
                </a:extLst>
              </a:tr>
              <a:tr h="226175">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t>ハノイフレンチ病院</a:t>
                      </a:r>
                      <a:endParaRPr sz="11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dirty="0"/>
                        <a:t>2</a:t>
                      </a:r>
                      <a:r>
                        <a:rPr lang="en-US" altLang="ja-JP" sz="1100" u="none" strike="noStrike" cap="none" dirty="0"/>
                        <a:t>,</a:t>
                      </a:r>
                      <a:r>
                        <a:rPr lang="ja-JP" sz="1100" u="none" strike="noStrike" cap="none" dirty="0"/>
                        <a:t>700-3</a:t>
                      </a:r>
                      <a:r>
                        <a:rPr lang="en-US" altLang="ja-JP" sz="1100" u="none" strike="noStrike" cap="none" dirty="0"/>
                        <a:t>,</a:t>
                      </a:r>
                      <a:r>
                        <a:rPr lang="ja-JP" sz="1100" u="none" strike="noStrike" cap="none" dirty="0"/>
                        <a:t>500円/40分間</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a:solidFill>
                            <a:schemeClr val="dk1"/>
                          </a:solidFill>
                          <a:latin typeface="Meiryo"/>
                          <a:ea typeface="Meiryo"/>
                          <a:cs typeface="Meiryo"/>
                          <a:sym typeface="Meiryo"/>
                        </a:rPr>
                        <a:t>外来リハビリ</a:t>
                      </a:r>
                      <a:endParaRPr sz="1100" u="none" strike="noStrike" cap="none">
                        <a:latin typeface="Meiryo"/>
                        <a:ea typeface="Meiryo"/>
                        <a:cs typeface="Meiryo"/>
                        <a:sym typeface="Meiryo"/>
                      </a:endParaRPr>
                    </a:p>
                  </a:txBody>
                  <a:tcPr marL="91450" marR="91450" marT="45725" marB="45725"/>
                </a:tc>
                <a:extLst>
                  <a:ext uri="{0D108BD9-81ED-4DB2-BD59-A6C34878D82A}">
                    <a16:rowId xmlns:a16="http://schemas.microsoft.com/office/drawing/2014/main" xmlns="" val="10001"/>
                  </a:ext>
                </a:extLst>
              </a:tr>
              <a:tr h="226175">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a:t>ベトドク北原リハビリ</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dirty="0"/>
                        <a:t>2</a:t>
                      </a:r>
                      <a:r>
                        <a:rPr lang="en-US" altLang="ja-JP" sz="1100" u="none" strike="noStrike" cap="none" dirty="0"/>
                        <a:t>,</a:t>
                      </a:r>
                      <a:r>
                        <a:rPr lang="ja-JP" sz="1100" u="none" strike="noStrike" cap="none" dirty="0"/>
                        <a:t>000円/40分間</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a:latin typeface="Meiryo"/>
                          <a:ea typeface="Meiryo"/>
                          <a:cs typeface="Meiryo"/>
                          <a:sym typeface="Meiryo"/>
                        </a:rPr>
                        <a:t>外来リハビリ</a:t>
                      </a:r>
                      <a:endParaRPr sz="1400" u="none" strike="noStrike" cap="none"/>
                    </a:p>
                  </a:txBody>
                  <a:tcPr marL="91450" marR="91450" marT="45725" marB="45725"/>
                </a:tc>
                <a:extLst>
                  <a:ext uri="{0D108BD9-81ED-4DB2-BD59-A6C34878D82A}">
                    <a16:rowId xmlns:a16="http://schemas.microsoft.com/office/drawing/2014/main" xmlns="" val="10002"/>
                  </a:ext>
                </a:extLst>
              </a:tr>
              <a:tr h="139700">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a:t>個人契約訪問リハビリ</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dirty="0"/>
                        <a:t>2</a:t>
                      </a:r>
                      <a:r>
                        <a:rPr lang="en-US" altLang="ja-JP" sz="1100" u="none" strike="noStrike" cap="none" dirty="0"/>
                        <a:t>,</a:t>
                      </a:r>
                      <a:r>
                        <a:rPr lang="ja-JP" sz="1100" u="none" strike="noStrike" cap="none" dirty="0"/>
                        <a:t>000-5</a:t>
                      </a:r>
                      <a:r>
                        <a:rPr lang="en-US" altLang="ja-JP" sz="1100" u="none" strike="noStrike" cap="none" dirty="0"/>
                        <a:t>,</a:t>
                      </a:r>
                      <a:r>
                        <a:rPr lang="ja-JP" sz="1100" u="none" strike="noStrike" cap="none" dirty="0"/>
                        <a:t>000円/1回</a:t>
                      </a:r>
                      <a:endParaRPr sz="11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900"/>
                        <a:buFont typeface="Arial"/>
                        <a:buNone/>
                      </a:pPr>
                      <a:r>
                        <a:rPr lang="ja-JP" sz="1100" b="0" u="none" strike="noStrike" cap="none">
                          <a:solidFill>
                            <a:schemeClr val="dk1"/>
                          </a:solidFill>
                          <a:latin typeface="Meiryo"/>
                          <a:ea typeface="Meiryo"/>
                          <a:cs typeface="Meiryo"/>
                          <a:sym typeface="Meiryo"/>
                        </a:rPr>
                        <a:t>患者とリハビリスタッフが入院中に契約することが多い。契約などは結ばず口約束のみで、実施日時や介入時間などを決める。</a:t>
                      </a:r>
                      <a:endParaRPr sz="1400" u="none" strike="noStrike" cap="none"/>
                    </a:p>
                  </a:txBody>
                  <a:tcPr marL="91450" marR="91450" marT="45725" marB="45725"/>
                </a:tc>
                <a:extLst>
                  <a:ext uri="{0D108BD9-81ED-4DB2-BD59-A6C34878D82A}">
                    <a16:rowId xmlns:a16="http://schemas.microsoft.com/office/drawing/2014/main" xmlns="" val="10003"/>
                  </a:ext>
                </a:extLst>
              </a:tr>
              <a:tr h="518900">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a:latin typeface="Meiryo"/>
                          <a:ea typeface="Meiryo"/>
                          <a:cs typeface="Meiryo"/>
                          <a:sym typeface="Meiryo"/>
                        </a:rPr>
                        <a:t>BSGIADINH.VN</a:t>
                      </a:r>
                      <a:endParaRPr sz="1100" u="none" strike="noStrike" cap="none">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a:latin typeface="Meiryo"/>
                          <a:ea typeface="Meiryo"/>
                          <a:cs typeface="Meiryo"/>
                          <a:sym typeface="Meiryo"/>
                        </a:rPr>
                        <a:t>2020年設立の一般企業</a:t>
                      </a:r>
                      <a:endParaRPr sz="11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dirty="0"/>
                        <a:t>2</a:t>
                      </a:r>
                      <a:r>
                        <a:rPr lang="en-US" altLang="ja-JP" sz="1100" u="none" strike="noStrike" cap="none" dirty="0"/>
                        <a:t>,</a:t>
                      </a:r>
                      <a:r>
                        <a:rPr lang="ja-JP" sz="1100" u="none" strike="noStrike" cap="none" dirty="0"/>
                        <a:t>000円/45分間</a:t>
                      </a:r>
                      <a:endParaRPr sz="11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latin typeface="Meiryo"/>
                          <a:ea typeface="Meiryo"/>
                          <a:cs typeface="Meiryo"/>
                          <a:sym typeface="Meiryo"/>
                        </a:rPr>
                        <a:t>訪問リハビリ</a:t>
                      </a:r>
                      <a:endParaRPr sz="1100" u="none" strike="noStrike" cap="none" dirty="0">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latin typeface="Meiryo"/>
                          <a:ea typeface="Meiryo"/>
                          <a:cs typeface="Meiryo"/>
                          <a:sym typeface="Meiryo"/>
                        </a:rPr>
                        <a:t>訪問伝統的治療サービス </a:t>
                      </a:r>
                      <a:endParaRPr sz="1100" u="none" strike="noStrike" cap="none" dirty="0"/>
                    </a:p>
                  </a:txBody>
                  <a:tcPr marL="91450" marR="91450" marT="45725" marB="45725"/>
                </a:tc>
                <a:extLst>
                  <a:ext uri="{0D108BD9-81ED-4DB2-BD59-A6C34878D82A}">
                    <a16:rowId xmlns:a16="http://schemas.microsoft.com/office/drawing/2014/main" xmlns="" val="10004"/>
                  </a:ext>
                </a:extLst>
              </a:tr>
            </a:tbl>
          </a:graphicData>
        </a:graphic>
      </p:graphicFrame>
      <p:sp>
        <p:nvSpPr>
          <p:cNvPr id="2" name="スライド番号プレースホルダー 1">
            <a:extLst>
              <a:ext uri="{FF2B5EF4-FFF2-40B4-BE49-F238E27FC236}">
                <a16:creationId xmlns:a16="http://schemas.microsoft.com/office/drawing/2014/main" xmlns="" id="{8D302323-9F8A-4826-A537-9C0099D4D6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24</a:t>
            </a:fld>
            <a:endParaRPr lang="ja-JP" altLang="en-US" dirty="0"/>
          </a:p>
        </p:txBody>
      </p:sp>
      <p:sp>
        <p:nvSpPr>
          <p:cNvPr id="22" name="Google Shape;1150;gd1e2185f39_2_0">
            <a:extLst>
              <a:ext uri="{FF2B5EF4-FFF2-40B4-BE49-F238E27FC236}">
                <a16:creationId xmlns:a16="http://schemas.microsoft.com/office/drawing/2014/main" xmlns="" id="{18360391-DB9D-4BBD-9F87-ED5B891E2CF6}"/>
              </a:ext>
            </a:extLst>
          </p:cNvPr>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900"/>
              <a:buNone/>
            </a:pPr>
            <a:r>
              <a:rPr lang="ja-JP" altLang="en-US" dirty="0"/>
              <a:t>ベトナム／非感染症疾患／リハビリテーション／</a:t>
            </a:r>
            <a:r>
              <a:rPr lang="en-US" altLang="ja-JP" dirty="0"/>
              <a:t>4.</a:t>
            </a:r>
            <a:r>
              <a:rPr lang="ja-JP" altLang="en-US" dirty="0"/>
              <a:t>特定製品・サービスの市場・投資環境</a:t>
            </a:r>
            <a:r>
              <a:rPr lang="en-US" altLang="ja-JP" dirty="0"/>
              <a:t>,</a:t>
            </a:r>
            <a:r>
              <a:rPr lang="ja-JP" altLang="en-US" dirty="0"/>
              <a:t>主要企業・競合</a:t>
            </a:r>
          </a:p>
        </p:txBody>
      </p:sp>
    </p:spTree>
    <p:extLst>
      <p:ext uri="{BB962C8B-B14F-4D97-AF65-F5344CB8AC3E}">
        <p14:creationId xmlns:p14="http://schemas.microsoft.com/office/powerpoint/2010/main" val="4026758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989" y="752794"/>
            <a:ext cx="2880000" cy="3194622"/>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4028" y="3805414"/>
            <a:ext cx="2880000" cy="3194622"/>
          </a:xfrm>
          <a:prstGeom prst="rect">
            <a:avLst/>
          </a:prstGeom>
        </p:spPr>
      </p:pic>
      <p:sp>
        <p:nvSpPr>
          <p:cNvPr id="1149" name="Google Shape;1149;gd1e2185f39_2_0"/>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Autofit/>
          </a:bodyPr>
          <a:lstStyle/>
          <a:p>
            <a:pPr marL="0" lvl="0" indent="0" algn="l" rtl="0">
              <a:lnSpc>
                <a:spcPct val="90000"/>
              </a:lnSpc>
              <a:spcBef>
                <a:spcPts val="0"/>
              </a:spcBef>
              <a:spcAft>
                <a:spcPts val="0"/>
              </a:spcAft>
              <a:buSzPts val="2000"/>
              <a:buNone/>
            </a:pPr>
            <a:r>
              <a:rPr lang="ja-JP" sz="1600" dirty="0"/>
              <a:t>リハビリのニーズに関する調査</a:t>
            </a:r>
            <a:r>
              <a:rPr lang="ja-JP" altLang="en-US" sz="1600" dirty="0"/>
              <a:t>（カンボジア・ベトナム）</a:t>
            </a:r>
            <a:r>
              <a:rPr lang="ja-JP" sz="1600" dirty="0"/>
              <a:t>　①入院中のリハビリの量</a:t>
            </a:r>
            <a:r>
              <a:rPr lang="ja-JP" altLang="en-US" sz="1600" dirty="0"/>
              <a:t>（</a:t>
            </a:r>
            <a:r>
              <a:rPr lang="en-US" altLang="ja-JP" sz="1600" dirty="0"/>
              <a:t>1/2</a:t>
            </a:r>
            <a:r>
              <a:rPr lang="ja-JP" altLang="en-US" sz="1600" dirty="0"/>
              <a:t>）</a:t>
            </a:r>
            <a:endParaRPr sz="1600" dirty="0"/>
          </a:p>
        </p:txBody>
      </p:sp>
      <p:sp>
        <p:nvSpPr>
          <p:cNvPr id="1150" name="Google Shape;1150;gd1e2185f39_2_0"/>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900"/>
              <a:buNone/>
            </a:pPr>
            <a:r>
              <a:rPr lang="ja-JP" altLang="en-US" dirty="0"/>
              <a:t>カンボジア・ベトナム／非感染症疾患／リハビリテーション／</a:t>
            </a:r>
            <a:r>
              <a:rPr lang="en-US" altLang="ja-JP" dirty="0"/>
              <a:t>4.</a:t>
            </a:r>
            <a:r>
              <a:rPr lang="ja-JP" altLang="en-US" dirty="0"/>
              <a:t>特定製品・サービスの市場・投資環境</a:t>
            </a:r>
            <a:r>
              <a:rPr lang="en-US" altLang="ja-JP" dirty="0"/>
              <a:t>,</a:t>
            </a:r>
            <a:r>
              <a:rPr lang="ja-JP" altLang="en-US" dirty="0"/>
              <a:t>製品・サービスに対するニーズ </a:t>
            </a:r>
          </a:p>
        </p:txBody>
      </p:sp>
      <p:sp>
        <p:nvSpPr>
          <p:cNvPr id="11" name="Google Shape;1084;g1111c098675_0_1248"/>
          <p:cNvSpPr txBox="1"/>
          <p:nvPr/>
        </p:nvSpPr>
        <p:spPr>
          <a:xfrm>
            <a:off x="184150" y="6688072"/>
            <a:ext cx="4099200" cy="223800"/>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dirty="0">
                <a:solidFill>
                  <a:schemeClr val="dk1"/>
                </a:solidFill>
                <a:latin typeface="Meiryo"/>
                <a:ea typeface="Meiryo"/>
                <a:cs typeface="Meiryo"/>
                <a:sym typeface="Meiryo"/>
              </a:rPr>
              <a:t>出所：コンソシーアム</a:t>
            </a:r>
            <a:r>
              <a:rPr lang="ja-JP" altLang="en-US" sz="922" b="0" i="0" u="none" strike="noStrike" cap="none" dirty="0">
                <a:solidFill>
                  <a:schemeClr val="dk1"/>
                </a:solidFill>
                <a:latin typeface="Meiryo"/>
                <a:ea typeface="Meiryo"/>
                <a:cs typeface="Meiryo"/>
                <a:sym typeface="Meiryo"/>
              </a:rPr>
              <a:t>作成（患者アンケート結果より）</a:t>
            </a:r>
            <a:endParaRPr sz="1292" b="0" i="0" u="none" strike="noStrike" cap="none" dirty="0">
              <a:solidFill>
                <a:srgbClr val="000000"/>
              </a:solidFill>
              <a:latin typeface="Arial"/>
              <a:ea typeface="Arial"/>
              <a:cs typeface="Arial"/>
              <a:sym typeface="Arial"/>
            </a:endParaRP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9011" y="752794"/>
            <a:ext cx="2880000" cy="3194621"/>
          </a:xfrm>
          <a:prstGeom prst="rect">
            <a:avLst/>
          </a:prstGeom>
        </p:spPr>
      </p:pic>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028" y="752794"/>
            <a:ext cx="2880000" cy="3194621"/>
          </a:xfrm>
          <a:prstGeom prst="rect">
            <a:avLst/>
          </a:prstGeom>
        </p:spPr>
      </p:pic>
      <p:pic>
        <p:nvPicPr>
          <p:cNvPr id="14" name="図 13"/>
          <p:cNvPicPr>
            <a:picLocks noChangeAspect="1"/>
          </p:cNvPicPr>
          <p:nvPr/>
        </p:nvPicPr>
        <p:blipFill rotWithShape="1">
          <a:blip r:embed="rId7">
            <a:extLst>
              <a:ext uri="{28A0092B-C50C-407E-A947-70E740481C1C}">
                <a14:useLocalDpi xmlns:a14="http://schemas.microsoft.com/office/drawing/2010/main" val="0"/>
              </a:ext>
            </a:extLst>
          </a:blip>
          <a:srcRect b="10048"/>
          <a:stretch/>
        </p:blipFill>
        <p:spPr>
          <a:xfrm>
            <a:off x="344028" y="3805414"/>
            <a:ext cx="2880000" cy="2873616"/>
          </a:xfrm>
          <a:prstGeom prst="rect">
            <a:avLst/>
          </a:prstGeom>
        </p:spPr>
      </p:pic>
      <p:pic>
        <p:nvPicPr>
          <p:cNvPr id="15" name="図 14"/>
          <p:cNvPicPr>
            <a:picLocks noChangeAspect="1"/>
          </p:cNvPicPr>
          <p:nvPr/>
        </p:nvPicPr>
        <p:blipFill rotWithShape="1">
          <a:blip r:embed="rId8">
            <a:extLst>
              <a:ext uri="{28A0092B-C50C-407E-A947-70E740481C1C}">
                <a14:useLocalDpi xmlns:a14="http://schemas.microsoft.com/office/drawing/2010/main" val="0"/>
              </a:ext>
            </a:extLst>
          </a:blip>
          <a:srcRect b="13328"/>
          <a:stretch/>
        </p:blipFill>
        <p:spPr>
          <a:xfrm>
            <a:off x="6059011" y="3805414"/>
            <a:ext cx="2880000" cy="2768841"/>
          </a:xfrm>
          <a:prstGeom prst="rect">
            <a:avLst/>
          </a:prstGeom>
        </p:spPr>
      </p:pic>
      <p:sp>
        <p:nvSpPr>
          <p:cNvPr id="2" name="テキスト ボックス 1"/>
          <p:cNvSpPr txBox="1"/>
          <p:nvPr/>
        </p:nvSpPr>
        <p:spPr>
          <a:xfrm>
            <a:off x="184150" y="1458463"/>
            <a:ext cx="369332" cy="1047750"/>
          </a:xfrm>
          <a:prstGeom prst="rect">
            <a:avLst/>
          </a:prstGeom>
          <a:noFill/>
          <a:ln>
            <a:solidFill>
              <a:schemeClr val="accent1">
                <a:lumMod val="50000"/>
              </a:schemeClr>
            </a:solidFill>
          </a:ln>
        </p:spPr>
        <p:txBody>
          <a:bodyPr vert="eaVert"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カンボジア</a:t>
            </a:r>
          </a:p>
        </p:txBody>
      </p:sp>
      <p:sp>
        <p:nvSpPr>
          <p:cNvPr id="17" name="テキスト ボックス 16"/>
          <p:cNvSpPr txBox="1"/>
          <p:nvPr/>
        </p:nvSpPr>
        <p:spPr>
          <a:xfrm>
            <a:off x="184150" y="4425464"/>
            <a:ext cx="369332" cy="1047750"/>
          </a:xfrm>
          <a:prstGeom prst="rect">
            <a:avLst/>
          </a:prstGeom>
          <a:noFill/>
          <a:ln>
            <a:solidFill>
              <a:schemeClr val="accent1">
                <a:lumMod val="50000"/>
              </a:schemeClr>
            </a:solidFill>
          </a:ln>
        </p:spPr>
        <p:txBody>
          <a:bodyPr vert="eaVert"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ベトナム</a:t>
            </a:r>
          </a:p>
        </p:txBody>
      </p:sp>
      <p:cxnSp>
        <p:nvCxnSpPr>
          <p:cNvPr id="6" name="直線コネクタ 5"/>
          <p:cNvCxnSpPr/>
          <p:nvPr/>
        </p:nvCxnSpPr>
        <p:spPr>
          <a:xfrm>
            <a:off x="923925" y="3705225"/>
            <a:ext cx="729615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xmlns="" id="{901D85A7-CB90-41E7-9A7D-13D9E0A44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25</a:t>
            </a:fld>
            <a:endParaRPr lang="ja-JP" altLang="en-US" dirty="0"/>
          </a:p>
        </p:txBody>
      </p:sp>
    </p:spTree>
    <p:extLst>
      <p:ext uri="{BB962C8B-B14F-4D97-AF65-F5344CB8AC3E}">
        <p14:creationId xmlns:p14="http://schemas.microsoft.com/office/powerpoint/2010/main" val="1023038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gd1e2185f39_2_0"/>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Autofit/>
          </a:bodyPr>
          <a:lstStyle/>
          <a:p>
            <a:pPr marL="0" lvl="0" indent="0" algn="l" rtl="0">
              <a:lnSpc>
                <a:spcPct val="90000"/>
              </a:lnSpc>
              <a:spcBef>
                <a:spcPts val="0"/>
              </a:spcBef>
              <a:spcAft>
                <a:spcPts val="0"/>
              </a:spcAft>
              <a:buSzPts val="2000"/>
              <a:buNone/>
            </a:pPr>
            <a:r>
              <a:rPr lang="ja-JP" sz="1600" dirty="0"/>
              <a:t>リハビリのニーズに関する調査</a:t>
            </a:r>
            <a:r>
              <a:rPr lang="ja-JP" altLang="en-US" sz="1600" dirty="0"/>
              <a:t>（カンボジア・ベトナム）</a:t>
            </a:r>
            <a:r>
              <a:rPr lang="ja-JP" sz="1600" dirty="0"/>
              <a:t>　①入院中のリハビリの量</a:t>
            </a:r>
            <a:r>
              <a:rPr lang="ja-JP" altLang="en-US" sz="1600" dirty="0"/>
              <a:t>（</a:t>
            </a:r>
            <a:r>
              <a:rPr lang="en-US" altLang="ja-JP" sz="1600" dirty="0"/>
              <a:t>2/2</a:t>
            </a:r>
            <a:r>
              <a:rPr lang="ja-JP" altLang="en-US" sz="1600" dirty="0"/>
              <a:t>）</a:t>
            </a:r>
            <a:endParaRPr sz="1600" dirty="0"/>
          </a:p>
        </p:txBody>
      </p:sp>
      <p:sp>
        <p:nvSpPr>
          <p:cNvPr id="1150" name="Google Shape;1150;gd1e2185f39_2_0"/>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900"/>
              <a:buNone/>
            </a:pPr>
            <a:r>
              <a:rPr lang="ja-JP" altLang="en-US" dirty="0"/>
              <a:t>カンボジア・ベトナム／非感染症疾患／リハビリテーション／</a:t>
            </a:r>
            <a:r>
              <a:rPr lang="en-US" altLang="ja-JP" dirty="0"/>
              <a:t>4.</a:t>
            </a:r>
            <a:r>
              <a:rPr lang="ja-JP" altLang="en-US" dirty="0"/>
              <a:t>特定製品・サービスの市場・投資環境</a:t>
            </a:r>
            <a:r>
              <a:rPr lang="en-US" altLang="ja-JP" dirty="0"/>
              <a:t>,</a:t>
            </a:r>
            <a:r>
              <a:rPr lang="ja-JP" altLang="en-US" dirty="0"/>
              <a:t>製品・サービスに対するニーズ </a:t>
            </a:r>
          </a:p>
        </p:txBody>
      </p:sp>
      <p:sp>
        <p:nvSpPr>
          <p:cNvPr id="11" name="Google Shape;1084;g1111c098675_0_1248"/>
          <p:cNvSpPr txBox="1"/>
          <p:nvPr/>
        </p:nvSpPr>
        <p:spPr>
          <a:xfrm>
            <a:off x="184150" y="6688072"/>
            <a:ext cx="4099200" cy="223800"/>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dirty="0">
                <a:solidFill>
                  <a:schemeClr val="dk1"/>
                </a:solidFill>
                <a:latin typeface="Meiryo"/>
                <a:ea typeface="Meiryo"/>
                <a:cs typeface="Meiryo"/>
                <a:sym typeface="Meiryo"/>
              </a:rPr>
              <a:t>出所：コンソシーアム</a:t>
            </a:r>
            <a:r>
              <a:rPr lang="ja-JP" altLang="en-US" sz="922" b="0" i="0" u="none" strike="noStrike" cap="none" dirty="0">
                <a:solidFill>
                  <a:schemeClr val="dk1"/>
                </a:solidFill>
                <a:latin typeface="Meiryo"/>
                <a:ea typeface="Meiryo"/>
                <a:cs typeface="Meiryo"/>
                <a:sym typeface="Meiryo"/>
              </a:rPr>
              <a:t>作成（患者アンケート結果より）</a:t>
            </a:r>
            <a:endParaRPr sz="1292" b="0" i="0" u="none" strike="noStrike" cap="none" dirty="0">
              <a:solidFill>
                <a:srgbClr val="000000"/>
              </a:solidFill>
              <a:latin typeface="Arial"/>
              <a:ea typeface="Arial"/>
              <a:cs typeface="Arial"/>
              <a:sym typeface="Arial"/>
            </a:endParaRPr>
          </a:p>
        </p:txBody>
      </p:sp>
      <p:sp>
        <p:nvSpPr>
          <p:cNvPr id="2" name="テキスト ボックス 1"/>
          <p:cNvSpPr txBox="1"/>
          <p:nvPr/>
        </p:nvSpPr>
        <p:spPr>
          <a:xfrm>
            <a:off x="524392" y="1458463"/>
            <a:ext cx="369332" cy="1047750"/>
          </a:xfrm>
          <a:prstGeom prst="rect">
            <a:avLst/>
          </a:prstGeom>
          <a:noFill/>
          <a:ln>
            <a:solidFill>
              <a:schemeClr val="accent1">
                <a:lumMod val="50000"/>
              </a:schemeClr>
            </a:solidFill>
          </a:ln>
        </p:spPr>
        <p:txBody>
          <a:bodyPr vert="eaVert"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カンボジア</a:t>
            </a:r>
          </a:p>
        </p:txBody>
      </p:sp>
      <p:sp>
        <p:nvSpPr>
          <p:cNvPr id="17" name="テキスト ボックス 16"/>
          <p:cNvSpPr txBox="1"/>
          <p:nvPr/>
        </p:nvSpPr>
        <p:spPr>
          <a:xfrm>
            <a:off x="524392" y="4425464"/>
            <a:ext cx="369332" cy="1047750"/>
          </a:xfrm>
          <a:prstGeom prst="rect">
            <a:avLst/>
          </a:prstGeom>
          <a:noFill/>
          <a:ln>
            <a:solidFill>
              <a:schemeClr val="accent1">
                <a:lumMod val="50000"/>
              </a:schemeClr>
            </a:solidFill>
          </a:ln>
        </p:spPr>
        <p:txBody>
          <a:bodyPr vert="eaVert"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ベトナム</a:t>
            </a:r>
          </a:p>
        </p:txBody>
      </p:sp>
      <p:cxnSp>
        <p:nvCxnSpPr>
          <p:cNvPr id="6" name="直線コネクタ 5"/>
          <p:cNvCxnSpPr/>
          <p:nvPr/>
        </p:nvCxnSpPr>
        <p:spPr>
          <a:xfrm>
            <a:off x="923925" y="3705225"/>
            <a:ext cx="729615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rotWithShape="1">
          <a:blip r:embed="rId3">
            <a:extLst>
              <a:ext uri="{28A0092B-C50C-407E-A947-70E740481C1C}">
                <a14:useLocalDpi xmlns:a14="http://schemas.microsoft.com/office/drawing/2010/main" val="0"/>
              </a:ext>
            </a:extLst>
          </a:blip>
          <a:srcRect b="12517"/>
          <a:stretch/>
        </p:blipFill>
        <p:spPr>
          <a:xfrm>
            <a:off x="4816028" y="832680"/>
            <a:ext cx="2880000" cy="2794771"/>
          </a:xfrm>
          <a:prstGeom prst="rect">
            <a:avLst/>
          </a:prstGeom>
        </p:spPr>
      </p:pic>
      <p:grpSp>
        <p:nvGrpSpPr>
          <p:cNvPr id="4" name="グループ化 3"/>
          <p:cNvGrpSpPr/>
          <p:nvPr/>
        </p:nvGrpSpPr>
        <p:grpSpPr>
          <a:xfrm>
            <a:off x="1403350" y="832680"/>
            <a:ext cx="3525252" cy="2842897"/>
            <a:chOff x="1403350" y="832680"/>
            <a:chExt cx="3525252" cy="2842897"/>
          </a:xfrm>
        </p:grpSpPr>
        <p:pic>
          <p:nvPicPr>
            <p:cNvPr id="19" name="図 18"/>
            <p:cNvPicPr>
              <a:picLocks noChangeAspect="1"/>
            </p:cNvPicPr>
            <p:nvPr/>
          </p:nvPicPr>
          <p:blipFill rotWithShape="1">
            <a:blip r:embed="rId4">
              <a:extLst>
                <a:ext uri="{28A0092B-C50C-407E-A947-70E740481C1C}">
                  <a14:useLocalDpi xmlns:a14="http://schemas.microsoft.com/office/drawing/2010/main" val="0"/>
                </a:ext>
              </a:extLst>
            </a:blip>
            <a:srcRect b="11010"/>
            <a:stretch/>
          </p:blipFill>
          <p:spPr>
            <a:xfrm>
              <a:off x="1403350" y="832680"/>
              <a:ext cx="2880000" cy="2842897"/>
            </a:xfrm>
            <a:prstGeom prst="rect">
              <a:avLst/>
            </a:prstGeom>
          </p:spPr>
        </p:pic>
        <p:sp>
          <p:nvSpPr>
            <p:cNvPr id="20" name="テキスト ボックス 19"/>
            <p:cNvSpPr txBox="1"/>
            <p:nvPr/>
          </p:nvSpPr>
          <p:spPr>
            <a:xfrm>
              <a:off x="2698066" y="3301967"/>
              <a:ext cx="2230536" cy="104644"/>
            </a:xfrm>
            <a:prstGeom prst="rect">
              <a:avLst/>
            </a:prstGeom>
            <a:solidFill>
              <a:schemeClr val="bg1"/>
            </a:solidFill>
            <a:ln>
              <a:noFill/>
            </a:ln>
          </p:spPr>
          <p:txBody>
            <a:bodyPr wrap="square" lIns="0" tIns="0" rIns="0" bIns="0" rtlCol="0">
              <a:spAutoFit/>
            </a:bodyPr>
            <a:lstStyle/>
            <a:p>
              <a:r>
                <a:rPr lang="en-US" altLang="ja-JP" sz="680" spc="-120" dirty="0">
                  <a:solidFill>
                    <a:schemeClr val="tx1">
                      <a:lumMod val="85000"/>
                      <a:lumOff val="15000"/>
                    </a:schemeClr>
                  </a:solidFill>
                  <a:latin typeface="メイリオ" panose="020B0604030504040204" pitchFamily="50" charset="-128"/>
                  <a:ea typeface="メイリオ" panose="020B0604030504040204" pitchFamily="50" charset="-128"/>
                </a:rPr>
                <a:t>2.</a:t>
              </a:r>
              <a:r>
                <a:rPr lang="ja-JP" altLang="en-US" sz="680" spc="-120" dirty="0">
                  <a:solidFill>
                    <a:schemeClr val="tx1">
                      <a:lumMod val="85000"/>
                      <a:lumOff val="15000"/>
                    </a:schemeClr>
                  </a:solidFill>
                  <a:latin typeface="メイリオ" panose="020B0604030504040204" pitchFamily="50" charset="-128"/>
                  <a:ea typeface="メイリオ" panose="020B0604030504040204" pitchFamily="50" charset="-128"/>
                </a:rPr>
                <a:t>利用したいが、金銭的に余裕がないので利用できなかったと思う</a:t>
              </a:r>
              <a:endParaRPr kumimoji="1" lang="ja-JP" altLang="en-US" sz="680" spc="-12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pic>
        <p:nvPicPr>
          <p:cNvPr id="21" name="図 20"/>
          <p:cNvPicPr>
            <a:picLocks noChangeAspect="1"/>
          </p:cNvPicPr>
          <p:nvPr/>
        </p:nvPicPr>
        <p:blipFill rotWithShape="1">
          <a:blip r:embed="rId5">
            <a:extLst>
              <a:ext uri="{28A0092B-C50C-407E-A947-70E740481C1C}">
                <a14:useLocalDpi xmlns:a14="http://schemas.microsoft.com/office/drawing/2010/main" val="0"/>
              </a:ext>
            </a:extLst>
          </a:blip>
          <a:srcRect b="12717"/>
          <a:stretch/>
        </p:blipFill>
        <p:spPr>
          <a:xfrm>
            <a:off x="4816028" y="3831487"/>
            <a:ext cx="2880000" cy="2788335"/>
          </a:xfrm>
          <a:prstGeom prst="rect">
            <a:avLst/>
          </a:prstGeom>
        </p:spPr>
      </p:pic>
      <p:grpSp>
        <p:nvGrpSpPr>
          <p:cNvPr id="3" name="グループ化 2"/>
          <p:cNvGrpSpPr/>
          <p:nvPr/>
        </p:nvGrpSpPr>
        <p:grpSpPr>
          <a:xfrm>
            <a:off x="1403350" y="3831487"/>
            <a:ext cx="3532443" cy="2778810"/>
            <a:chOff x="1540760" y="3831487"/>
            <a:chExt cx="3532443" cy="2778810"/>
          </a:xfrm>
        </p:grpSpPr>
        <p:pic>
          <p:nvPicPr>
            <p:cNvPr id="22" name="図 21"/>
            <p:cNvPicPr>
              <a:picLocks noChangeAspect="1"/>
            </p:cNvPicPr>
            <p:nvPr/>
          </p:nvPicPr>
          <p:blipFill rotWithShape="1">
            <a:blip r:embed="rId6">
              <a:extLst>
                <a:ext uri="{28A0092B-C50C-407E-A947-70E740481C1C}">
                  <a14:useLocalDpi xmlns:a14="http://schemas.microsoft.com/office/drawing/2010/main" val="0"/>
                </a:ext>
              </a:extLst>
            </a:blip>
            <a:srcRect b="13016"/>
            <a:stretch/>
          </p:blipFill>
          <p:spPr>
            <a:xfrm>
              <a:off x="1540760" y="3831487"/>
              <a:ext cx="2880000" cy="2778810"/>
            </a:xfrm>
            <a:prstGeom prst="rect">
              <a:avLst/>
            </a:prstGeom>
          </p:spPr>
        </p:pic>
        <p:sp>
          <p:nvSpPr>
            <p:cNvPr id="23" name="テキスト ボックス 22"/>
            <p:cNvSpPr txBox="1"/>
            <p:nvPr/>
          </p:nvSpPr>
          <p:spPr>
            <a:xfrm>
              <a:off x="2842667" y="6302231"/>
              <a:ext cx="2230536" cy="104644"/>
            </a:xfrm>
            <a:prstGeom prst="rect">
              <a:avLst/>
            </a:prstGeom>
            <a:solidFill>
              <a:schemeClr val="bg1"/>
            </a:solidFill>
            <a:ln>
              <a:noFill/>
            </a:ln>
          </p:spPr>
          <p:txBody>
            <a:bodyPr wrap="square" lIns="0" tIns="0" rIns="0" bIns="0" rtlCol="0">
              <a:spAutoFit/>
            </a:bodyPr>
            <a:lstStyle/>
            <a:p>
              <a:r>
                <a:rPr lang="en-US" altLang="ja-JP" sz="680" spc="-120" dirty="0">
                  <a:solidFill>
                    <a:schemeClr val="tx1">
                      <a:lumMod val="85000"/>
                      <a:lumOff val="15000"/>
                    </a:schemeClr>
                  </a:solidFill>
                  <a:latin typeface="メイリオ" panose="020B0604030504040204" pitchFamily="50" charset="-128"/>
                  <a:ea typeface="メイリオ" panose="020B0604030504040204" pitchFamily="50" charset="-128"/>
                </a:rPr>
                <a:t>2.</a:t>
              </a:r>
              <a:r>
                <a:rPr lang="ja-JP" altLang="en-US" sz="680" spc="-120" dirty="0">
                  <a:solidFill>
                    <a:schemeClr val="tx1">
                      <a:lumMod val="85000"/>
                      <a:lumOff val="15000"/>
                    </a:schemeClr>
                  </a:solidFill>
                  <a:latin typeface="メイリオ" panose="020B0604030504040204" pitchFamily="50" charset="-128"/>
                  <a:ea typeface="メイリオ" panose="020B0604030504040204" pitchFamily="50" charset="-128"/>
                </a:rPr>
                <a:t>利用したいが、金銭的に余裕がないので利用できなかったと思う</a:t>
              </a:r>
              <a:endParaRPr kumimoji="1" lang="ja-JP" altLang="en-US" sz="680" spc="-12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sp>
        <p:nvSpPr>
          <p:cNvPr id="5" name="スライド番号プレースホルダー 4">
            <a:extLst>
              <a:ext uri="{FF2B5EF4-FFF2-40B4-BE49-F238E27FC236}">
                <a16:creationId xmlns:a16="http://schemas.microsoft.com/office/drawing/2014/main" xmlns="" id="{D131F5BB-4C8F-40A4-B368-936EA3C74C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26</a:t>
            </a:fld>
            <a:endParaRPr lang="ja-JP" altLang="en-US" dirty="0"/>
          </a:p>
        </p:txBody>
      </p:sp>
    </p:spTree>
    <p:extLst>
      <p:ext uri="{BB962C8B-B14F-4D97-AF65-F5344CB8AC3E}">
        <p14:creationId xmlns:p14="http://schemas.microsoft.com/office/powerpoint/2010/main" val="1086144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gd1e2185f39_2_0"/>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Autofit/>
          </a:bodyPr>
          <a:lstStyle/>
          <a:p>
            <a:pPr lvl="0"/>
            <a:r>
              <a:rPr lang="ja-JP" sz="1600" dirty="0"/>
              <a:t>リハビリのニーズに関する調査</a:t>
            </a:r>
            <a:r>
              <a:rPr lang="ja-JP" altLang="en-US" sz="1600" dirty="0"/>
              <a:t>（カンボジア・ベトナム）</a:t>
            </a:r>
            <a:r>
              <a:rPr lang="ja-JP" sz="1600" dirty="0"/>
              <a:t>　</a:t>
            </a:r>
            <a:r>
              <a:rPr lang="ja-JP" altLang="en-US" sz="1600" dirty="0"/>
              <a:t>②</a:t>
            </a:r>
            <a:r>
              <a:rPr lang="ja-JP" sz="1600" dirty="0"/>
              <a:t>入院中のリハビリの</a:t>
            </a:r>
            <a:r>
              <a:rPr lang="ja-JP" altLang="en-US" sz="1600" dirty="0"/>
              <a:t>質（</a:t>
            </a:r>
            <a:r>
              <a:rPr lang="en-US" altLang="ja-JP" sz="1600" dirty="0"/>
              <a:t>1/2</a:t>
            </a:r>
            <a:r>
              <a:rPr lang="ja-JP" altLang="en-US" sz="1600" dirty="0"/>
              <a:t>）</a:t>
            </a:r>
            <a:endParaRPr sz="1600" dirty="0"/>
          </a:p>
        </p:txBody>
      </p:sp>
      <p:sp>
        <p:nvSpPr>
          <p:cNvPr id="1150" name="Google Shape;1150;gd1e2185f39_2_0"/>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indent="0"/>
            <a:r>
              <a:rPr lang="ja-JP" altLang="en-US" dirty="0"/>
              <a:t>カンボジア・ベトナム／非感染症疾患／リハビリテーション／</a:t>
            </a:r>
            <a:r>
              <a:rPr lang="en-US" altLang="ja-JP" dirty="0"/>
              <a:t>4.</a:t>
            </a:r>
            <a:r>
              <a:rPr lang="ja-JP" altLang="en-US" dirty="0"/>
              <a:t>特定製品・サービスの市場・投資環境</a:t>
            </a:r>
            <a:r>
              <a:rPr lang="en-US" altLang="ja-JP" dirty="0"/>
              <a:t>,</a:t>
            </a:r>
            <a:r>
              <a:rPr lang="ja-JP" altLang="en-US" dirty="0"/>
              <a:t>製品・サービスに対するニーズ </a:t>
            </a:r>
          </a:p>
          <a:p>
            <a:pPr marL="0" lvl="0" indent="0" algn="l" rtl="0">
              <a:lnSpc>
                <a:spcPct val="150000"/>
              </a:lnSpc>
              <a:spcBef>
                <a:spcPts val="0"/>
              </a:spcBef>
              <a:spcAft>
                <a:spcPts val="0"/>
              </a:spcAft>
              <a:buSzPts val="900"/>
              <a:buNone/>
            </a:pPr>
            <a:endParaRPr dirty="0"/>
          </a:p>
        </p:txBody>
      </p:sp>
      <p:sp>
        <p:nvSpPr>
          <p:cNvPr id="11" name="Google Shape;1084;g1111c098675_0_1248"/>
          <p:cNvSpPr txBox="1"/>
          <p:nvPr/>
        </p:nvSpPr>
        <p:spPr>
          <a:xfrm>
            <a:off x="184150" y="6688072"/>
            <a:ext cx="4099200" cy="223800"/>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dirty="0">
                <a:solidFill>
                  <a:schemeClr val="dk1"/>
                </a:solidFill>
                <a:latin typeface="Meiryo"/>
                <a:ea typeface="Meiryo"/>
                <a:cs typeface="Meiryo"/>
                <a:sym typeface="Meiryo"/>
              </a:rPr>
              <a:t>出所：コンソシーアム</a:t>
            </a:r>
            <a:r>
              <a:rPr lang="ja-JP" altLang="en-US" sz="922" b="0" i="0" u="none" strike="noStrike" cap="none" dirty="0">
                <a:solidFill>
                  <a:schemeClr val="dk1"/>
                </a:solidFill>
                <a:latin typeface="Meiryo"/>
                <a:ea typeface="Meiryo"/>
                <a:cs typeface="Meiryo"/>
                <a:sym typeface="Meiryo"/>
              </a:rPr>
              <a:t>作成（患者アンケート結果より）</a:t>
            </a:r>
            <a:endParaRPr sz="1292" b="0" i="0" u="none" strike="noStrike" cap="none" dirty="0">
              <a:solidFill>
                <a:srgbClr val="000000"/>
              </a:solidFill>
              <a:latin typeface="Arial"/>
              <a:ea typeface="Arial"/>
              <a:cs typeface="Arial"/>
              <a:sym typeface="Arial"/>
            </a:endParaRPr>
          </a:p>
        </p:txBody>
      </p:sp>
      <p:sp>
        <p:nvSpPr>
          <p:cNvPr id="2" name="テキスト ボックス 1"/>
          <p:cNvSpPr txBox="1"/>
          <p:nvPr/>
        </p:nvSpPr>
        <p:spPr>
          <a:xfrm>
            <a:off x="460602" y="1458463"/>
            <a:ext cx="369332" cy="1047750"/>
          </a:xfrm>
          <a:prstGeom prst="rect">
            <a:avLst/>
          </a:prstGeom>
          <a:noFill/>
          <a:ln>
            <a:solidFill>
              <a:schemeClr val="accent1">
                <a:lumMod val="50000"/>
              </a:schemeClr>
            </a:solidFill>
          </a:ln>
        </p:spPr>
        <p:txBody>
          <a:bodyPr vert="eaVert"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カンボジア</a:t>
            </a:r>
          </a:p>
        </p:txBody>
      </p:sp>
      <p:sp>
        <p:nvSpPr>
          <p:cNvPr id="17" name="テキスト ボックス 16"/>
          <p:cNvSpPr txBox="1"/>
          <p:nvPr/>
        </p:nvSpPr>
        <p:spPr>
          <a:xfrm>
            <a:off x="460602" y="4425464"/>
            <a:ext cx="369332" cy="1047750"/>
          </a:xfrm>
          <a:prstGeom prst="rect">
            <a:avLst/>
          </a:prstGeom>
          <a:noFill/>
          <a:ln>
            <a:solidFill>
              <a:schemeClr val="accent1">
                <a:lumMod val="50000"/>
              </a:schemeClr>
            </a:solidFill>
          </a:ln>
        </p:spPr>
        <p:txBody>
          <a:bodyPr vert="eaVert"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ベトナム</a:t>
            </a:r>
          </a:p>
        </p:txBody>
      </p:sp>
      <p:cxnSp>
        <p:nvCxnSpPr>
          <p:cNvPr id="6" name="直線コネクタ 5"/>
          <p:cNvCxnSpPr/>
          <p:nvPr/>
        </p:nvCxnSpPr>
        <p:spPr>
          <a:xfrm>
            <a:off x="923925" y="3705225"/>
            <a:ext cx="729615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4938675" y="3764197"/>
            <a:ext cx="3893464" cy="2845854"/>
            <a:chOff x="5062777" y="811746"/>
            <a:chExt cx="3893464" cy="2845854"/>
          </a:xfrm>
        </p:grpSpPr>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b="10918"/>
            <a:stretch/>
          </p:blipFill>
          <p:spPr>
            <a:xfrm>
              <a:off x="5062777" y="811746"/>
              <a:ext cx="2880000" cy="2845854"/>
            </a:xfrm>
            <a:prstGeom prst="rect">
              <a:avLst/>
            </a:prstGeom>
          </p:spPr>
        </p:pic>
        <p:sp>
          <p:nvSpPr>
            <p:cNvPr id="13" name="テキスト ボックス 12"/>
            <p:cNvSpPr txBox="1"/>
            <p:nvPr/>
          </p:nvSpPr>
          <p:spPr>
            <a:xfrm>
              <a:off x="6205077" y="3358003"/>
              <a:ext cx="2751164" cy="107722"/>
            </a:xfrm>
            <a:prstGeom prst="rect">
              <a:avLst/>
            </a:prstGeom>
            <a:solidFill>
              <a:schemeClr val="bg1"/>
            </a:solidFill>
            <a:ln>
              <a:noFill/>
            </a:ln>
          </p:spPr>
          <p:txBody>
            <a:bodyPr wrap="square" lIns="0" tIns="0" rIns="0" bIns="0" rtlCol="0">
              <a:spAutoFit/>
            </a:bodyPr>
            <a:lstStyle/>
            <a:p>
              <a:r>
                <a:rPr lang="en-US" altLang="ja-JP" sz="700" dirty="0">
                  <a:solidFill>
                    <a:schemeClr val="tx1">
                      <a:lumMod val="85000"/>
                      <a:lumOff val="15000"/>
                    </a:schemeClr>
                  </a:solidFill>
                  <a:latin typeface="メイリオ" panose="020B0604030504040204" pitchFamily="50" charset="-128"/>
                  <a:ea typeface="メイリオ" panose="020B0604030504040204" pitchFamily="50" charset="-128"/>
                </a:rPr>
                <a:t>2.</a:t>
              </a:r>
              <a:r>
                <a:rPr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利用したいが、金銭的に余裕がないので利用できないと思う</a:t>
              </a:r>
              <a:endParaRPr kumimoji="1" lang="ja-JP" altLang="en-US" sz="7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5999662" y="3475076"/>
              <a:ext cx="2916815" cy="107722"/>
            </a:xfrm>
            <a:prstGeom prst="rect">
              <a:avLst/>
            </a:prstGeom>
            <a:solidFill>
              <a:schemeClr val="bg1"/>
            </a:solidFill>
            <a:ln>
              <a:noFill/>
            </a:ln>
          </p:spPr>
          <p:txBody>
            <a:bodyPr wrap="square" lIns="0" tIns="0" rIns="0" bIns="0" rtlCol="0">
              <a:spAutoFit/>
            </a:bodyPr>
            <a:lstStyle/>
            <a:p>
              <a:r>
                <a:rPr lang="en-US" altLang="ja-JP" sz="700" dirty="0">
                  <a:solidFill>
                    <a:schemeClr val="tx1">
                      <a:lumMod val="85000"/>
                      <a:lumOff val="15000"/>
                    </a:schemeClr>
                  </a:solidFill>
                  <a:latin typeface="メイリオ" panose="020B0604030504040204" pitchFamily="50" charset="-128"/>
                  <a:ea typeface="メイリオ" panose="020B0604030504040204" pitchFamily="50" charset="-128"/>
                </a:rPr>
                <a:t>4.</a:t>
              </a:r>
              <a:r>
                <a:rPr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質の高いリハビリを受けられるならある程度高額でも利用したい</a:t>
              </a:r>
              <a:endParaRPr kumimoji="1" lang="ja-JP" altLang="en-US" sz="7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grpSp>
        <p:nvGrpSpPr>
          <p:cNvPr id="3" name="グループ化 2"/>
          <p:cNvGrpSpPr/>
          <p:nvPr/>
        </p:nvGrpSpPr>
        <p:grpSpPr>
          <a:xfrm>
            <a:off x="1319723" y="3764197"/>
            <a:ext cx="3321770" cy="2864904"/>
            <a:chOff x="1101544" y="811746"/>
            <a:chExt cx="3321770" cy="2864904"/>
          </a:xfrm>
        </p:grpSpPr>
        <p:pic>
          <p:nvPicPr>
            <p:cNvPr id="12" name="図 11"/>
            <p:cNvPicPr>
              <a:picLocks noChangeAspect="1"/>
            </p:cNvPicPr>
            <p:nvPr/>
          </p:nvPicPr>
          <p:blipFill rotWithShape="1">
            <a:blip r:embed="rId4">
              <a:extLst>
                <a:ext uri="{28A0092B-C50C-407E-A947-70E740481C1C}">
                  <a14:useLocalDpi xmlns:a14="http://schemas.microsoft.com/office/drawing/2010/main" val="0"/>
                </a:ext>
              </a:extLst>
            </a:blip>
            <a:srcRect b="10321"/>
            <a:stretch/>
          </p:blipFill>
          <p:spPr>
            <a:xfrm>
              <a:off x="1101544" y="811746"/>
              <a:ext cx="2880000" cy="2864904"/>
            </a:xfrm>
            <a:prstGeom prst="rect">
              <a:avLst/>
            </a:prstGeom>
          </p:spPr>
        </p:pic>
        <p:sp>
          <p:nvSpPr>
            <p:cNvPr id="15" name="テキスト ボックス 14"/>
            <p:cNvSpPr txBox="1"/>
            <p:nvPr/>
          </p:nvSpPr>
          <p:spPr>
            <a:xfrm>
              <a:off x="1364441" y="3132855"/>
              <a:ext cx="3058873" cy="107722"/>
            </a:xfrm>
            <a:prstGeom prst="rect">
              <a:avLst/>
            </a:prstGeom>
            <a:solidFill>
              <a:schemeClr val="bg1"/>
            </a:solidFill>
            <a:ln>
              <a:noFill/>
            </a:ln>
          </p:spPr>
          <p:txBody>
            <a:bodyPr wrap="square" lIns="0" tIns="0" rIns="0" bIns="0" rtlCol="0">
              <a:spAutoFit/>
            </a:bodyPr>
            <a:lstStyle/>
            <a:p>
              <a:r>
                <a:rPr lang="en-US" altLang="ja-JP" sz="700" dirty="0">
                  <a:solidFill>
                    <a:schemeClr val="tx1">
                      <a:lumMod val="85000"/>
                      <a:lumOff val="15000"/>
                    </a:schemeClr>
                  </a:solidFill>
                  <a:latin typeface="メイリオ" panose="020B0604030504040204" pitchFamily="50" charset="-128"/>
                  <a:ea typeface="メイリオ" panose="020B0604030504040204" pitchFamily="50" charset="-128"/>
                </a:rPr>
                <a:t>2.</a:t>
              </a:r>
              <a:r>
                <a:rPr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満足はしているが、もっといいセラピストがいたらそちらにお願いしたい</a:t>
              </a:r>
            </a:p>
          </p:txBody>
        </p:sp>
      </p:grpSp>
      <p:grpSp>
        <p:nvGrpSpPr>
          <p:cNvPr id="5" name="グループ化 4"/>
          <p:cNvGrpSpPr/>
          <p:nvPr/>
        </p:nvGrpSpPr>
        <p:grpSpPr>
          <a:xfrm>
            <a:off x="1319723" y="737951"/>
            <a:ext cx="3325012" cy="2852974"/>
            <a:chOff x="1149600" y="737951"/>
            <a:chExt cx="3325012" cy="2852974"/>
          </a:xfrm>
        </p:grpSpPr>
        <p:pic>
          <p:nvPicPr>
            <p:cNvPr id="19" name="図 18"/>
            <p:cNvPicPr>
              <a:picLocks noChangeAspect="1"/>
            </p:cNvPicPr>
            <p:nvPr/>
          </p:nvPicPr>
          <p:blipFill rotWithShape="1">
            <a:blip r:embed="rId5">
              <a:extLst>
                <a:ext uri="{28A0092B-C50C-407E-A947-70E740481C1C}">
                  <a14:useLocalDpi xmlns:a14="http://schemas.microsoft.com/office/drawing/2010/main" val="0"/>
                </a:ext>
              </a:extLst>
            </a:blip>
            <a:srcRect b="10695"/>
            <a:stretch/>
          </p:blipFill>
          <p:spPr>
            <a:xfrm>
              <a:off x="1149600" y="737951"/>
              <a:ext cx="2880000" cy="2852974"/>
            </a:xfrm>
            <a:prstGeom prst="rect">
              <a:avLst/>
            </a:prstGeom>
          </p:spPr>
        </p:pic>
        <p:sp>
          <p:nvSpPr>
            <p:cNvPr id="20" name="テキスト ボックス 19"/>
            <p:cNvSpPr txBox="1"/>
            <p:nvPr/>
          </p:nvSpPr>
          <p:spPr>
            <a:xfrm>
              <a:off x="1415739" y="3070167"/>
              <a:ext cx="3058873" cy="107722"/>
            </a:xfrm>
            <a:prstGeom prst="rect">
              <a:avLst/>
            </a:prstGeom>
            <a:solidFill>
              <a:schemeClr val="bg1"/>
            </a:solidFill>
            <a:ln>
              <a:noFill/>
            </a:ln>
          </p:spPr>
          <p:txBody>
            <a:bodyPr wrap="square" lIns="0" tIns="0" rIns="0" bIns="0" rtlCol="0">
              <a:spAutoFit/>
            </a:bodyPr>
            <a:lstStyle/>
            <a:p>
              <a:r>
                <a:rPr lang="en-US" altLang="ja-JP" sz="700" dirty="0">
                  <a:solidFill>
                    <a:schemeClr val="tx1">
                      <a:lumMod val="85000"/>
                      <a:lumOff val="15000"/>
                    </a:schemeClr>
                  </a:solidFill>
                  <a:latin typeface="メイリオ" panose="020B0604030504040204" pitchFamily="50" charset="-128"/>
                  <a:ea typeface="メイリオ" panose="020B0604030504040204" pitchFamily="50" charset="-128"/>
                </a:rPr>
                <a:t>2.</a:t>
              </a:r>
              <a:r>
                <a:rPr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満足はしているが、もっといいセラピストがいたらそちらにお願いしたい</a:t>
              </a:r>
            </a:p>
          </p:txBody>
        </p:sp>
      </p:grpSp>
      <p:grpSp>
        <p:nvGrpSpPr>
          <p:cNvPr id="7" name="グループ化 6"/>
          <p:cNvGrpSpPr/>
          <p:nvPr/>
        </p:nvGrpSpPr>
        <p:grpSpPr>
          <a:xfrm>
            <a:off x="4938675" y="737951"/>
            <a:ext cx="3903266" cy="2843449"/>
            <a:chOff x="4938675" y="737951"/>
            <a:chExt cx="3903266" cy="2843449"/>
          </a:xfrm>
        </p:grpSpPr>
        <p:pic>
          <p:nvPicPr>
            <p:cNvPr id="18" name="図 17"/>
            <p:cNvPicPr>
              <a:picLocks noChangeAspect="1"/>
            </p:cNvPicPr>
            <p:nvPr/>
          </p:nvPicPr>
          <p:blipFill rotWithShape="1">
            <a:blip r:embed="rId6">
              <a:extLst>
                <a:ext uri="{28A0092B-C50C-407E-A947-70E740481C1C}">
                  <a14:useLocalDpi xmlns:a14="http://schemas.microsoft.com/office/drawing/2010/main" val="0"/>
                </a:ext>
              </a:extLst>
            </a:blip>
            <a:srcRect b="10992"/>
            <a:stretch/>
          </p:blipFill>
          <p:spPr>
            <a:xfrm>
              <a:off x="4938675" y="737951"/>
              <a:ext cx="2880000" cy="2843449"/>
            </a:xfrm>
            <a:prstGeom prst="rect">
              <a:avLst/>
            </a:prstGeom>
          </p:spPr>
        </p:pic>
        <p:sp>
          <p:nvSpPr>
            <p:cNvPr id="21" name="テキスト ボックス 20"/>
            <p:cNvSpPr txBox="1"/>
            <p:nvPr/>
          </p:nvSpPr>
          <p:spPr>
            <a:xfrm>
              <a:off x="6090777" y="3281803"/>
              <a:ext cx="2751164" cy="107722"/>
            </a:xfrm>
            <a:prstGeom prst="rect">
              <a:avLst/>
            </a:prstGeom>
            <a:solidFill>
              <a:schemeClr val="bg1"/>
            </a:solidFill>
            <a:ln>
              <a:noFill/>
            </a:ln>
          </p:spPr>
          <p:txBody>
            <a:bodyPr wrap="square" lIns="0" tIns="0" rIns="0" bIns="0" rtlCol="0">
              <a:spAutoFit/>
            </a:bodyPr>
            <a:lstStyle/>
            <a:p>
              <a:r>
                <a:rPr lang="en-US" altLang="ja-JP" sz="700" dirty="0">
                  <a:solidFill>
                    <a:schemeClr val="tx1">
                      <a:lumMod val="85000"/>
                      <a:lumOff val="15000"/>
                    </a:schemeClr>
                  </a:solidFill>
                  <a:latin typeface="メイリオ" panose="020B0604030504040204" pitchFamily="50" charset="-128"/>
                  <a:ea typeface="メイリオ" panose="020B0604030504040204" pitchFamily="50" charset="-128"/>
                </a:rPr>
                <a:t>2.</a:t>
              </a:r>
              <a:r>
                <a:rPr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利用したいが、金銭的に余裕がないので利用できないと思う</a:t>
              </a:r>
              <a:endParaRPr kumimoji="1" lang="ja-JP" altLang="en-US" sz="7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5875837" y="3408401"/>
              <a:ext cx="2916815" cy="107722"/>
            </a:xfrm>
            <a:prstGeom prst="rect">
              <a:avLst/>
            </a:prstGeom>
            <a:solidFill>
              <a:schemeClr val="bg1"/>
            </a:solidFill>
            <a:ln>
              <a:noFill/>
            </a:ln>
          </p:spPr>
          <p:txBody>
            <a:bodyPr wrap="square" lIns="0" tIns="0" rIns="0" bIns="0" rtlCol="0">
              <a:spAutoFit/>
            </a:bodyPr>
            <a:lstStyle/>
            <a:p>
              <a:r>
                <a:rPr lang="en-US" altLang="ja-JP" sz="700" dirty="0">
                  <a:solidFill>
                    <a:schemeClr val="tx1">
                      <a:lumMod val="85000"/>
                      <a:lumOff val="15000"/>
                    </a:schemeClr>
                  </a:solidFill>
                  <a:latin typeface="メイリオ" panose="020B0604030504040204" pitchFamily="50" charset="-128"/>
                  <a:ea typeface="メイリオ" panose="020B0604030504040204" pitchFamily="50" charset="-128"/>
                </a:rPr>
                <a:t>4.</a:t>
              </a:r>
              <a:r>
                <a:rPr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質の高いリハビリを受けられるならある程度高額でも利用したい</a:t>
              </a:r>
              <a:endParaRPr kumimoji="1" lang="ja-JP" altLang="en-US" sz="7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sp>
        <p:nvSpPr>
          <p:cNvPr id="8" name="スライド番号プレースホルダー 7">
            <a:extLst>
              <a:ext uri="{FF2B5EF4-FFF2-40B4-BE49-F238E27FC236}">
                <a16:creationId xmlns:a16="http://schemas.microsoft.com/office/drawing/2014/main" xmlns="" id="{888E1928-FA90-4AED-B68E-AB44F3684C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27</a:t>
            </a:fld>
            <a:endParaRPr lang="ja-JP" altLang="en-US" dirty="0"/>
          </a:p>
        </p:txBody>
      </p:sp>
    </p:spTree>
    <p:extLst>
      <p:ext uri="{BB962C8B-B14F-4D97-AF65-F5344CB8AC3E}">
        <p14:creationId xmlns:p14="http://schemas.microsoft.com/office/powerpoint/2010/main" val="2892623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660" y="3831025"/>
            <a:ext cx="2880000" cy="3194622"/>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4660" y="662667"/>
            <a:ext cx="2880000" cy="3194622"/>
          </a:xfrm>
          <a:prstGeom prst="rect">
            <a:avLst/>
          </a:prstGeom>
        </p:spPr>
      </p:pic>
      <p:sp>
        <p:nvSpPr>
          <p:cNvPr id="1149" name="Google Shape;1149;gd1e2185f39_2_0"/>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Autofit/>
          </a:bodyPr>
          <a:lstStyle/>
          <a:p>
            <a:pPr lvl="0"/>
            <a:r>
              <a:rPr lang="ja-JP" sz="1600" dirty="0"/>
              <a:t>リハビリのニーズに関する調査</a:t>
            </a:r>
            <a:r>
              <a:rPr lang="ja-JP" altLang="en-US" sz="1600" dirty="0"/>
              <a:t>（カンボジア・ベトナム）</a:t>
            </a:r>
            <a:r>
              <a:rPr lang="ja-JP" sz="1600" dirty="0"/>
              <a:t>　</a:t>
            </a:r>
            <a:r>
              <a:rPr lang="ja-JP" altLang="en-US" sz="1600" dirty="0"/>
              <a:t>②</a:t>
            </a:r>
            <a:r>
              <a:rPr lang="ja-JP" sz="1600" dirty="0"/>
              <a:t>入院中のリハビリの</a:t>
            </a:r>
            <a:r>
              <a:rPr lang="ja-JP" altLang="en-US" sz="1600" dirty="0"/>
              <a:t>質（</a:t>
            </a:r>
            <a:r>
              <a:rPr lang="en-US" altLang="ja-JP" sz="1600" dirty="0"/>
              <a:t>2/2</a:t>
            </a:r>
            <a:r>
              <a:rPr lang="ja-JP" altLang="en-US" sz="1600" dirty="0"/>
              <a:t>）</a:t>
            </a:r>
            <a:endParaRPr sz="1600" dirty="0"/>
          </a:p>
        </p:txBody>
      </p:sp>
      <p:sp>
        <p:nvSpPr>
          <p:cNvPr id="1150" name="Google Shape;1150;gd1e2185f39_2_0"/>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indent="0"/>
            <a:r>
              <a:rPr lang="ja-JP" altLang="en-US" dirty="0"/>
              <a:t>カンボジア・ベトナム／非感染症疾患／リハビリテーション／</a:t>
            </a:r>
            <a:r>
              <a:rPr lang="en-US" altLang="ja-JP" dirty="0"/>
              <a:t>4.</a:t>
            </a:r>
            <a:r>
              <a:rPr lang="ja-JP" altLang="en-US" dirty="0"/>
              <a:t>特定製品・サービスの市場・投資環境</a:t>
            </a:r>
            <a:r>
              <a:rPr lang="en-US" altLang="ja-JP" dirty="0"/>
              <a:t>,</a:t>
            </a:r>
            <a:r>
              <a:rPr lang="ja-JP" altLang="en-US" dirty="0"/>
              <a:t>製品・サービスに対するニーズ </a:t>
            </a:r>
          </a:p>
        </p:txBody>
      </p:sp>
      <p:sp>
        <p:nvSpPr>
          <p:cNvPr id="11" name="Google Shape;1084;g1111c098675_0_1248"/>
          <p:cNvSpPr txBox="1"/>
          <p:nvPr/>
        </p:nvSpPr>
        <p:spPr>
          <a:xfrm>
            <a:off x="184150" y="6688072"/>
            <a:ext cx="4099200" cy="223800"/>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dirty="0">
                <a:solidFill>
                  <a:schemeClr val="dk1"/>
                </a:solidFill>
                <a:latin typeface="Meiryo"/>
                <a:ea typeface="Meiryo"/>
                <a:cs typeface="Meiryo"/>
                <a:sym typeface="Meiryo"/>
              </a:rPr>
              <a:t>出所：コンソシーアム</a:t>
            </a:r>
            <a:r>
              <a:rPr lang="ja-JP" altLang="en-US" sz="922" b="0" i="0" u="none" strike="noStrike" cap="none" dirty="0">
                <a:solidFill>
                  <a:schemeClr val="dk1"/>
                </a:solidFill>
                <a:latin typeface="Meiryo"/>
                <a:ea typeface="Meiryo"/>
                <a:cs typeface="Meiryo"/>
                <a:sym typeface="Meiryo"/>
              </a:rPr>
              <a:t>作成（患者アンケート結果より）</a:t>
            </a:r>
            <a:endParaRPr sz="1292" b="0" i="0" u="none" strike="noStrike" cap="none" dirty="0">
              <a:solidFill>
                <a:srgbClr val="000000"/>
              </a:solidFill>
              <a:latin typeface="Arial"/>
              <a:ea typeface="Arial"/>
              <a:cs typeface="Arial"/>
              <a:sym typeface="Arial"/>
            </a:endParaRPr>
          </a:p>
        </p:txBody>
      </p:sp>
      <p:sp>
        <p:nvSpPr>
          <p:cNvPr id="2" name="テキスト ボックス 1"/>
          <p:cNvSpPr txBox="1"/>
          <p:nvPr/>
        </p:nvSpPr>
        <p:spPr>
          <a:xfrm>
            <a:off x="460602" y="1458463"/>
            <a:ext cx="369332" cy="1047750"/>
          </a:xfrm>
          <a:prstGeom prst="rect">
            <a:avLst/>
          </a:prstGeom>
          <a:noFill/>
          <a:ln>
            <a:solidFill>
              <a:schemeClr val="accent1">
                <a:lumMod val="50000"/>
              </a:schemeClr>
            </a:solidFill>
          </a:ln>
        </p:spPr>
        <p:txBody>
          <a:bodyPr vert="eaVert"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カンボジア</a:t>
            </a:r>
          </a:p>
        </p:txBody>
      </p:sp>
      <p:sp>
        <p:nvSpPr>
          <p:cNvPr id="17" name="テキスト ボックス 16"/>
          <p:cNvSpPr txBox="1"/>
          <p:nvPr/>
        </p:nvSpPr>
        <p:spPr>
          <a:xfrm>
            <a:off x="460602" y="4425464"/>
            <a:ext cx="369332" cy="1047750"/>
          </a:xfrm>
          <a:prstGeom prst="rect">
            <a:avLst/>
          </a:prstGeom>
          <a:noFill/>
          <a:ln>
            <a:solidFill>
              <a:schemeClr val="accent1">
                <a:lumMod val="50000"/>
              </a:schemeClr>
            </a:solidFill>
          </a:ln>
        </p:spPr>
        <p:txBody>
          <a:bodyPr vert="eaVert"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ベトナム</a:t>
            </a:r>
          </a:p>
        </p:txBody>
      </p:sp>
      <p:cxnSp>
        <p:nvCxnSpPr>
          <p:cNvPr id="6" name="直線コネクタ 5"/>
          <p:cNvCxnSpPr/>
          <p:nvPr/>
        </p:nvCxnSpPr>
        <p:spPr>
          <a:xfrm>
            <a:off x="923925" y="3705225"/>
            <a:ext cx="729615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p:nvPicPr>
        <p:blipFill rotWithShape="1">
          <a:blip r:embed="rId5">
            <a:extLst>
              <a:ext uri="{28A0092B-C50C-407E-A947-70E740481C1C}">
                <a14:useLocalDpi xmlns:a14="http://schemas.microsoft.com/office/drawing/2010/main" val="0"/>
              </a:ext>
            </a:extLst>
          </a:blip>
          <a:srcRect b="11745"/>
          <a:stretch/>
        </p:blipFill>
        <p:spPr>
          <a:xfrm>
            <a:off x="5023735" y="692731"/>
            <a:ext cx="2880000" cy="2819400"/>
          </a:xfrm>
          <a:prstGeom prst="rect">
            <a:avLst/>
          </a:prstGeom>
        </p:spPr>
      </p:pic>
      <p:pic>
        <p:nvPicPr>
          <p:cNvPr id="19" name="図 18"/>
          <p:cNvPicPr>
            <a:picLocks noChangeAspect="1"/>
          </p:cNvPicPr>
          <p:nvPr/>
        </p:nvPicPr>
        <p:blipFill rotWithShape="1">
          <a:blip r:embed="rId6">
            <a:extLst>
              <a:ext uri="{28A0092B-C50C-407E-A947-70E740481C1C}">
                <a14:useLocalDpi xmlns:a14="http://schemas.microsoft.com/office/drawing/2010/main" val="0"/>
              </a:ext>
            </a:extLst>
          </a:blip>
          <a:srcRect b="12702"/>
          <a:stretch/>
        </p:blipFill>
        <p:spPr>
          <a:xfrm>
            <a:off x="5023735" y="3831025"/>
            <a:ext cx="2880000" cy="2788850"/>
          </a:xfrm>
          <a:prstGeom prst="rect">
            <a:avLst/>
          </a:prstGeom>
        </p:spPr>
      </p:pic>
      <p:sp>
        <p:nvSpPr>
          <p:cNvPr id="3" name="スライド番号プレースホルダー 2">
            <a:extLst>
              <a:ext uri="{FF2B5EF4-FFF2-40B4-BE49-F238E27FC236}">
                <a16:creationId xmlns:a16="http://schemas.microsoft.com/office/drawing/2014/main" xmlns="" id="{3EF02127-2BBE-4AAC-974F-7DCDDF382F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28</a:t>
            </a:fld>
            <a:endParaRPr lang="ja-JP" altLang="en-US" dirty="0"/>
          </a:p>
        </p:txBody>
      </p:sp>
    </p:spTree>
    <p:extLst>
      <p:ext uri="{BB962C8B-B14F-4D97-AF65-F5344CB8AC3E}">
        <p14:creationId xmlns:p14="http://schemas.microsoft.com/office/powerpoint/2010/main" val="679867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gd1e2185f39_2_0"/>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Autofit/>
          </a:bodyPr>
          <a:lstStyle/>
          <a:p>
            <a:pPr lvl="0"/>
            <a:r>
              <a:rPr lang="ja-JP" sz="1600" dirty="0"/>
              <a:t>リハビリのニーズに関する調査</a:t>
            </a:r>
            <a:r>
              <a:rPr lang="ja-JP" altLang="en-US" sz="1600" dirty="0"/>
              <a:t>（カンボジア・ベトナム）</a:t>
            </a:r>
            <a:r>
              <a:rPr lang="ja-JP" sz="1600" dirty="0"/>
              <a:t>　</a:t>
            </a:r>
            <a:r>
              <a:rPr lang="ja-JP" altLang="en-US" sz="1600" dirty="0"/>
              <a:t>③</a:t>
            </a:r>
            <a:r>
              <a:rPr lang="ja-JP" altLang="ja-JP" sz="1600" dirty="0"/>
              <a:t>退院後のリハビリの量</a:t>
            </a:r>
            <a:r>
              <a:rPr lang="ja-JP" altLang="en-US" sz="1600" dirty="0"/>
              <a:t>（</a:t>
            </a:r>
            <a:r>
              <a:rPr lang="en-US" altLang="ja-JP" sz="1600" dirty="0"/>
              <a:t>1/2</a:t>
            </a:r>
            <a:r>
              <a:rPr lang="ja-JP" altLang="en-US" sz="1600" dirty="0"/>
              <a:t>）</a:t>
            </a:r>
            <a:endParaRPr sz="1600" dirty="0"/>
          </a:p>
        </p:txBody>
      </p:sp>
      <p:sp>
        <p:nvSpPr>
          <p:cNvPr id="1150" name="Google Shape;1150;gd1e2185f39_2_0"/>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indent="0"/>
            <a:r>
              <a:rPr lang="ja-JP" altLang="en-US" dirty="0"/>
              <a:t>カンボジア・ベトナム／非感染症疾患／リハビリテーション／</a:t>
            </a:r>
            <a:r>
              <a:rPr lang="en-US" altLang="ja-JP" dirty="0"/>
              <a:t>4.</a:t>
            </a:r>
            <a:r>
              <a:rPr lang="ja-JP" altLang="en-US" dirty="0"/>
              <a:t>特定製品・サービスの市場・投資環境</a:t>
            </a:r>
            <a:r>
              <a:rPr lang="en-US" altLang="ja-JP" dirty="0"/>
              <a:t>,</a:t>
            </a:r>
            <a:r>
              <a:rPr lang="ja-JP" altLang="en-US" dirty="0"/>
              <a:t>製品・サービスに対するニーズ </a:t>
            </a:r>
          </a:p>
        </p:txBody>
      </p:sp>
      <p:sp>
        <p:nvSpPr>
          <p:cNvPr id="11" name="Google Shape;1084;g1111c098675_0_1248"/>
          <p:cNvSpPr txBox="1"/>
          <p:nvPr/>
        </p:nvSpPr>
        <p:spPr>
          <a:xfrm>
            <a:off x="184150" y="6688072"/>
            <a:ext cx="4099200" cy="223800"/>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dirty="0">
                <a:solidFill>
                  <a:schemeClr val="dk1"/>
                </a:solidFill>
                <a:latin typeface="Meiryo"/>
                <a:ea typeface="Meiryo"/>
                <a:cs typeface="Meiryo"/>
                <a:sym typeface="Meiryo"/>
              </a:rPr>
              <a:t>出所：コンソシーアム</a:t>
            </a:r>
            <a:r>
              <a:rPr lang="ja-JP" altLang="en-US" sz="922" b="0" i="0" u="none" strike="noStrike" cap="none" dirty="0">
                <a:solidFill>
                  <a:schemeClr val="dk1"/>
                </a:solidFill>
                <a:latin typeface="Meiryo"/>
                <a:ea typeface="Meiryo"/>
                <a:cs typeface="Meiryo"/>
                <a:sym typeface="Meiryo"/>
              </a:rPr>
              <a:t>作成（患者アンケート結果より）</a:t>
            </a:r>
            <a:endParaRPr sz="1292" b="0" i="0" u="none" strike="noStrike" cap="none" dirty="0">
              <a:solidFill>
                <a:srgbClr val="000000"/>
              </a:solidFill>
              <a:latin typeface="Arial"/>
              <a:ea typeface="Arial"/>
              <a:cs typeface="Arial"/>
              <a:sym typeface="Arial"/>
            </a:endParaRPr>
          </a:p>
        </p:txBody>
      </p:sp>
      <p:sp>
        <p:nvSpPr>
          <p:cNvPr id="2" name="テキスト ボックス 1"/>
          <p:cNvSpPr txBox="1"/>
          <p:nvPr/>
        </p:nvSpPr>
        <p:spPr>
          <a:xfrm>
            <a:off x="460602" y="1458463"/>
            <a:ext cx="369332" cy="1047750"/>
          </a:xfrm>
          <a:prstGeom prst="rect">
            <a:avLst/>
          </a:prstGeom>
          <a:noFill/>
          <a:ln>
            <a:solidFill>
              <a:schemeClr val="accent1">
                <a:lumMod val="50000"/>
              </a:schemeClr>
            </a:solidFill>
          </a:ln>
        </p:spPr>
        <p:txBody>
          <a:bodyPr vert="eaVert"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カンボジア</a:t>
            </a:r>
          </a:p>
        </p:txBody>
      </p:sp>
      <p:sp>
        <p:nvSpPr>
          <p:cNvPr id="17" name="テキスト ボックス 16"/>
          <p:cNvSpPr txBox="1"/>
          <p:nvPr/>
        </p:nvSpPr>
        <p:spPr>
          <a:xfrm>
            <a:off x="460602" y="4425464"/>
            <a:ext cx="369332" cy="1047750"/>
          </a:xfrm>
          <a:prstGeom prst="rect">
            <a:avLst/>
          </a:prstGeom>
          <a:noFill/>
          <a:ln>
            <a:solidFill>
              <a:schemeClr val="accent1">
                <a:lumMod val="50000"/>
              </a:schemeClr>
            </a:solidFill>
          </a:ln>
        </p:spPr>
        <p:txBody>
          <a:bodyPr vert="eaVert"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ベトナム</a:t>
            </a:r>
          </a:p>
        </p:txBody>
      </p:sp>
      <p:cxnSp>
        <p:nvCxnSpPr>
          <p:cNvPr id="6" name="直線コネクタ 5"/>
          <p:cNvCxnSpPr/>
          <p:nvPr/>
        </p:nvCxnSpPr>
        <p:spPr>
          <a:xfrm>
            <a:off x="923925" y="3705225"/>
            <a:ext cx="729615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rotWithShape="1">
          <a:blip r:embed="rId3">
            <a:extLst>
              <a:ext uri="{28A0092B-C50C-407E-A947-70E740481C1C}">
                <a14:useLocalDpi xmlns:a14="http://schemas.microsoft.com/office/drawing/2010/main" val="0"/>
              </a:ext>
            </a:extLst>
          </a:blip>
          <a:srcRect b="11662"/>
          <a:stretch/>
        </p:blipFill>
        <p:spPr>
          <a:xfrm>
            <a:off x="5031042" y="735191"/>
            <a:ext cx="2880000" cy="2822066"/>
          </a:xfrm>
          <a:prstGeom prst="rect">
            <a:avLst/>
          </a:prstGeom>
        </p:spPr>
      </p:pic>
      <p:pic>
        <p:nvPicPr>
          <p:cNvPr id="15" name="図 14"/>
          <p:cNvPicPr>
            <a:picLocks noChangeAspect="1"/>
          </p:cNvPicPr>
          <p:nvPr/>
        </p:nvPicPr>
        <p:blipFill rotWithShape="1">
          <a:blip r:embed="rId4">
            <a:extLst>
              <a:ext uri="{28A0092B-C50C-407E-A947-70E740481C1C}">
                <a14:useLocalDpi xmlns:a14="http://schemas.microsoft.com/office/drawing/2010/main" val="0"/>
              </a:ext>
            </a:extLst>
          </a:blip>
          <a:srcRect b="16992"/>
          <a:stretch/>
        </p:blipFill>
        <p:spPr>
          <a:xfrm>
            <a:off x="1407979" y="735191"/>
            <a:ext cx="2700000" cy="2895718"/>
          </a:xfrm>
          <a:prstGeom prst="rect">
            <a:avLst/>
          </a:prstGeom>
        </p:spPr>
      </p:pic>
      <p:pic>
        <p:nvPicPr>
          <p:cNvPr id="16" name="図 15"/>
          <p:cNvPicPr>
            <a:picLocks noChangeAspect="1"/>
          </p:cNvPicPr>
          <p:nvPr/>
        </p:nvPicPr>
        <p:blipFill rotWithShape="1">
          <a:blip r:embed="rId5">
            <a:extLst>
              <a:ext uri="{28A0092B-C50C-407E-A947-70E740481C1C}">
                <a14:useLocalDpi xmlns:a14="http://schemas.microsoft.com/office/drawing/2010/main" val="0"/>
              </a:ext>
            </a:extLst>
          </a:blip>
          <a:srcRect b="12589"/>
          <a:stretch/>
        </p:blipFill>
        <p:spPr>
          <a:xfrm>
            <a:off x="5031042" y="3781425"/>
            <a:ext cx="2880000" cy="2792474"/>
          </a:xfrm>
          <a:prstGeom prst="rect">
            <a:avLst/>
          </a:prstGeom>
        </p:spPr>
      </p:pic>
      <p:pic>
        <p:nvPicPr>
          <p:cNvPr id="18" name="図 17"/>
          <p:cNvPicPr>
            <a:picLocks noChangeAspect="1"/>
          </p:cNvPicPr>
          <p:nvPr/>
        </p:nvPicPr>
        <p:blipFill rotWithShape="1">
          <a:blip r:embed="rId6">
            <a:extLst>
              <a:ext uri="{28A0092B-C50C-407E-A947-70E740481C1C}">
                <a14:useLocalDpi xmlns:a14="http://schemas.microsoft.com/office/drawing/2010/main" val="0"/>
              </a:ext>
            </a:extLst>
          </a:blip>
          <a:srcRect b="16982"/>
          <a:stretch/>
        </p:blipFill>
        <p:spPr>
          <a:xfrm>
            <a:off x="1428557" y="3738894"/>
            <a:ext cx="2700000" cy="2957273"/>
          </a:xfrm>
          <a:prstGeom prst="rect">
            <a:avLst/>
          </a:prstGeom>
        </p:spPr>
      </p:pic>
      <p:sp>
        <p:nvSpPr>
          <p:cNvPr id="3" name="スライド番号プレースホルダー 2">
            <a:extLst>
              <a:ext uri="{FF2B5EF4-FFF2-40B4-BE49-F238E27FC236}">
                <a16:creationId xmlns:a16="http://schemas.microsoft.com/office/drawing/2014/main" xmlns="" id="{F5E9D073-3AF4-414B-91C6-A3895539F5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29</a:t>
            </a:fld>
            <a:endParaRPr lang="ja-JP" altLang="en-US" dirty="0"/>
          </a:p>
        </p:txBody>
      </p:sp>
    </p:spTree>
    <p:extLst>
      <p:ext uri="{BB962C8B-B14F-4D97-AF65-F5344CB8AC3E}">
        <p14:creationId xmlns:p14="http://schemas.microsoft.com/office/powerpoint/2010/main" val="367637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74"/>
          <p:cNvSpPr txBox="1"/>
          <p:nvPr/>
        </p:nvSpPr>
        <p:spPr>
          <a:xfrm>
            <a:off x="184639" y="283710"/>
            <a:ext cx="8774723" cy="205022"/>
          </a:xfrm>
          <a:prstGeom prst="rect">
            <a:avLst/>
          </a:prstGeom>
          <a:noFill/>
          <a:ln>
            <a:noFill/>
          </a:ln>
        </p:spPr>
        <p:txBody>
          <a:bodyPr spcFirstLastPara="1" wrap="square" lIns="84375" tIns="42175" rIns="84375" bIns="42175" anchor="t" anchorCtr="0">
            <a:noAutofit/>
          </a:bodyPr>
          <a:lstStyle/>
          <a:p>
            <a:pPr marL="0" marR="0" lvl="0" indent="0" algn="l" rtl="0">
              <a:lnSpc>
                <a:spcPct val="150000"/>
              </a:lnSpc>
              <a:spcBef>
                <a:spcPts val="0"/>
              </a:spcBef>
              <a:spcAft>
                <a:spcPts val="0"/>
              </a:spcAft>
              <a:buClr>
                <a:srgbClr val="1F3864"/>
              </a:buClr>
              <a:buSzPts val="900"/>
              <a:buFont typeface="Arial"/>
              <a:buNone/>
            </a:pPr>
            <a:endParaRPr sz="831" b="1" i="0" u="none" strike="noStrike" cap="none">
              <a:solidFill>
                <a:srgbClr val="1F3864"/>
              </a:solidFill>
              <a:latin typeface="Meiryo"/>
              <a:ea typeface="Meiryo"/>
              <a:cs typeface="Meiryo"/>
              <a:sym typeface="Meiryo"/>
            </a:endParaRPr>
          </a:p>
        </p:txBody>
      </p:sp>
      <p:sp>
        <p:nvSpPr>
          <p:cNvPr id="949" name="Google Shape;949;p74"/>
          <p:cNvSpPr txBox="1">
            <a:spLocks noGrp="1"/>
          </p:cNvSpPr>
          <p:nvPr>
            <p:ph type="body" idx="1"/>
          </p:nvPr>
        </p:nvSpPr>
        <p:spPr>
          <a:xfrm>
            <a:off x="110650" y="1213596"/>
            <a:ext cx="8772000" cy="4031066"/>
          </a:xfrm>
          <a:prstGeom prst="rect">
            <a:avLst/>
          </a:prstGeom>
          <a:noFill/>
          <a:ln>
            <a:noFill/>
          </a:ln>
        </p:spPr>
        <p:txBody>
          <a:bodyPr spcFirstLastPara="1" wrap="square" lIns="84375" tIns="42175" rIns="84375" bIns="42175" anchor="t" anchorCtr="0">
            <a:noAutofit/>
          </a:bodyPr>
          <a:lstStyle/>
          <a:p>
            <a:pPr marL="211019" lvl="0" indent="-211019" algn="l" rtl="0">
              <a:lnSpc>
                <a:spcPct val="150000"/>
              </a:lnSpc>
              <a:spcBef>
                <a:spcPts val="0"/>
              </a:spcBef>
              <a:spcAft>
                <a:spcPts val="0"/>
              </a:spcAft>
              <a:buSzPts val="1600"/>
              <a:buChar char="■"/>
            </a:pPr>
            <a:r>
              <a:rPr lang="ja-JP" sz="1477" dirty="0">
                <a:solidFill>
                  <a:srgbClr val="0C0C0C"/>
                </a:solidFill>
              </a:rPr>
              <a:t>地方の訪問</a:t>
            </a:r>
            <a:r>
              <a:rPr lang="ja-JP" sz="1477" dirty="0">
                <a:solidFill>
                  <a:schemeClr val="tx1"/>
                </a:solidFill>
              </a:rPr>
              <a:t>リハ</a:t>
            </a:r>
            <a:r>
              <a:rPr lang="ja-JP" altLang="en-US" sz="1477" dirty="0">
                <a:solidFill>
                  <a:schemeClr val="tx1"/>
                </a:solidFill>
              </a:rPr>
              <a:t>ビリ</a:t>
            </a:r>
            <a:r>
              <a:rPr lang="ja-JP" sz="1477" dirty="0">
                <a:solidFill>
                  <a:schemeClr val="tx1"/>
                </a:solidFill>
              </a:rPr>
              <a:t>の現状</a:t>
            </a:r>
            <a:endParaRPr dirty="0">
              <a:solidFill>
                <a:schemeClr val="tx1"/>
              </a:solidFill>
            </a:endParaRPr>
          </a:p>
          <a:p>
            <a:pPr marL="408848" lvl="1" indent="-246187" algn="l" rtl="0">
              <a:lnSpc>
                <a:spcPct val="150000"/>
              </a:lnSpc>
              <a:spcBef>
                <a:spcPts val="0"/>
              </a:spcBef>
              <a:spcAft>
                <a:spcPts val="0"/>
              </a:spcAft>
              <a:buSzPts val="1280"/>
              <a:buChar char="●"/>
            </a:pPr>
            <a:r>
              <a:rPr lang="ja-JP" dirty="0">
                <a:solidFill>
                  <a:srgbClr val="0C0C0C"/>
                </a:solidFill>
              </a:rPr>
              <a:t>どれくらい訪問リハビリ事業所があるか、正確な数はわからない。</a:t>
            </a:r>
            <a:endParaRPr dirty="0"/>
          </a:p>
          <a:p>
            <a:pPr marL="408848" lvl="1" indent="-246187">
              <a:buSzPts val="1280"/>
            </a:pPr>
            <a:r>
              <a:rPr lang="ja-JP" dirty="0">
                <a:solidFill>
                  <a:srgbClr val="0C0C0C"/>
                </a:solidFill>
              </a:rPr>
              <a:t>プノンペン・地方の訪問リハビリの状況としては、プノンペンの公的病院はほとんど訪問のサービスを行っておらず、以下のようなプライベートクリニックで訪問</a:t>
            </a:r>
            <a:r>
              <a:rPr lang="ja-JP" dirty="0">
                <a:solidFill>
                  <a:schemeClr val="tx1"/>
                </a:solidFill>
              </a:rPr>
              <a:t>リハ</a:t>
            </a:r>
            <a:r>
              <a:rPr lang="ja-JP" altLang="en-US" dirty="0">
                <a:solidFill>
                  <a:schemeClr val="tx1"/>
                </a:solidFill>
              </a:rPr>
              <a:t>ビリ</a:t>
            </a:r>
            <a:r>
              <a:rPr lang="ja-JP" dirty="0">
                <a:solidFill>
                  <a:schemeClr val="tx1"/>
                </a:solidFill>
              </a:rPr>
              <a:t>サ</a:t>
            </a:r>
            <a:r>
              <a:rPr lang="ja-JP" dirty="0">
                <a:solidFill>
                  <a:srgbClr val="0C0C0C"/>
                </a:solidFill>
              </a:rPr>
              <a:t>ービスを行っている。</a:t>
            </a:r>
            <a:endParaRPr dirty="0"/>
          </a:p>
          <a:p>
            <a:pPr marL="408848" lvl="1" indent="-246187">
              <a:buSzPts val="1280"/>
            </a:pPr>
            <a:r>
              <a:rPr lang="ja-JP" dirty="0">
                <a:solidFill>
                  <a:srgbClr val="0C0C0C"/>
                </a:solidFill>
              </a:rPr>
              <a:t>都市部には訪問リ</a:t>
            </a:r>
            <a:r>
              <a:rPr lang="ja-JP" dirty="0">
                <a:solidFill>
                  <a:schemeClr val="tx1"/>
                </a:solidFill>
              </a:rPr>
              <a:t>ハ</a:t>
            </a:r>
            <a:r>
              <a:rPr lang="ja-JP" altLang="en-US" dirty="0">
                <a:solidFill>
                  <a:schemeClr val="tx1"/>
                </a:solidFill>
              </a:rPr>
              <a:t>ビリ</a:t>
            </a:r>
            <a:r>
              <a:rPr lang="ja-JP" dirty="0">
                <a:solidFill>
                  <a:schemeClr val="tx1"/>
                </a:solidFill>
              </a:rPr>
              <a:t>サ</a:t>
            </a:r>
            <a:r>
              <a:rPr lang="ja-JP" dirty="0">
                <a:solidFill>
                  <a:srgbClr val="0C0C0C"/>
                </a:solidFill>
              </a:rPr>
              <a:t>ービスあるが、地方で訪問リハ</a:t>
            </a:r>
            <a:r>
              <a:rPr lang="ja-JP" altLang="en-US" dirty="0">
                <a:solidFill>
                  <a:schemeClr val="tx1"/>
                </a:solidFill>
              </a:rPr>
              <a:t>ビリ</a:t>
            </a:r>
            <a:r>
              <a:rPr lang="ja-JP" dirty="0">
                <a:solidFill>
                  <a:srgbClr val="0C0C0C"/>
                </a:solidFill>
              </a:rPr>
              <a:t>サービスを提供している施設はあまりない</a:t>
            </a:r>
            <a:r>
              <a:rPr lang="ja-JP" altLang="en-US" dirty="0">
                <a:solidFill>
                  <a:schemeClr val="tx1"/>
                </a:solidFill>
              </a:rPr>
              <a:t>。</a:t>
            </a:r>
            <a:endParaRPr dirty="0">
              <a:solidFill>
                <a:schemeClr val="tx1"/>
              </a:solidFill>
            </a:endParaRPr>
          </a:p>
          <a:p>
            <a:pPr marL="408848" lvl="1" indent="-246187" algn="l" rtl="0">
              <a:lnSpc>
                <a:spcPct val="150000"/>
              </a:lnSpc>
              <a:spcBef>
                <a:spcPts val="0"/>
              </a:spcBef>
              <a:spcAft>
                <a:spcPts val="0"/>
              </a:spcAft>
              <a:buSzPts val="1280"/>
              <a:buChar char="●"/>
            </a:pPr>
            <a:r>
              <a:rPr lang="ja-JP" dirty="0">
                <a:solidFill>
                  <a:srgbClr val="0C0C0C"/>
                </a:solidFill>
              </a:rPr>
              <a:t>遠隔フィットネスに関しては、カンボジア企業が大々的に行っているところは</a:t>
            </a:r>
            <a:r>
              <a:rPr lang="ja-JP" dirty="0" smtClean="0">
                <a:solidFill>
                  <a:srgbClr val="0C0C0C"/>
                </a:solidFill>
              </a:rPr>
              <a:t>な</a:t>
            </a:r>
            <a:r>
              <a:rPr lang="ja-JP" altLang="en-US" dirty="0" smtClean="0">
                <a:solidFill>
                  <a:schemeClr val="tx1"/>
                </a:solidFill>
              </a:rPr>
              <a:t>い</a:t>
            </a:r>
            <a:r>
              <a:rPr lang="ja-JP" dirty="0" smtClean="0">
                <a:solidFill>
                  <a:srgbClr val="0C0C0C"/>
                </a:solidFill>
              </a:rPr>
              <a:t>。</a:t>
            </a:r>
            <a:endParaRPr dirty="0"/>
          </a:p>
          <a:p>
            <a:pPr marL="408848" lvl="1" indent="-246187" algn="l" rtl="0">
              <a:lnSpc>
                <a:spcPct val="150000"/>
              </a:lnSpc>
              <a:spcBef>
                <a:spcPts val="0"/>
              </a:spcBef>
              <a:spcAft>
                <a:spcPts val="0"/>
              </a:spcAft>
              <a:buSzPts val="1280"/>
              <a:buChar char="●"/>
            </a:pPr>
            <a:r>
              <a:rPr lang="ja-JP" dirty="0">
                <a:solidFill>
                  <a:srgbClr val="0C0C0C"/>
                </a:solidFill>
              </a:rPr>
              <a:t>ヘルスケアアプリケーションもそもそも利用者が少ない。（カンボジアIT調査参照）若い年代で利用する方もいるようだが、カンボジア国内が作成したものではなく、外国が作成したアプリケーションを利用している。</a:t>
            </a:r>
            <a:endParaRPr dirty="0">
              <a:solidFill>
                <a:srgbClr val="0C0C0C"/>
              </a:solidFill>
            </a:endParaRPr>
          </a:p>
          <a:p>
            <a:pPr marL="408848" lvl="1" indent="-164907" algn="l" rtl="0">
              <a:lnSpc>
                <a:spcPct val="150000"/>
              </a:lnSpc>
              <a:spcBef>
                <a:spcPts val="0"/>
              </a:spcBef>
              <a:spcAft>
                <a:spcPts val="0"/>
              </a:spcAft>
              <a:buSzPts val="1280"/>
              <a:buNone/>
            </a:pPr>
            <a:endParaRPr dirty="0">
              <a:solidFill>
                <a:srgbClr val="0C0C0C"/>
              </a:solidFill>
            </a:endParaRPr>
          </a:p>
        </p:txBody>
      </p:sp>
      <p:sp>
        <p:nvSpPr>
          <p:cNvPr id="950" name="Google Shape;950;p74"/>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rmAutofit/>
          </a:bodyPr>
          <a:lstStyle/>
          <a:p>
            <a:pPr marL="0" lvl="0" indent="0" algn="l" rtl="0">
              <a:lnSpc>
                <a:spcPct val="90000"/>
              </a:lnSpc>
              <a:spcBef>
                <a:spcPts val="0"/>
              </a:spcBef>
              <a:spcAft>
                <a:spcPts val="0"/>
              </a:spcAft>
              <a:buSzPts val="2000"/>
              <a:buNone/>
            </a:pPr>
            <a:r>
              <a:rPr lang="ja-JP"/>
              <a:t>訪問リハビリサービスの現状（カンボジア）</a:t>
            </a:r>
            <a:endParaRPr/>
          </a:p>
        </p:txBody>
      </p:sp>
      <p:sp>
        <p:nvSpPr>
          <p:cNvPr id="951" name="Google Shape;951;p74"/>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F3864"/>
              </a:buClr>
              <a:buSzPts val="900"/>
              <a:buFont typeface="Arial"/>
              <a:buNone/>
            </a:pPr>
            <a:r>
              <a:rPr lang="ja-JP" altLang="en-US" dirty="0"/>
              <a:t>カンボジア／非感染症疾患／在宅医療／</a:t>
            </a:r>
            <a:r>
              <a:rPr lang="en-US" altLang="ja-JP" dirty="0"/>
              <a:t>2.</a:t>
            </a:r>
            <a:r>
              <a:rPr lang="ja-JP" altLang="en-US" dirty="0"/>
              <a:t>医療・公衆衛生</a:t>
            </a:r>
            <a:r>
              <a:rPr lang="en-US" altLang="ja-JP" dirty="0"/>
              <a:t>,</a:t>
            </a:r>
            <a:r>
              <a:rPr lang="ja-JP" altLang="en-US" dirty="0"/>
              <a:t>医療課題・ニーズ</a:t>
            </a:r>
          </a:p>
        </p:txBody>
      </p:sp>
      <p:sp>
        <p:nvSpPr>
          <p:cNvPr id="952" name="Google Shape;952;p74"/>
          <p:cNvSpPr/>
          <p:nvPr/>
        </p:nvSpPr>
        <p:spPr>
          <a:xfrm>
            <a:off x="266266" y="6425129"/>
            <a:ext cx="8772000" cy="397500"/>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1014"/>
              <a:buFont typeface="Arial"/>
              <a:buNone/>
            </a:pPr>
            <a:r>
              <a:rPr lang="ja-JP" sz="1014" b="0" i="0" u="none" strike="noStrike" cap="none">
                <a:solidFill>
                  <a:srgbClr val="000000"/>
                </a:solidFill>
                <a:latin typeface="Meiryo"/>
                <a:ea typeface="Meiryo"/>
                <a:cs typeface="Meiryo"/>
                <a:sym typeface="Meiryo"/>
              </a:rPr>
              <a:t>出所：</a:t>
            </a:r>
            <a:r>
              <a:rPr lang="ja-JP" sz="1014" b="0" i="0" u="none" strike="noStrike" cap="none">
                <a:solidFill>
                  <a:schemeClr val="dk1"/>
                </a:solidFill>
                <a:latin typeface="Meiryo"/>
                <a:ea typeface="Meiryo"/>
                <a:cs typeface="Meiryo"/>
                <a:sym typeface="Meiryo"/>
              </a:rPr>
              <a:t>私立病院リハ科チーフへのインタビュー</a:t>
            </a:r>
            <a:r>
              <a:rPr lang="ja-JP" sz="1014" b="0" i="0" u="none" strike="noStrike" cap="none">
                <a:solidFill>
                  <a:srgbClr val="000000"/>
                </a:solidFill>
                <a:latin typeface="Meiryo"/>
                <a:ea typeface="Meiryo"/>
                <a:cs typeface="Meiryo"/>
                <a:sym typeface="Meiryo"/>
              </a:rPr>
              <a:t>（コンソーシアムによる、2021年）</a:t>
            </a:r>
            <a:endParaRPr sz="1014" b="0" i="0" u="none" strike="noStrike" cap="none">
              <a:solidFill>
                <a:srgbClr val="000000"/>
              </a:solidFill>
              <a:latin typeface="Meiryo"/>
              <a:ea typeface="Meiryo"/>
              <a:cs typeface="Meiryo"/>
              <a:sym typeface="Meiryo"/>
            </a:endParaRPr>
          </a:p>
        </p:txBody>
      </p:sp>
      <p:sp>
        <p:nvSpPr>
          <p:cNvPr id="2" name="スライド番号プレースホルダー 1">
            <a:extLst>
              <a:ext uri="{FF2B5EF4-FFF2-40B4-BE49-F238E27FC236}">
                <a16:creationId xmlns:a16="http://schemas.microsoft.com/office/drawing/2014/main" xmlns="" id="{567A8E02-4380-4FB5-BD6E-A384AF1786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a:t>
            </a:fld>
            <a:endParaRPr lang="ja-JP" altLang="en-US" dirty="0"/>
          </a:p>
        </p:txBody>
      </p:sp>
    </p:spTree>
    <p:extLst>
      <p:ext uri="{BB962C8B-B14F-4D97-AF65-F5344CB8AC3E}">
        <p14:creationId xmlns:p14="http://schemas.microsoft.com/office/powerpoint/2010/main" val="1871529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gd1e2185f39_2_0"/>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Autofit/>
          </a:bodyPr>
          <a:lstStyle/>
          <a:p>
            <a:pPr lvl="0"/>
            <a:r>
              <a:rPr lang="ja-JP" sz="1600" dirty="0"/>
              <a:t>リハビリのニーズに関する調査</a:t>
            </a:r>
            <a:r>
              <a:rPr lang="ja-JP" altLang="en-US" sz="1600" dirty="0"/>
              <a:t>（カンボジア・ベトナム）</a:t>
            </a:r>
            <a:r>
              <a:rPr lang="ja-JP" sz="1600" dirty="0"/>
              <a:t>　</a:t>
            </a:r>
            <a:r>
              <a:rPr lang="ja-JP" altLang="en-US" sz="1600" dirty="0"/>
              <a:t>③</a:t>
            </a:r>
            <a:r>
              <a:rPr lang="ja-JP" altLang="ja-JP" sz="1600" dirty="0"/>
              <a:t>退院後のリハビリの量</a:t>
            </a:r>
            <a:r>
              <a:rPr lang="ja-JP" altLang="en-US" sz="1600" dirty="0"/>
              <a:t>（</a:t>
            </a:r>
            <a:r>
              <a:rPr lang="en-US" altLang="ja-JP" sz="1600" dirty="0"/>
              <a:t>2/2</a:t>
            </a:r>
            <a:r>
              <a:rPr lang="ja-JP" altLang="en-US" sz="1600" dirty="0"/>
              <a:t>）</a:t>
            </a:r>
            <a:endParaRPr sz="1600" dirty="0"/>
          </a:p>
        </p:txBody>
      </p:sp>
      <p:sp>
        <p:nvSpPr>
          <p:cNvPr id="1150" name="Google Shape;1150;gd1e2185f39_2_0"/>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indent="0"/>
            <a:r>
              <a:rPr lang="ja-JP" altLang="en-US" dirty="0"/>
              <a:t>カンボジア・ベトナム／非感染症疾患／リハビリテーション／</a:t>
            </a:r>
            <a:r>
              <a:rPr lang="en-US" altLang="ja-JP" dirty="0"/>
              <a:t>4.</a:t>
            </a:r>
            <a:r>
              <a:rPr lang="ja-JP" altLang="en-US" dirty="0"/>
              <a:t>特定製品・サービスの市場・投資環境</a:t>
            </a:r>
            <a:r>
              <a:rPr lang="en-US" altLang="ja-JP" dirty="0"/>
              <a:t>,</a:t>
            </a:r>
            <a:r>
              <a:rPr lang="ja-JP" altLang="en-US" dirty="0"/>
              <a:t>製品・サービスに対するニーズ </a:t>
            </a:r>
          </a:p>
        </p:txBody>
      </p:sp>
      <p:sp>
        <p:nvSpPr>
          <p:cNvPr id="11" name="Google Shape;1084;g1111c098675_0_1248"/>
          <p:cNvSpPr txBox="1"/>
          <p:nvPr/>
        </p:nvSpPr>
        <p:spPr>
          <a:xfrm>
            <a:off x="184150" y="6688072"/>
            <a:ext cx="4099200" cy="223800"/>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dirty="0">
                <a:solidFill>
                  <a:schemeClr val="dk1"/>
                </a:solidFill>
                <a:latin typeface="Meiryo"/>
                <a:ea typeface="Meiryo"/>
                <a:cs typeface="Meiryo"/>
                <a:sym typeface="Meiryo"/>
              </a:rPr>
              <a:t>出所：コンソシーアム</a:t>
            </a:r>
            <a:r>
              <a:rPr lang="ja-JP" altLang="en-US" sz="922" b="0" i="0" u="none" strike="noStrike" cap="none" dirty="0">
                <a:solidFill>
                  <a:schemeClr val="dk1"/>
                </a:solidFill>
                <a:latin typeface="Meiryo"/>
                <a:ea typeface="Meiryo"/>
                <a:cs typeface="Meiryo"/>
                <a:sym typeface="Meiryo"/>
              </a:rPr>
              <a:t>作成（患者アンケート結果より）</a:t>
            </a:r>
            <a:endParaRPr sz="1292" b="0" i="0" u="none" strike="noStrike" cap="none" dirty="0">
              <a:solidFill>
                <a:srgbClr val="000000"/>
              </a:solidFill>
              <a:latin typeface="Arial"/>
              <a:ea typeface="Arial"/>
              <a:cs typeface="Arial"/>
              <a:sym typeface="Arial"/>
            </a:endParaRPr>
          </a:p>
        </p:txBody>
      </p:sp>
      <p:sp>
        <p:nvSpPr>
          <p:cNvPr id="2" name="テキスト ボックス 1"/>
          <p:cNvSpPr txBox="1"/>
          <p:nvPr/>
        </p:nvSpPr>
        <p:spPr>
          <a:xfrm>
            <a:off x="460602" y="1458463"/>
            <a:ext cx="369332" cy="1047750"/>
          </a:xfrm>
          <a:prstGeom prst="rect">
            <a:avLst/>
          </a:prstGeom>
          <a:noFill/>
          <a:ln>
            <a:solidFill>
              <a:schemeClr val="accent1">
                <a:lumMod val="50000"/>
              </a:schemeClr>
            </a:solidFill>
          </a:ln>
        </p:spPr>
        <p:txBody>
          <a:bodyPr vert="eaVert"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カンボジア</a:t>
            </a:r>
          </a:p>
        </p:txBody>
      </p:sp>
      <p:sp>
        <p:nvSpPr>
          <p:cNvPr id="17" name="テキスト ボックス 16"/>
          <p:cNvSpPr txBox="1"/>
          <p:nvPr/>
        </p:nvSpPr>
        <p:spPr>
          <a:xfrm>
            <a:off x="460602" y="4425464"/>
            <a:ext cx="369332" cy="1047750"/>
          </a:xfrm>
          <a:prstGeom prst="rect">
            <a:avLst/>
          </a:prstGeom>
          <a:noFill/>
          <a:ln>
            <a:solidFill>
              <a:schemeClr val="accent1">
                <a:lumMod val="50000"/>
              </a:schemeClr>
            </a:solidFill>
          </a:ln>
        </p:spPr>
        <p:txBody>
          <a:bodyPr vert="eaVert"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ベトナム</a:t>
            </a:r>
          </a:p>
        </p:txBody>
      </p:sp>
      <p:cxnSp>
        <p:nvCxnSpPr>
          <p:cNvPr id="6" name="直線コネクタ 5"/>
          <p:cNvCxnSpPr/>
          <p:nvPr/>
        </p:nvCxnSpPr>
        <p:spPr>
          <a:xfrm>
            <a:off x="923925" y="3705225"/>
            <a:ext cx="729615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b="12719"/>
          <a:stretch/>
        </p:blipFill>
        <p:spPr>
          <a:xfrm>
            <a:off x="5101534" y="838203"/>
            <a:ext cx="2880000" cy="2788298"/>
          </a:xfrm>
          <a:prstGeom prst="rect">
            <a:avLst/>
          </a:prstGeom>
        </p:spPr>
      </p:pic>
      <p:grpSp>
        <p:nvGrpSpPr>
          <p:cNvPr id="3" name="グループ化 2"/>
          <p:cNvGrpSpPr/>
          <p:nvPr/>
        </p:nvGrpSpPr>
        <p:grpSpPr>
          <a:xfrm>
            <a:off x="1403350" y="838203"/>
            <a:ext cx="3937939" cy="2388248"/>
            <a:chOff x="1403350" y="838203"/>
            <a:chExt cx="3937939" cy="2388248"/>
          </a:xfrm>
        </p:grpSpPr>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b="25241"/>
            <a:stretch/>
          </p:blipFill>
          <p:spPr>
            <a:xfrm>
              <a:off x="1403350" y="838203"/>
              <a:ext cx="2880000" cy="2388248"/>
            </a:xfrm>
            <a:prstGeom prst="rect">
              <a:avLst/>
            </a:prstGeom>
          </p:spPr>
        </p:pic>
        <p:sp>
          <p:nvSpPr>
            <p:cNvPr id="10" name="テキスト ボックス 9"/>
            <p:cNvSpPr txBox="1"/>
            <p:nvPr/>
          </p:nvSpPr>
          <p:spPr>
            <a:xfrm>
              <a:off x="2590125" y="2932278"/>
              <a:ext cx="2751164" cy="107722"/>
            </a:xfrm>
            <a:prstGeom prst="rect">
              <a:avLst/>
            </a:prstGeom>
            <a:solidFill>
              <a:schemeClr val="bg1"/>
            </a:solidFill>
            <a:ln>
              <a:noFill/>
            </a:ln>
          </p:spPr>
          <p:txBody>
            <a:bodyPr wrap="square" lIns="0" tIns="0" rIns="0" bIns="0" rtlCol="0">
              <a:spAutoFit/>
            </a:bodyPr>
            <a:lstStyle/>
            <a:p>
              <a:r>
                <a:rPr lang="en-US" altLang="ja-JP" sz="700" dirty="0">
                  <a:solidFill>
                    <a:schemeClr val="tx1">
                      <a:lumMod val="85000"/>
                      <a:lumOff val="15000"/>
                    </a:schemeClr>
                  </a:solidFill>
                  <a:latin typeface="メイリオ" panose="020B0604030504040204" pitchFamily="50" charset="-128"/>
                  <a:ea typeface="メイリオ" panose="020B0604030504040204" pitchFamily="50" charset="-128"/>
                </a:rPr>
                <a:t>2.</a:t>
              </a:r>
              <a:r>
                <a:rPr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利用したいが、金銭的に余裕がないので利用できないと思う</a:t>
              </a:r>
              <a:endParaRPr kumimoji="1" lang="ja-JP" altLang="en-US" sz="7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pic>
        <p:nvPicPr>
          <p:cNvPr id="12" name="図 11"/>
          <p:cNvPicPr>
            <a:picLocks noChangeAspect="1"/>
          </p:cNvPicPr>
          <p:nvPr/>
        </p:nvPicPr>
        <p:blipFill rotWithShape="1">
          <a:blip r:embed="rId5">
            <a:extLst>
              <a:ext uri="{28A0092B-C50C-407E-A947-70E740481C1C}">
                <a14:useLocalDpi xmlns:a14="http://schemas.microsoft.com/office/drawing/2010/main" val="0"/>
              </a:ext>
            </a:extLst>
          </a:blip>
          <a:srcRect b="12495"/>
          <a:stretch/>
        </p:blipFill>
        <p:spPr>
          <a:xfrm>
            <a:off x="5101534" y="3913921"/>
            <a:ext cx="2880000" cy="2795450"/>
          </a:xfrm>
          <a:prstGeom prst="rect">
            <a:avLst/>
          </a:prstGeom>
        </p:spPr>
      </p:pic>
      <p:grpSp>
        <p:nvGrpSpPr>
          <p:cNvPr id="4" name="グループ化 3"/>
          <p:cNvGrpSpPr/>
          <p:nvPr/>
        </p:nvGrpSpPr>
        <p:grpSpPr>
          <a:xfrm>
            <a:off x="1403350" y="3913921"/>
            <a:ext cx="3922207" cy="2390018"/>
            <a:chOff x="1113348" y="4144132"/>
            <a:chExt cx="3922207" cy="2390018"/>
          </a:xfrm>
        </p:grpSpPr>
        <p:pic>
          <p:nvPicPr>
            <p:cNvPr id="13" name="図 12"/>
            <p:cNvPicPr>
              <a:picLocks noChangeAspect="1"/>
            </p:cNvPicPr>
            <p:nvPr/>
          </p:nvPicPr>
          <p:blipFill rotWithShape="1">
            <a:blip r:embed="rId6">
              <a:extLst>
                <a:ext uri="{28A0092B-C50C-407E-A947-70E740481C1C}">
                  <a14:useLocalDpi xmlns:a14="http://schemas.microsoft.com/office/drawing/2010/main" val="0"/>
                </a:ext>
              </a:extLst>
            </a:blip>
            <a:srcRect b="25186"/>
            <a:stretch/>
          </p:blipFill>
          <p:spPr>
            <a:xfrm>
              <a:off x="1113348" y="4144132"/>
              <a:ext cx="2880000" cy="2390018"/>
            </a:xfrm>
            <a:prstGeom prst="rect">
              <a:avLst/>
            </a:prstGeom>
          </p:spPr>
        </p:pic>
        <p:sp>
          <p:nvSpPr>
            <p:cNvPr id="14" name="テキスト ボックス 13"/>
            <p:cNvSpPr txBox="1"/>
            <p:nvPr/>
          </p:nvSpPr>
          <p:spPr>
            <a:xfrm>
              <a:off x="2284391" y="6227545"/>
              <a:ext cx="2751164" cy="107722"/>
            </a:xfrm>
            <a:prstGeom prst="rect">
              <a:avLst/>
            </a:prstGeom>
            <a:solidFill>
              <a:schemeClr val="bg1"/>
            </a:solidFill>
            <a:ln>
              <a:noFill/>
            </a:ln>
          </p:spPr>
          <p:txBody>
            <a:bodyPr wrap="square" lIns="0" tIns="0" rIns="0" bIns="0" rtlCol="0">
              <a:spAutoFit/>
            </a:bodyPr>
            <a:lstStyle/>
            <a:p>
              <a:r>
                <a:rPr lang="en-US" altLang="ja-JP" sz="700" dirty="0">
                  <a:solidFill>
                    <a:schemeClr val="tx1">
                      <a:lumMod val="85000"/>
                      <a:lumOff val="15000"/>
                    </a:schemeClr>
                  </a:solidFill>
                  <a:latin typeface="メイリオ" panose="020B0604030504040204" pitchFamily="50" charset="-128"/>
                  <a:ea typeface="メイリオ" panose="020B0604030504040204" pitchFamily="50" charset="-128"/>
                </a:rPr>
                <a:t>2.</a:t>
              </a:r>
              <a:r>
                <a:rPr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利用したいが、金銭的に余裕がないので利用できないと思う</a:t>
              </a:r>
              <a:endParaRPr kumimoji="1" lang="ja-JP" altLang="en-US" sz="7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sp>
        <p:nvSpPr>
          <p:cNvPr id="5" name="スライド番号プレースホルダー 4">
            <a:extLst>
              <a:ext uri="{FF2B5EF4-FFF2-40B4-BE49-F238E27FC236}">
                <a16:creationId xmlns:a16="http://schemas.microsoft.com/office/drawing/2014/main" xmlns="" id="{D4736A1E-713E-4706-93E6-CAB11A410C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30</a:t>
            </a:fld>
            <a:endParaRPr lang="ja-JP" altLang="en-US" dirty="0"/>
          </a:p>
        </p:txBody>
      </p:sp>
    </p:spTree>
    <p:extLst>
      <p:ext uri="{BB962C8B-B14F-4D97-AF65-F5344CB8AC3E}">
        <p14:creationId xmlns:p14="http://schemas.microsoft.com/office/powerpoint/2010/main" val="838281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000" y="788535"/>
            <a:ext cx="2880000" cy="3194622"/>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b="11274"/>
          <a:stretch/>
        </p:blipFill>
        <p:spPr>
          <a:xfrm>
            <a:off x="2917521" y="3826380"/>
            <a:ext cx="2880000" cy="2834479"/>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7521" y="793203"/>
            <a:ext cx="2880000" cy="3194622"/>
          </a:xfrm>
          <a:prstGeom prst="rect">
            <a:avLst/>
          </a:prstGeom>
        </p:spPr>
      </p:pic>
      <p:pic>
        <p:nvPicPr>
          <p:cNvPr id="26" name="図 25"/>
          <p:cNvPicPr>
            <a:picLocks noChangeAspect="1"/>
          </p:cNvPicPr>
          <p:nvPr/>
        </p:nvPicPr>
        <p:blipFill rotWithShape="1">
          <a:blip r:embed="rId6">
            <a:extLst>
              <a:ext uri="{28A0092B-C50C-407E-A947-70E740481C1C}">
                <a14:useLocalDpi xmlns:a14="http://schemas.microsoft.com/office/drawing/2010/main" val="0"/>
              </a:ext>
            </a:extLst>
          </a:blip>
          <a:srcRect b="9944"/>
          <a:stretch/>
        </p:blipFill>
        <p:spPr>
          <a:xfrm>
            <a:off x="156159" y="3837913"/>
            <a:ext cx="2880000" cy="2876965"/>
          </a:xfrm>
          <a:prstGeom prst="rect">
            <a:avLst/>
          </a:prstGeom>
        </p:spPr>
      </p:pic>
      <p:sp>
        <p:nvSpPr>
          <p:cNvPr id="1149" name="Google Shape;1149;gd1e2185f39_2_0"/>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Autofit/>
          </a:bodyPr>
          <a:lstStyle/>
          <a:p>
            <a:pPr lvl="0"/>
            <a:r>
              <a:rPr lang="ja-JP" sz="1600" dirty="0"/>
              <a:t>リハビリのニーズに関する調査</a:t>
            </a:r>
            <a:r>
              <a:rPr lang="ja-JP" altLang="en-US" sz="1600" dirty="0"/>
              <a:t>（カンボジア・ベトナム）</a:t>
            </a:r>
            <a:r>
              <a:rPr lang="ja-JP" sz="1600" dirty="0"/>
              <a:t>　</a:t>
            </a:r>
            <a:r>
              <a:rPr lang="ja-JP" altLang="en-US" sz="1600" dirty="0"/>
              <a:t>④</a:t>
            </a:r>
            <a:r>
              <a:rPr lang="ja-JP" altLang="ja-JP" sz="1600" dirty="0"/>
              <a:t>退院後のリハビリの</a:t>
            </a:r>
            <a:r>
              <a:rPr lang="ja-JP" altLang="en-US" sz="1600" dirty="0"/>
              <a:t>質</a:t>
            </a:r>
            <a:endParaRPr sz="1600" dirty="0"/>
          </a:p>
        </p:txBody>
      </p:sp>
      <p:sp>
        <p:nvSpPr>
          <p:cNvPr id="1150" name="Google Shape;1150;gd1e2185f39_2_0"/>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indent="0"/>
            <a:r>
              <a:rPr lang="ja-JP" altLang="en-US" dirty="0"/>
              <a:t>カンボジア・ベトナム／非感染症疾患／リハビリテーション／</a:t>
            </a:r>
            <a:r>
              <a:rPr lang="en-US" altLang="ja-JP" dirty="0"/>
              <a:t>4.</a:t>
            </a:r>
            <a:r>
              <a:rPr lang="ja-JP" altLang="en-US" dirty="0"/>
              <a:t>特定製品・サービスの市場・投資環境</a:t>
            </a:r>
            <a:r>
              <a:rPr lang="en-US" altLang="ja-JP" dirty="0"/>
              <a:t>,</a:t>
            </a:r>
            <a:r>
              <a:rPr lang="ja-JP" altLang="en-US" dirty="0"/>
              <a:t>製品・サービスに対するニーズ </a:t>
            </a:r>
          </a:p>
        </p:txBody>
      </p:sp>
      <p:sp>
        <p:nvSpPr>
          <p:cNvPr id="11" name="Google Shape;1084;g1111c098675_0_1248"/>
          <p:cNvSpPr txBox="1"/>
          <p:nvPr/>
        </p:nvSpPr>
        <p:spPr>
          <a:xfrm>
            <a:off x="184150" y="6688072"/>
            <a:ext cx="4099200" cy="223800"/>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dirty="0">
                <a:solidFill>
                  <a:schemeClr val="dk1"/>
                </a:solidFill>
                <a:latin typeface="Meiryo"/>
                <a:ea typeface="Meiryo"/>
                <a:cs typeface="Meiryo"/>
                <a:sym typeface="Meiryo"/>
              </a:rPr>
              <a:t>出所：コンソシーアム</a:t>
            </a:r>
            <a:r>
              <a:rPr lang="ja-JP" altLang="en-US" sz="922" b="0" i="0" u="none" strike="noStrike" cap="none" dirty="0">
                <a:solidFill>
                  <a:schemeClr val="dk1"/>
                </a:solidFill>
                <a:latin typeface="Meiryo"/>
                <a:ea typeface="Meiryo"/>
                <a:cs typeface="Meiryo"/>
                <a:sym typeface="Meiryo"/>
              </a:rPr>
              <a:t>作成（患者アンケート結果より）</a:t>
            </a:r>
            <a:endParaRPr sz="1292" b="0" i="0" u="none" strike="noStrike" cap="none" dirty="0">
              <a:solidFill>
                <a:srgbClr val="000000"/>
              </a:solidFill>
              <a:latin typeface="Arial"/>
              <a:ea typeface="Arial"/>
              <a:cs typeface="Arial"/>
              <a:sym typeface="Arial"/>
            </a:endParaRPr>
          </a:p>
        </p:txBody>
      </p:sp>
      <p:sp>
        <p:nvSpPr>
          <p:cNvPr id="17" name="テキスト ボックス 16"/>
          <p:cNvSpPr txBox="1"/>
          <p:nvPr/>
        </p:nvSpPr>
        <p:spPr>
          <a:xfrm>
            <a:off x="162884" y="4425464"/>
            <a:ext cx="369332" cy="1047750"/>
          </a:xfrm>
          <a:prstGeom prst="rect">
            <a:avLst/>
          </a:prstGeom>
          <a:noFill/>
          <a:ln>
            <a:solidFill>
              <a:schemeClr val="accent1">
                <a:lumMod val="50000"/>
              </a:schemeClr>
            </a:solidFill>
          </a:ln>
        </p:spPr>
        <p:txBody>
          <a:bodyPr vert="eaVert"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ベトナム</a:t>
            </a:r>
          </a:p>
        </p:txBody>
      </p:sp>
      <p:pic>
        <p:nvPicPr>
          <p:cNvPr id="16" name="図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159" y="788535"/>
            <a:ext cx="2880000" cy="3194622"/>
          </a:xfrm>
          <a:prstGeom prst="rect">
            <a:avLst/>
          </a:prstGeom>
        </p:spPr>
      </p:pic>
      <p:sp>
        <p:nvSpPr>
          <p:cNvPr id="2" name="テキスト ボックス 1"/>
          <p:cNvSpPr txBox="1"/>
          <p:nvPr/>
        </p:nvSpPr>
        <p:spPr>
          <a:xfrm>
            <a:off x="162884" y="1458463"/>
            <a:ext cx="369332" cy="1047750"/>
          </a:xfrm>
          <a:prstGeom prst="rect">
            <a:avLst/>
          </a:prstGeom>
          <a:noFill/>
          <a:ln>
            <a:solidFill>
              <a:schemeClr val="accent1">
                <a:lumMod val="50000"/>
              </a:schemeClr>
            </a:solidFill>
          </a:ln>
        </p:spPr>
        <p:txBody>
          <a:bodyPr vert="eaVert"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カンボジア</a:t>
            </a:r>
          </a:p>
        </p:txBody>
      </p:sp>
      <p:sp>
        <p:nvSpPr>
          <p:cNvPr id="20" name="テキスト ボックス 19"/>
          <p:cNvSpPr txBox="1"/>
          <p:nvPr/>
        </p:nvSpPr>
        <p:spPr>
          <a:xfrm>
            <a:off x="412754" y="3108370"/>
            <a:ext cx="3058873" cy="107722"/>
          </a:xfrm>
          <a:prstGeom prst="rect">
            <a:avLst/>
          </a:prstGeom>
          <a:solidFill>
            <a:schemeClr val="bg1"/>
          </a:solidFill>
          <a:ln>
            <a:noFill/>
          </a:ln>
        </p:spPr>
        <p:txBody>
          <a:bodyPr wrap="square" lIns="0" tIns="0" rIns="0" bIns="0" rtlCol="0">
            <a:spAutoFit/>
          </a:bodyPr>
          <a:lstStyle/>
          <a:p>
            <a:r>
              <a:rPr lang="en-US" altLang="ja-JP" sz="700" dirty="0">
                <a:solidFill>
                  <a:schemeClr val="tx1">
                    <a:lumMod val="85000"/>
                    <a:lumOff val="15000"/>
                  </a:schemeClr>
                </a:solidFill>
                <a:latin typeface="メイリオ" panose="020B0604030504040204" pitchFamily="50" charset="-128"/>
                <a:ea typeface="メイリオ" panose="020B0604030504040204" pitchFamily="50" charset="-128"/>
              </a:rPr>
              <a:t>2.</a:t>
            </a:r>
            <a:r>
              <a:rPr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満足はしているが、もっといいセラピストがいたらそちらにお願いしたい</a:t>
            </a:r>
          </a:p>
        </p:txBody>
      </p:sp>
      <p:sp>
        <p:nvSpPr>
          <p:cNvPr id="21" name="テキスト ボックス 20"/>
          <p:cNvSpPr txBox="1"/>
          <p:nvPr/>
        </p:nvSpPr>
        <p:spPr>
          <a:xfrm>
            <a:off x="4068254" y="3272756"/>
            <a:ext cx="2537215" cy="107722"/>
          </a:xfrm>
          <a:prstGeom prst="rect">
            <a:avLst/>
          </a:prstGeom>
          <a:solidFill>
            <a:schemeClr val="bg1"/>
          </a:solidFill>
          <a:ln>
            <a:noFill/>
          </a:ln>
        </p:spPr>
        <p:txBody>
          <a:bodyPr wrap="square" lIns="0" tIns="0" rIns="0" bIns="0" rtlCol="0">
            <a:spAutoFit/>
          </a:bodyPr>
          <a:lstStyle/>
          <a:p>
            <a:r>
              <a:rPr lang="en-US" altLang="ja-JP" sz="700" dirty="0">
                <a:solidFill>
                  <a:schemeClr val="tx1">
                    <a:lumMod val="85000"/>
                    <a:lumOff val="15000"/>
                  </a:schemeClr>
                </a:solidFill>
                <a:latin typeface="メイリオ" panose="020B0604030504040204" pitchFamily="50" charset="-128"/>
                <a:ea typeface="メイリオ" panose="020B0604030504040204" pitchFamily="50" charset="-128"/>
              </a:rPr>
              <a:t>2.</a:t>
            </a:r>
            <a:r>
              <a:rPr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利用したいが、金銭的に余裕がないので利用できないと思う</a:t>
            </a:r>
            <a:endParaRPr kumimoji="1" lang="ja-JP" altLang="en-US" sz="7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845500" y="3385522"/>
            <a:ext cx="2759969" cy="107722"/>
          </a:xfrm>
          <a:prstGeom prst="rect">
            <a:avLst/>
          </a:prstGeom>
          <a:solidFill>
            <a:schemeClr val="bg1"/>
          </a:solidFill>
          <a:ln>
            <a:noFill/>
          </a:ln>
        </p:spPr>
        <p:txBody>
          <a:bodyPr wrap="square" lIns="0" tIns="0" rIns="0" bIns="0" rtlCol="0">
            <a:spAutoFit/>
          </a:bodyPr>
          <a:lstStyle/>
          <a:p>
            <a:r>
              <a:rPr lang="en-US" altLang="ja-JP" sz="700" dirty="0">
                <a:solidFill>
                  <a:schemeClr val="tx1">
                    <a:lumMod val="85000"/>
                    <a:lumOff val="15000"/>
                  </a:schemeClr>
                </a:solidFill>
                <a:latin typeface="メイリオ" panose="020B0604030504040204" pitchFamily="50" charset="-128"/>
                <a:ea typeface="メイリオ" panose="020B0604030504040204" pitchFamily="50" charset="-128"/>
              </a:rPr>
              <a:t>4.</a:t>
            </a:r>
            <a:r>
              <a:rPr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質の高いリハビリを受けられるならある程度高額でも利用したい</a:t>
            </a:r>
            <a:endParaRPr kumimoji="1" lang="ja-JP" altLang="en-US" sz="7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a:off x="983705" y="3705225"/>
            <a:ext cx="729615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424368" y="6168112"/>
            <a:ext cx="3058873" cy="107722"/>
          </a:xfrm>
          <a:prstGeom prst="rect">
            <a:avLst/>
          </a:prstGeom>
          <a:solidFill>
            <a:schemeClr val="bg1"/>
          </a:solidFill>
          <a:ln>
            <a:noFill/>
          </a:ln>
        </p:spPr>
        <p:txBody>
          <a:bodyPr wrap="square" lIns="0" tIns="0" rIns="0" bIns="0" rtlCol="0">
            <a:spAutoFit/>
          </a:bodyPr>
          <a:lstStyle/>
          <a:p>
            <a:r>
              <a:rPr lang="en-US" altLang="ja-JP" sz="700" dirty="0">
                <a:solidFill>
                  <a:schemeClr val="tx1">
                    <a:lumMod val="85000"/>
                    <a:lumOff val="15000"/>
                  </a:schemeClr>
                </a:solidFill>
                <a:latin typeface="メイリオ" panose="020B0604030504040204" pitchFamily="50" charset="-128"/>
                <a:ea typeface="メイリオ" panose="020B0604030504040204" pitchFamily="50" charset="-128"/>
              </a:rPr>
              <a:t>2.</a:t>
            </a:r>
            <a:r>
              <a:rPr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満足はしているが、もっといいセラピストがいたらそちらにお願いしたい</a:t>
            </a:r>
          </a:p>
        </p:txBody>
      </p:sp>
      <p:pic>
        <p:nvPicPr>
          <p:cNvPr id="7" name="図 6"/>
          <p:cNvPicPr>
            <a:picLocks noChangeAspect="1"/>
          </p:cNvPicPr>
          <p:nvPr/>
        </p:nvPicPr>
        <p:blipFill rotWithShape="1">
          <a:blip r:embed="rId8">
            <a:extLst>
              <a:ext uri="{28A0092B-C50C-407E-A947-70E740481C1C}">
                <a14:useLocalDpi xmlns:a14="http://schemas.microsoft.com/office/drawing/2010/main" val="0"/>
              </a:ext>
            </a:extLst>
          </a:blip>
          <a:srcRect b="13006"/>
          <a:stretch/>
        </p:blipFill>
        <p:spPr>
          <a:xfrm>
            <a:off x="6084157" y="4038862"/>
            <a:ext cx="2880000" cy="2779150"/>
          </a:xfrm>
          <a:prstGeom prst="rect">
            <a:avLst/>
          </a:prstGeom>
        </p:spPr>
      </p:pic>
      <p:sp>
        <p:nvSpPr>
          <p:cNvPr id="28" name="テキスト ボックス 27"/>
          <p:cNvSpPr txBox="1"/>
          <p:nvPr/>
        </p:nvSpPr>
        <p:spPr>
          <a:xfrm>
            <a:off x="4075011" y="6307824"/>
            <a:ext cx="2517170" cy="107722"/>
          </a:xfrm>
          <a:prstGeom prst="rect">
            <a:avLst/>
          </a:prstGeom>
          <a:solidFill>
            <a:schemeClr val="bg1"/>
          </a:solidFill>
          <a:ln>
            <a:noFill/>
          </a:ln>
        </p:spPr>
        <p:txBody>
          <a:bodyPr wrap="square" lIns="0" tIns="0" rIns="0" bIns="0" rtlCol="0">
            <a:spAutoFit/>
          </a:bodyPr>
          <a:lstStyle/>
          <a:p>
            <a:r>
              <a:rPr lang="en-US" altLang="ja-JP" sz="700" dirty="0">
                <a:solidFill>
                  <a:schemeClr val="tx1">
                    <a:lumMod val="85000"/>
                    <a:lumOff val="15000"/>
                  </a:schemeClr>
                </a:solidFill>
                <a:latin typeface="メイリオ" panose="020B0604030504040204" pitchFamily="50" charset="-128"/>
                <a:ea typeface="メイリオ" panose="020B0604030504040204" pitchFamily="50" charset="-128"/>
              </a:rPr>
              <a:t>2.</a:t>
            </a:r>
            <a:r>
              <a:rPr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利用したいが、金銭的に余裕がないので利用できないと思う</a:t>
            </a:r>
            <a:endParaRPr kumimoji="1" lang="ja-JP" altLang="en-US" sz="7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3852176" y="6419267"/>
            <a:ext cx="2753294" cy="107722"/>
          </a:xfrm>
          <a:prstGeom prst="rect">
            <a:avLst/>
          </a:prstGeom>
          <a:solidFill>
            <a:schemeClr val="bg1"/>
          </a:solidFill>
          <a:ln>
            <a:noFill/>
          </a:ln>
        </p:spPr>
        <p:txBody>
          <a:bodyPr wrap="square" lIns="0" tIns="0" rIns="0" bIns="0" rtlCol="0">
            <a:spAutoFit/>
          </a:bodyPr>
          <a:lstStyle/>
          <a:p>
            <a:r>
              <a:rPr lang="en-US" altLang="ja-JP" sz="700" dirty="0">
                <a:solidFill>
                  <a:schemeClr val="tx1">
                    <a:lumMod val="85000"/>
                    <a:lumOff val="15000"/>
                  </a:schemeClr>
                </a:solidFill>
                <a:latin typeface="メイリオ" panose="020B0604030504040204" pitchFamily="50" charset="-128"/>
                <a:ea typeface="メイリオ" panose="020B0604030504040204" pitchFamily="50" charset="-128"/>
              </a:rPr>
              <a:t>4.</a:t>
            </a:r>
            <a:r>
              <a:rPr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質の高いリハビリを受けられるならある程度高額でも利用したい</a:t>
            </a:r>
            <a:endParaRPr kumimoji="1" lang="ja-JP" altLang="en-US" sz="7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xmlns="" id="{9CDB4F25-30C4-477C-8627-1F11AC0355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31</a:t>
            </a:fld>
            <a:endParaRPr lang="ja-JP" altLang="en-US" dirty="0"/>
          </a:p>
        </p:txBody>
      </p:sp>
    </p:spTree>
    <p:extLst>
      <p:ext uri="{BB962C8B-B14F-4D97-AF65-F5344CB8AC3E}">
        <p14:creationId xmlns:p14="http://schemas.microsoft.com/office/powerpoint/2010/main" val="1730726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sp>
        <p:nvSpPr>
          <p:cNvPr id="1676" name="Google Shape;1676;g1111c098675_0_506"/>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dirty="0"/>
              <a:t>遠隔診療、遠隔リハビリ関連の法的規制（</a:t>
            </a:r>
            <a:r>
              <a:rPr lang="en-US" altLang="ja-JP" dirty="0"/>
              <a:t>1/2 </a:t>
            </a:r>
            <a:r>
              <a:rPr lang="ja-JP" dirty="0"/>
              <a:t>カンボジア）</a:t>
            </a:r>
            <a:endParaRPr dirty="0"/>
          </a:p>
        </p:txBody>
      </p:sp>
      <p:sp>
        <p:nvSpPr>
          <p:cNvPr id="1677" name="Google Shape;1677;g1111c098675_0_506"/>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a:t>カンボジア／非感染症疾患／遠隔医療／</a:t>
            </a:r>
            <a:r>
              <a:rPr lang="en-US" altLang="ja-JP"/>
              <a:t>3.</a:t>
            </a:r>
            <a:r>
              <a:rPr lang="ja-JP" altLang="en-US"/>
              <a:t>政策・制度</a:t>
            </a:r>
            <a:r>
              <a:rPr lang="en-US" altLang="ja-JP"/>
              <a:t>,</a:t>
            </a:r>
            <a:r>
              <a:rPr lang="ja-JP" altLang="en-US"/>
              <a:t>保健に関する制度・行政体制 </a:t>
            </a:r>
            <a:endParaRPr lang="ja-JP" altLang="en-US" dirty="0"/>
          </a:p>
        </p:txBody>
      </p:sp>
      <p:sp>
        <p:nvSpPr>
          <p:cNvPr id="1679" name="Google Shape;1679;g1111c098675_0_506"/>
          <p:cNvSpPr txBox="1"/>
          <p:nvPr/>
        </p:nvSpPr>
        <p:spPr>
          <a:xfrm>
            <a:off x="184639" y="942179"/>
            <a:ext cx="8772000" cy="5189100"/>
          </a:xfrm>
          <a:prstGeom prst="rect">
            <a:avLst/>
          </a:prstGeom>
          <a:noFill/>
          <a:ln>
            <a:noFill/>
          </a:ln>
        </p:spPr>
        <p:txBody>
          <a:bodyPr spcFirstLastPara="1" wrap="square" lIns="84375" tIns="42175" rIns="84375" bIns="42175" anchor="t" anchorCtr="0">
            <a:noAutofit/>
          </a:bodyPr>
          <a:lstStyle/>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2022年1月の調査時点で</a:t>
            </a:r>
            <a:r>
              <a:rPr lang="ja-JP" altLang="en-US" sz="1292" dirty="0">
                <a:solidFill>
                  <a:schemeClr val="tx1"/>
                </a:solidFill>
                <a:latin typeface="Meiryo"/>
                <a:ea typeface="Meiryo"/>
                <a:cs typeface="Meiryo"/>
                <a:sym typeface="Meiryo"/>
              </a:rPr>
              <a:t>、</a:t>
            </a:r>
            <a:r>
              <a:rPr lang="ja-JP" sz="1292" b="0" i="0" u="none" strike="noStrike" cap="none" dirty="0">
                <a:solidFill>
                  <a:srgbClr val="0C0C0C"/>
                </a:solidFill>
                <a:latin typeface="Meiryo"/>
                <a:ea typeface="Meiryo"/>
                <a:cs typeface="Meiryo"/>
                <a:sym typeface="Meiryo"/>
              </a:rPr>
              <a:t>遠隔診療に関して明文化されたガイドライン、その他法律や規制などは確認できなかった。</a:t>
            </a:r>
            <a:endParaRPr sz="1400" b="0" i="0" u="none" strike="noStrike" cap="none" dirty="0">
              <a:solidFill>
                <a:srgbClr val="000000"/>
              </a:solidFill>
              <a:latin typeface="Arial"/>
              <a:ea typeface="Arial"/>
              <a:cs typeface="Arial"/>
              <a:sym typeface="Arial"/>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現地法律事務所の遠隔診療に関する見解としては、現時点でガイドラインや規制が存在しないため、現行の法律で認められている範囲内の医療行為を提供するのであれば</a:t>
            </a:r>
            <a:r>
              <a:rPr lang="ja-JP" altLang="en-US" sz="1292" b="0" i="0" u="none" strike="noStrike" cap="none" dirty="0">
                <a:solidFill>
                  <a:srgbClr val="0C0C0C"/>
                </a:solidFill>
                <a:latin typeface="Meiryo"/>
                <a:ea typeface="Meiryo"/>
                <a:cs typeface="Meiryo"/>
                <a:sym typeface="Meiryo"/>
              </a:rPr>
              <a:t>、</a:t>
            </a:r>
            <a:r>
              <a:rPr lang="ja-JP" sz="1292" b="0" i="0" u="none" strike="noStrike" cap="none" dirty="0">
                <a:solidFill>
                  <a:srgbClr val="0C0C0C"/>
                </a:solidFill>
                <a:latin typeface="Meiryo"/>
                <a:ea typeface="Meiryo"/>
                <a:cs typeface="Meiryo"/>
                <a:sym typeface="Meiryo"/>
              </a:rPr>
              <a:t>問題ないとのことだった。（サンライズジャパン病院への聞き取り）</a:t>
            </a:r>
            <a:endParaRPr sz="1400" b="0" i="0" u="none" strike="noStrike" cap="none" dirty="0">
              <a:solidFill>
                <a:srgbClr val="000000"/>
              </a:solidFill>
              <a:latin typeface="Arial"/>
              <a:ea typeface="Arial"/>
              <a:cs typeface="Arial"/>
              <a:sym typeface="Arial"/>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医療法人格を持たない一般企業が、理学療法士を雇って遠隔リハビリサービスを提供することは可能。従事する理学療法士は、資格証明書をカンボジア理学療法協会（Cambodian Physical Therapy Association：以下、CPTA）に提出し、承認を得る必要がある。資格証明書の申請は、居住地の官庁に設けられた窓口である「One Window Service（現地表記まま）」で受け付けており、ワンストップで申請の受理から証明書の発行までが完了する。（CPTAへの聞き取り）</a:t>
            </a:r>
            <a:endParaRPr sz="1292" b="0" i="0" u="none" strike="noStrike" cap="none" dirty="0">
              <a:solidFill>
                <a:srgbClr val="0C0C0C"/>
              </a:solidFill>
              <a:latin typeface="Meiryo"/>
              <a:ea typeface="Meiryo"/>
              <a:cs typeface="Meiryo"/>
              <a:sym typeface="Meiryo"/>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遠隔リハビリを提供するにあたっては、必ずしも医師の指示や監督は必要とされていないが、ベトナムのように今後規制が入る可能性はある。（現地遠隔診療企業への聞き取り）</a:t>
            </a:r>
            <a:endParaRPr sz="1292" b="0" i="0" u="none" strike="noStrike" cap="none" dirty="0">
              <a:solidFill>
                <a:srgbClr val="0C0C0C"/>
              </a:solidFill>
              <a:latin typeface="Meiryo"/>
              <a:ea typeface="Meiryo"/>
              <a:cs typeface="Meiryo"/>
              <a:sym typeface="Meiryo"/>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カンボジアにおけるすべての事業者</a:t>
            </a:r>
            <a:r>
              <a:rPr lang="ja-JP" sz="1292" b="0" i="0" u="none" strike="noStrike" cap="none" dirty="0">
                <a:solidFill>
                  <a:schemeClr val="tx1"/>
                </a:solidFill>
                <a:latin typeface="Meiryo"/>
                <a:ea typeface="Meiryo"/>
                <a:cs typeface="Meiryo"/>
                <a:sym typeface="Meiryo"/>
              </a:rPr>
              <a:t>は</a:t>
            </a:r>
            <a:r>
              <a:rPr lang="ja-JP" altLang="en-US" sz="1292" b="0" i="0" u="none" strike="noStrike" cap="none" dirty="0">
                <a:solidFill>
                  <a:schemeClr val="tx1"/>
                </a:solidFill>
                <a:latin typeface="Meiryo"/>
                <a:ea typeface="Meiryo"/>
                <a:cs typeface="Meiryo"/>
                <a:sym typeface="Meiryo"/>
              </a:rPr>
              <a:t>、</a:t>
            </a:r>
            <a:r>
              <a:rPr lang="ja-JP" sz="1292" b="0" i="0" u="none" strike="noStrike" cap="none" dirty="0">
                <a:solidFill>
                  <a:srgbClr val="0C0C0C"/>
                </a:solidFill>
                <a:latin typeface="Meiryo"/>
                <a:ea typeface="Meiryo"/>
                <a:cs typeface="Meiryo"/>
                <a:sym typeface="Meiryo"/>
              </a:rPr>
              <a:t>税務局にて事業パテントの取得が必要となる。事業パテントとは事業証明書のことで、事業のカテゴリごとに取得が求められる。モバイルアプリケーションなどを使用して遠隔診療サービスを提供するにあたっては、ITサービスに関する事業パテントの取得が必要となることは確認できている。ただし、カンボジアでは事業を管轄する省庁が2つ以上に跨る場合など、窓口となる部署が不明確なことも多い。（CPTAおよび現地のモバイルアプリケーション開発企業への聞き取り）</a:t>
            </a:r>
            <a:endParaRPr sz="1292" b="0" i="0" u="none" strike="noStrike" cap="none" dirty="0">
              <a:solidFill>
                <a:srgbClr val="0C0C0C"/>
              </a:solidFill>
              <a:latin typeface="Meiryo"/>
              <a:ea typeface="Meiryo"/>
              <a:cs typeface="Meiryo"/>
              <a:sym typeface="Meiryo"/>
            </a:endParaRPr>
          </a:p>
        </p:txBody>
      </p:sp>
      <p:sp>
        <p:nvSpPr>
          <p:cNvPr id="2" name="スライド番号プレースホルダー 1">
            <a:extLst>
              <a:ext uri="{FF2B5EF4-FFF2-40B4-BE49-F238E27FC236}">
                <a16:creationId xmlns:a16="http://schemas.microsoft.com/office/drawing/2014/main" xmlns="" id="{90CBAB7A-8B96-4F7D-9459-BED801CCDA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32</a:t>
            </a:fld>
            <a:endParaRPr lang="ja-JP" altLang="en-US" dirty="0"/>
          </a:p>
        </p:txBody>
      </p:sp>
    </p:spTree>
    <p:extLst>
      <p:ext uri="{BB962C8B-B14F-4D97-AF65-F5344CB8AC3E}">
        <p14:creationId xmlns:p14="http://schemas.microsoft.com/office/powerpoint/2010/main" val="133413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sp>
        <p:nvSpPr>
          <p:cNvPr id="1684" name="Google Shape;1684;g1111c098675_0_513"/>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dirty="0"/>
              <a:t>遠隔診療、遠隔リハビリ関連の法的規制（</a:t>
            </a:r>
            <a:r>
              <a:rPr lang="en-US" altLang="ja-JP" dirty="0"/>
              <a:t>2/2 </a:t>
            </a:r>
            <a:r>
              <a:rPr lang="ja-JP" dirty="0"/>
              <a:t>カンボジア）</a:t>
            </a:r>
            <a:endParaRPr dirty="0"/>
          </a:p>
        </p:txBody>
      </p:sp>
      <p:sp>
        <p:nvSpPr>
          <p:cNvPr id="1685" name="Google Shape;1685;g1111c098675_0_513"/>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dirty="0"/>
              <a:t>カンボジア／非感染症疾患／遠隔医療／</a:t>
            </a:r>
            <a:r>
              <a:rPr lang="en-US" altLang="ja-JP" dirty="0"/>
              <a:t>3.</a:t>
            </a:r>
            <a:r>
              <a:rPr lang="ja-JP" altLang="en-US" dirty="0"/>
              <a:t>政策・制度</a:t>
            </a:r>
            <a:r>
              <a:rPr lang="en-US" altLang="ja-JP" dirty="0"/>
              <a:t>,</a:t>
            </a:r>
            <a:r>
              <a:rPr lang="ja-JP" altLang="en-US" dirty="0"/>
              <a:t>保健に関する制度・行政体制 </a:t>
            </a:r>
          </a:p>
        </p:txBody>
      </p:sp>
      <p:sp>
        <p:nvSpPr>
          <p:cNvPr id="1687" name="Google Shape;1687;g1111c098675_0_513"/>
          <p:cNvSpPr txBox="1"/>
          <p:nvPr/>
        </p:nvSpPr>
        <p:spPr>
          <a:xfrm>
            <a:off x="185540" y="942183"/>
            <a:ext cx="8772000" cy="5189100"/>
          </a:xfrm>
          <a:prstGeom prst="rect">
            <a:avLst/>
          </a:prstGeom>
          <a:noFill/>
          <a:ln>
            <a:noFill/>
          </a:ln>
        </p:spPr>
        <p:txBody>
          <a:bodyPr spcFirstLastPara="1" wrap="square" lIns="84375" tIns="42175" rIns="84375" bIns="42175" anchor="t" anchorCtr="0">
            <a:noAutofit/>
          </a:bodyPr>
          <a:lstStyle/>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カンボジアで理学療法を提供するすべての理学療法士は、居住地の官庁から発行される資格証明書をCPTAに提出し、Councilのメンバーとして登録する必要がある。</a:t>
            </a:r>
            <a:endParaRPr sz="1292" b="0" i="0" u="none" strike="noStrike" cap="none" dirty="0">
              <a:solidFill>
                <a:srgbClr val="0C0C0C"/>
              </a:solidFill>
              <a:latin typeface="Meiryo"/>
              <a:ea typeface="Meiryo"/>
              <a:cs typeface="Meiryo"/>
              <a:sym typeface="Meiryo"/>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外国人理学療法士の場合、有資格者として登録されている国の当局から発行された免許証（資格証明書）を、カンボジアでの居住地の官庁に設けられた窓口である「One Window Service（現地表記まま）」に提出し、免許証の書き換えを申請する。書き換えられた免許証をCPTAに提出することで登録される。（CPTAへの聞き取り）</a:t>
            </a:r>
            <a:endParaRPr sz="1292" b="0" i="0" u="none" strike="noStrike" cap="none" dirty="0">
              <a:solidFill>
                <a:srgbClr val="0C0C0C"/>
              </a:solidFill>
              <a:latin typeface="Meiryo"/>
              <a:ea typeface="Meiryo"/>
              <a:cs typeface="Meiryo"/>
              <a:sym typeface="Meiryo"/>
            </a:endParaRPr>
          </a:p>
        </p:txBody>
      </p:sp>
      <p:sp>
        <p:nvSpPr>
          <p:cNvPr id="2" name="スライド番号プレースホルダー 1">
            <a:extLst>
              <a:ext uri="{FF2B5EF4-FFF2-40B4-BE49-F238E27FC236}">
                <a16:creationId xmlns:a16="http://schemas.microsoft.com/office/drawing/2014/main" xmlns="" id="{DCE6B385-C99A-4E45-9098-6A88F5E633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33</a:t>
            </a:fld>
            <a:endParaRPr lang="ja-JP" altLang="en-US" dirty="0"/>
          </a:p>
        </p:txBody>
      </p:sp>
    </p:spTree>
    <p:extLst>
      <p:ext uri="{BB962C8B-B14F-4D97-AF65-F5344CB8AC3E}">
        <p14:creationId xmlns:p14="http://schemas.microsoft.com/office/powerpoint/2010/main" val="1004528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sp>
        <p:nvSpPr>
          <p:cNvPr id="1692" name="Google Shape;1692;g1111c098675_0_520"/>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222"/>
              <a:buFont typeface="Meiryo"/>
              <a:buNone/>
            </a:pPr>
            <a:r>
              <a:rPr lang="ja-JP" dirty="0"/>
              <a:t>個人情報保護、データローカライゼーション関連の法的規制（カンボジア）</a:t>
            </a:r>
            <a:endParaRPr dirty="0"/>
          </a:p>
        </p:txBody>
      </p:sp>
      <p:sp>
        <p:nvSpPr>
          <p:cNvPr id="1693" name="Google Shape;1693;g1111c098675_0_520"/>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dirty="0"/>
              <a:t>カンボジア／非感染症疾患／遠隔医療／</a:t>
            </a:r>
            <a:r>
              <a:rPr lang="en-US" altLang="ja-JP" dirty="0"/>
              <a:t>3.</a:t>
            </a:r>
            <a:r>
              <a:rPr lang="ja-JP" altLang="en-US" dirty="0"/>
              <a:t>政策・制度</a:t>
            </a:r>
            <a:r>
              <a:rPr lang="en-US" altLang="ja-JP" dirty="0"/>
              <a:t>,</a:t>
            </a:r>
            <a:r>
              <a:rPr lang="ja-JP" altLang="en-US" dirty="0"/>
              <a:t>個人情報保護</a:t>
            </a:r>
          </a:p>
        </p:txBody>
      </p:sp>
      <p:sp>
        <p:nvSpPr>
          <p:cNvPr id="1695" name="Google Shape;1695;g1111c098675_0_520"/>
          <p:cNvSpPr txBox="1"/>
          <p:nvPr/>
        </p:nvSpPr>
        <p:spPr>
          <a:xfrm>
            <a:off x="193028" y="933790"/>
            <a:ext cx="8772000" cy="5189100"/>
          </a:xfrm>
          <a:prstGeom prst="rect">
            <a:avLst/>
          </a:prstGeom>
          <a:noFill/>
          <a:ln>
            <a:noFill/>
          </a:ln>
        </p:spPr>
        <p:txBody>
          <a:bodyPr spcFirstLastPara="1" wrap="square" lIns="84375" tIns="42175" rIns="84375" bIns="42175" anchor="t" anchorCtr="0">
            <a:noAutofit/>
          </a:bodyPr>
          <a:lstStyle/>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chemeClr val="tx1"/>
                </a:solidFill>
                <a:latin typeface="Meiryo"/>
                <a:ea typeface="Meiryo"/>
                <a:cs typeface="Meiryo"/>
                <a:sym typeface="Meiryo"/>
              </a:rPr>
              <a:t>2020年5月に発効したEコマース法は、不正アクセスや電子システム上での個人情報保護など、個人の行為もその対象に含む一般的事項を広く定めている。</a:t>
            </a:r>
            <a:endParaRPr sz="1292" b="0" i="0" u="none" strike="noStrike" cap="none" dirty="0">
              <a:solidFill>
                <a:schemeClr val="tx1"/>
              </a:solidFill>
              <a:latin typeface="Meiryo"/>
              <a:ea typeface="Meiryo"/>
              <a:cs typeface="Meiryo"/>
              <a:sym typeface="Meiryo"/>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chemeClr val="tx1"/>
                </a:solidFill>
                <a:latin typeface="Meiryo"/>
                <a:ea typeface="Meiryo"/>
                <a:cs typeface="Meiryo"/>
                <a:sym typeface="Meiryo"/>
              </a:rPr>
              <a:t>対象となる事業者は必ずしも明確ではないが、Eコマース業者のほかに、インターネットプロバイダー等も想定されている。</a:t>
            </a:r>
            <a:endParaRPr sz="1292" b="0" i="0" u="none" strike="noStrike" cap="none" dirty="0">
              <a:solidFill>
                <a:schemeClr val="tx1"/>
              </a:solidFill>
              <a:latin typeface="Meiryo"/>
              <a:ea typeface="Meiryo"/>
              <a:cs typeface="Meiryo"/>
              <a:sym typeface="Meiryo"/>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chemeClr val="tx1"/>
                </a:solidFill>
                <a:latin typeface="Meiryo"/>
                <a:ea typeface="Meiryo"/>
                <a:cs typeface="Meiryo"/>
                <a:sym typeface="Meiryo"/>
              </a:rPr>
              <a:t>これら事業者は、商業省・郵便電気通信省からの認可またはライセンスが必要と</a:t>
            </a:r>
            <a:r>
              <a:rPr lang="ja-JP" sz="1292" b="0" i="0" u="none" strike="noStrike" cap="none" dirty="0" smtClean="0">
                <a:solidFill>
                  <a:schemeClr val="tx1"/>
                </a:solidFill>
                <a:latin typeface="Meiryo"/>
                <a:ea typeface="Meiryo"/>
                <a:cs typeface="Meiryo"/>
                <a:sym typeface="Meiryo"/>
              </a:rPr>
              <a:t>なる。</a:t>
            </a:r>
            <a:endParaRPr sz="1292" b="0" i="0" u="none" strike="noStrike" cap="none" dirty="0">
              <a:solidFill>
                <a:schemeClr val="tx1"/>
              </a:solidFill>
              <a:latin typeface="Meiryo"/>
              <a:ea typeface="Meiryo"/>
              <a:cs typeface="Meiryo"/>
              <a:sym typeface="Meiryo"/>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chemeClr val="tx1"/>
                </a:solidFill>
                <a:latin typeface="Meiryo"/>
                <a:ea typeface="Meiryo"/>
                <a:cs typeface="Meiryo"/>
                <a:sym typeface="Meiryo"/>
              </a:rPr>
              <a:t>個人情報保護について、カンボジアには一般的な法律はないが、電子システム上の個人情報については、保有者に対して情報保護対策を講じることが</a:t>
            </a:r>
            <a:r>
              <a:rPr lang="ja-JP" altLang="en-US" sz="1292" b="0" i="0" u="none" strike="noStrike" cap="none" dirty="0">
                <a:solidFill>
                  <a:schemeClr val="tx1"/>
                </a:solidFill>
                <a:latin typeface="Meiryo"/>
                <a:ea typeface="Meiryo"/>
                <a:cs typeface="Meiryo"/>
                <a:sym typeface="Meiryo"/>
              </a:rPr>
              <a:t>同法で</a:t>
            </a:r>
            <a:r>
              <a:rPr lang="ja-JP" sz="1292" b="0" i="0" u="none" strike="noStrike" cap="none" dirty="0">
                <a:solidFill>
                  <a:schemeClr val="tx1"/>
                </a:solidFill>
                <a:latin typeface="Meiryo"/>
                <a:ea typeface="Meiryo"/>
                <a:cs typeface="Meiryo"/>
                <a:sym typeface="Meiryo"/>
              </a:rPr>
              <a:t>義務付けられた。</a:t>
            </a:r>
            <a:endParaRPr sz="1292" b="0" i="0" u="none" strike="noStrike" cap="none" dirty="0">
              <a:solidFill>
                <a:schemeClr val="tx1"/>
              </a:solidFill>
              <a:latin typeface="Meiryo"/>
              <a:ea typeface="Meiryo"/>
              <a:cs typeface="Meiryo"/>
              <a:sym typeface="Meiryo"/>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chemeClr val="tx1"/>
                </a:solidFill>
                <a:latin typeface="Meiryo"/>
                <a:ea typeface="Meiryo"/>
                <a:cs typeface="Meiryo"/>
                <a:sym typeface="Meiryo"/>
              </a:rPr>
              <a:t>具体的に求められる事項は明確でなく、他人の個人情報を保有する者は</a:t>
            </a:r>
            <a:r>
              <a:rPr lang="ja-JP" altLang="en-US" sz="1292" b="0" i="0" u="none" cap="none" dirty="0">
                <a:solidFill>
                  <a:schemeClr val="tx1"/>
                </a:solidFill>
                <a:latin typeface="Meiryo"/>
                <a:ea typeface="Meiryo"/>
                <a:cs typeface="Meiryo"/>
                <a:sym typeface="Meiryo"/>
              </a:rPr>
              <a:t>その</a:t>
            </a:r>
            <a:r>
              <a:rPr lang="ja-JP" sz="1292" b="0" i="0" u="none" strike="noStrike" cap="none" dirty="0">
                <a:solidFill>
                  <a:schemeClr val="tx1"/>
                </a:solidFill>
                <a:latin typeface="Meiryo"/>
                <a:ea typeface="Meiryo"/>
                <a:cs typeface="Meiryo"/>
                <a:sym typeface="Meiryo"/>
              </a:rPr>
              <a:t>情報を漏洩などから保護するために、あらゆる合理的な措置をとらなければならないとのみ記されている。</a:t>
            </a:r>
            <a:endParaRPr sz="1292" b="0" i="0" u="none" strike="noStrike" cap="none" dirty="0">
              <a:solidFill>
                <a:schemeClr val="tx1"/>
              </a:solidFill>
              <a:latin typeface="Meiryo"/>
              <a:ea typeface="Meiryo"/>
              <a:cs typeface="Meiryo"/>
              <a:sym typeface="Meiryo"/>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chemeClr val="tx1"/>
                </a:solidFill>
                <a:latin typeface="Meiryo"/>
                <a:ea typeface="Meiryo"/>
                <a:cs typeface="Meiryo"/>
                <a:sym typeface="Meiryo"/>
              </a:rPr>
              <a:t>データローカライゼーションに関するガイドラインは</a:t>
            </a:r>
            <a:r>
              <a:rPr lang="ja-JP" altLang="en-US" sz="1292" b="0" i="0" u="none" strike="noStrike" cap="none" dirty="0">
                <a:solidFill>
                  <a:schemeClr val="tx1"/>
                </a:solidFill>
                <a:latin typeface="Meiryo"/>
                <a:ea typeface="Meiryo"/>
                <a:cs typeface="Meiryo"/>
                <a:sym typeface="Meiryo"/>
              </a:rPr>
              <a:t>、</a:t>
            </a:r>
            <a:r>
              <a:rPr lang="ja-JP" sz="1292" b="0" i="0" u="none" strike="noStrike" cap="none" dirty="0">
                <a:solidFill>
                  <a:schemeClr val="tx1"/>
                </a:solidFill>
                <a:latin typeface="Meiryo"/>
                <a:ea typeface="Meiryo"/>
                <a:cs typeface="Meiryo"/>
                <a:sym typeface="Meiryo"/>
              </a:rPr>
              <a:t>今後整備されていくものと思われる。</a:t>
            </a:r>
            <a:endParaRPr sz="1292" b="0" i="0" u="none" strike="noStrike" cap="none" dirty="0">
              <a:solidFill>
                <a:schemeClr val="tx1"/>
              </a:solidFill>
              <a:latin typeface="Meiryo"/>
              <a:ea typeface="Meiryo"/>
              <a:cs typeface="Meiryo"/>
              <a:sym typeface="Meiryo"/>
            </a:endParaRPr>
          </a:p>
          <a:p>
            <a:pPr marL="408848" marR="0" lvl="1" indent="-164907" algn="l" rtl="0">
              <a:lnSpc>
                <a:spcPct val="150000"/>
              </a:lnSpc>
              <a:spcBef>
                <a:spcPts val="0"/>
              </a:spcBef>
              <a:spcAft>
                <a:spcPts val="0"/>
              </a:spcAft>
              <a:buClr>
                <a:srgbClr val="1F3864"/>
              </a:buClr>
              <a:buSzPts val="1280"/>
              <a:buFont typeface="Noto Sans Symbols"/>
              <a:buNone/>
            </a:pPr>
            <a:endParaRPr sz="1292" b="0" i="0" u="none" strike="noStrike" cap="none" dirty="0">
              <a:solidFill>
                <a:schemeClr val="tx1"/>
              </a:solidFill>
              <a:latin typeface="Meiryo"/>
              <a:ea typeface="Meiryo"/>
              <a:cs typeface="Meiryo"/>
              <a:sym typeface="Meiryo"/>
            </a:endParaRPr>
          </a:p>
          <a:p>
            <a:pPr marL="408848" marR="0" lvl="1" indent="-164907" algn="l" rtl="0">
              <a:lnSpc>
                <a:spcPct val="150000"/>
              </a:lnSpc>
              <a:spcBef>
                <a:spcPts val="0"/>
              </a:spcBef>
              <a:spcAft>
                <a:spcPts val="0"/>
              </a:spcAft>
              <a:buClr>
                <a:srgbClr val="1F3864"/>
              </a:buClr>
              <a:buSzPts val="1280"/>
              <a:buFont typeface="Noto Sans Symbols"/>
              <a:buNone/>
            </a:pPr>
            <a:endParaRPr sz="1292" b="0" i="0" u="none" strike="noStrike" cap="none" dirty="0">
              <a:solidFill>
                <a:schemeClr val="tx1"/>
              </a:solidFill>
              <a:latin typeface="Meiryo"/>
              <a:ea typeface="Meiryo"/>
              <a:cs typeface="Meiryo"/>
              <a:sym typeface="Meiryo"/>
            </a:endParaRPr>
          </a:p>
          <a:p>
            <a:pPr marL="408848" marR="0" lvl="1" indent="-164907" algn="l" rtl="0">
              <a:lnSpc>
                <a:spcPct val="150000"/>
              </a:lnSpc>
              <a:spcBef>
                <a:spcPts val="0"/>
              </a:spcBef>
              <a:spcAft>
                <a:spcPts val="0"/>
              </a:spcAft>
              <a:buClr>
                <a:srgbClr val="1F3864"/>
              </a:buClr>
              <a:buSzPts val="1280"/>
              <a:buFont typeface="Noto Sans Symbols"/>
              <a:buNone/>
            </a:pPr>
            <a:endParaRPr sz="1292" b="0" i="0" u="none" strike="noStrike" cap="none" dirty="0">
              <a:solidFill>
                <a:schemeClr val="tx1"/>
              </a:solidFill>
              <a:latin typeface="Meiryo"/>
              <a:ea typeface="Meiryo"/>
              <a:cs typeface="Meiryo"/>
              <a:sym typeface="Meiryo"/>
            </a:endParaRPr>
          </a:p>
          <a:p>
            <a:pPr marL="408848" marR="0" lvl="1" indent="-164907" algn="l" rtl="0">
              <a:lnSpc>
                <a:spcPct val="150000"/>
              </a:lnSpc>
              <a:spcBef>
                <a:spcPts val="0"/>
              </a:spcBef>
              <a:spcAft>
                <a:spcPts val="0"/>
              </a:spcAft>
              <a:buClr>
                <a:srgbClr val="1F3864"/>
              </a:buClr>
              <a:buSzPts val="1280"/>
              <a:buFont typeface="Noto Sans Symbols"/>
              <a:buNone/>
            </a:pPr>
            <a:endParaRPr sz="1292" b="0" i="0" u="none" strike="noStrike" cap="none" dirty="0">
              <a:solidFill>
                <a:schemeClr val="tx1"/>
              </a:solidFill>
              <a:latin typeface="Meiryo"/>
              <a:ea typeface="Meiryo"/>
              <a:cs typeface="Meiryo"/>
              <a:sym typeface="Meiryo"/>
            </a:endParaRPr>
          </a:p>
          <a:p>
            <a:pPr marL="408848" marR="0" lvl="1" indent="-164907" algn="l" rtl="0">
              <a:lnSpc>
                <a:spcPct val="150000"/>
              </a:lnSpc>
              <a:spcBef>
                <a:spcPts val="0"/>
              </a:spcBef>
              <a:spcAft>
                <a:spcPts val="0"/>
              </a:spcAft>
              <a:buClr>
                <a:srgbClr val="1F3864"/>
              </a:buClr>
              <a:buSzPts val="1280"/>
              <a:buFont typeface="Noto Sans Symbols"/>
              <a:buNone/>
            </a:pPr>
            <a:endParaRPr sz="1292" b="0" i="0" u="none" strike="noStrike" cap="none" dirty="0">
              <a:solidFill>
                <a:schemeClr val="tx1"/>
              </a:solidFill>
              <a:latin typeface="Meiryo"/>
              <a:ea typeface="Meiryo"/>
              <a:cs typeface="Meiryo"/>
              <a:sym typeface="Meiryo"/>
            </a:endParaRPr>
          </a:p>
        </p:txBody>
      </p:sp>
      <p:sp>
        <p:nvSpPr>
          <p:cNvPr id="2" name="スライド番号プレースホルダー 1">
            <a:extLst>
              <a:ext uri="{FF2B5EF4-FFF2-40B4-BE49-F238E27FC236}">
                <a16:creationId xmlns:a16="http://schemas.microsoft.com/office/drawing/2014/main" xmlns="" id="{21DDDC02-DD18-4CCD-99BC-892644C75C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34</a:t>
            </a:fld>
            <a:endParaRPr lang="ja-JP" altLang="en-US" dirty="0"/>
          </a:p>
        </p:txBody>
      </p:sp>
    </p:spTree>
    <p:extLst>
      <p:ext uri="{BB962C8B-B14F-4D97-AF65-F5344CB8AC3E}">
        <p14:creationId xmlns:p14="http://schemas.microsoft.com/office/powerpoint/2010/main" val="3775250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sp>
        <p:nvSpPr>
          <p:cNvPr id="1701" name="Google Shape;1701;g1111c098675_0_1308"/>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dirty="0"/>
              <a:t>遠隔診療、遠隔リハビリ関連の法的規制（</a:t>
            </a:r>
            <a:r>
              <a:rPr lang="en-US" altLang="ja-JP" dirty="0"/>
              <a:t>1/5 </a:t>
            </a:r>
            <a:r>
              <a:rPr lang="ja-JP" dirty="0"/>
              <a:t>ベトナム）</a:t>
            </a:r>
            <a:endParaRPr dirty="0"/>
          </a:p>
        </p:txBody>
      </p:sp>
      <p:sp>
        <p:nvSpPr>
          <p:cNvPr id="1702" name="Google Shape;1702;g1111c098675_0_1308"/>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dirty="0"/>
              <a:t>ベトナム／非感染症疾患／遠隔医療／</a:t>
            </a:r>
            <a:r>
              <a:rPr lang="en-US" altLang="ja-JP" dirty="0"/>
              <a:t>3.</a:t>
            </a:r>
            <a:r>
              <a:rPr lang="ja-JP" altLang="en-US" dirty="0"/>
              <a:t>政策・制度</a:t>
            </a:r>
            <a:r>
              <a:rPr lang="en-US" altLang="ja-JP" dirty="0"/>
              <a:t>,</a:t>
            </a:r>
            <a:r>
              <a:rPr lang="ja-JP" altLang="en-US" dirty="0"/>
              <a:t>保健に関する制度・行政体制 </a:t>
            </a:r>
          </a:p>
        </p:txBody>
      </p:sp>
      <p:sp>
        <p:nvSpPr>
          <p:cNvPr id="1703" name="Google Shape;1703;g1111c098675_0_1308"/>
          <p:cNvSpPr txBox="1">
            <a:spLocks noGrp="1"/>
          </p:cNvSpPr>
          <p:nvPr>
            <p:ph type="body" idx="1"/>
          </p:nvPr>
        </p:nvSpPr>
        <p:spPr>
          <a:xfrm>
            <a:off x="184639" y="785091"/>
            <a:ext cx="8772000" cy="53919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2"/>
              </a:buClr>
              <a:buSzPts val="1400"/>
              <a:buNone/>
            </a:pPr>
            <a:r>
              <a:rPr lang="ja-JP" b="1" dirty="0">
                <a:solidFill>
                  <a:schemeClr val="tx1"/>
                </a:solidFill>
              </a:rPr>
              <a:t>ベトナム政府の「ヘルスケア分野におけるデジタルトランスフォーメーション」に対する方針</a:t>
            </a:r>
            <a:endParaRPr b="1" dirty="0">
              <a:solidFill>
                <a:schemeClr val="tx1"/>
              </a:solidFill>
            </a:endParaRPr>
          </a:p>
          <a:p>
            <a:pPr marL="180975" lvl="0" indent="-180975" algn="l" rtl="0">
              <a:lnSpc>
                <a:spcPct val="150000"/>
              </a:lnSpc>
              <a:spcBef>
                <a:spcPts val="0"/>
              </a:spcBef>
              <a:spcAft>
                <a:spcPts val="0"/>
              </a:spcAft>
              <a:buSzPts val="1400"/>
              <a:buFont typeface="Noto Sans Symbols"/>
              <a:buChar char="■"/>
            </a:pPr>
            <a:r>
              <a:rPr lang="ja-JP" dirty="0">
                <a:solidFill>
                  <a:schemeClr val="tx1"/>
                </a:solidFill>
              </a:rPr>
              <a:t>Decision 4888/QD-BYT（2019年10月）</a:t>
            </a:r>
            <a:endParaRPr lang="en-US" altLang="ja-JP" dirty="0">
              <a:solidFill>
                <a:schemeClr val="tx1"/>
              </a:solidFill>
            </a:endParaRPr>
          </a:p>
          <a:p>
            <a:pPr marL="361950" lvl="0" indent="-180975" algn="l" rtl="0">
              <a:lnSpc>
                <a:spcPct val="150000"/>
              </a:lnSpc>
              <a:spcBef>
                <a:spcPts val="0"/>
              </a:spcBef>
              <a:spcAft>
                <a:spcPts val="0"/>
              </a:spcAft>
              <a:buSzPts val="1400"/>
              <a:buFont typeface="Wingdings" panose="05000000000000000000" pitchFamily="2" charset="2"/>
              <a:buChar char="l"/>
            </a:pPr>
            <a:r>
              <a:rPr lang="ja-JP" dirty="0">
                <a:solidFill>
                  <a:schemeClr val="tx1"/>
                </a:solidFill>
              </a:rPr>
              <a:t>スマートホスピタル設立のためのロードマップを策定。</a:t>
            </a:r>
            <a:endParaRPr lang="en-US" altLang="ja-JP" dirty="0">
              <a:solidFill>
                <a:schemeClr val="tx1"/>
              </a:solidFill>
            </a:endParaRPr>
          </a:p>
          <a:p>
            <a:pPr marL="361950" lvl="0" indent="-180975" algn="l" rtl="0">
              <a:lnSpc>
                <a:spcPct val="150000"/>
              </a:lnSpc>
              <a:spcBef>
                <a:spcPts val="0"/>
              </a:spcBef>
              <a:spcAft>
                <a:spcPts val="0"/>
              </a:spcAft>
              <a:buSzPts val="1400"/>
              <a:buFont typeface="Wingdings" panose="05000000000000000000" pitchFamily="2" charset="2"/>
              <a:buChar char="l"/>
            </a:pPr>
            <a:r>
              <a:rPr lang="ja-JP" dirty="0">
                <a:solidFill>
                  <a:schemeClr val="tx1"/>
                </a:solidFill>
              </a:rPr>
              <a:t>2019年から2025年にかけて、「スマートヘルス」情報技術の適用と開発に関するプロジェクトを推し進める方針を発表。</a:t>
            </a:r>
            <a:endParaRPr lang="en-US" altLang="ja-JP" dirty="0">
              <a:solidFill>
                <a:schemeClr val="tx1"/>
              </a:solidFill>
            </a:endParaRPr>
          </a:p>
          <a:p>
            <a:pPr marL="180975" lvl="0" indent="-180975" algn="l" rtl="0">
              <a:lnSpc>
                <a:spcPct val="150000"/>
              </a:lnSpc>
              <a:spcBef>
                <a:spcPts val="0"/>
              </a:spcBef>
              <a:spcAft>
                <a:spcPts val="0"/>
              </a:spcAft>
              <a:buSzPts val="1400"/>
              <a:buFont typeface="Wingdings" panose="05000000000000000000" pitchFamily="2" charset="2"/>
              <a:buChar char="n"/>
            </a:pPr>
            <a:r>
              <a:rPr lang="ja-JP" dirty="0">
                <a:solidFill>
                  <a:schemeClr val="tx1"/>
                </a:solidFill>
              </a:rPr>
              <a:t>Decision 5349/QD-BYT（2019年11月）</a:t>
            </a:r>
            <a:endParaRPr dirty="0">
              <a:solidFill>
                <a:schemeClr val="tx1"/>
              </a:solidFill>
            </a:endParaRPr>
          </a:p>
          <a:p>
            <a:pPr marL="361950" lvl="0" indent="-180975" algn="l" rtl="0">
              <a:lnSpc>
                <a:spcPct val="150000"/>
              </a:lnSpc>
              <a:spcBef>
                <a:spcPts val="0"/>
              </a:spcBef>
              <a:spcAft>
                <a:spcPts val="0"/>
              </a:spcAft>
              <a:buSzPts val="1400"/>
              <a:buFont typeface="Wingdings" panose="05000000000000000000" pitchFamily="2" charset="2"/>
              <a:buChar char="l"/>
            </a:pPr>
            <a:r>
              <a:rPr lang="ja-JP" dirty="0">
                <a:solidFill>
                  <a:schemeClr val="tx1"/>
                </a:solidFill>
              </a:rPr>
              <a:t>電子カルテ（EHR）の運用を促進し、2025年までにEHRを人口の95%に展開する方針の打ち</a:t>
            </a:r>
            <a:r>
              <a:rPr lang="ja-JP" altLang="en-US" dirty="0">
                <a:solidFill>
                  <a:schemeClr val="tx1"/>
                </a:solidFill>
              </a:rPr>
              <a:t>出し。</a:t>
            </a:r>
            <a:endParaRPr lang="en-US" altLang="ja-JP" dirty="0">
              <a:solidFill>
                <a:schemeClr val="tx1"/>
              </a:solidFill>
            </a:endParaRPr>
          </a:p>
          <a:p>
            <a:pPr marL="180975" lvl="0" indent="-180975" algn="l" rtl="0">
              <a:lnSpc>
                <a:spcPct val="150000"/>
              </a:lnSpc>
              <a:spcBef>
                <a:spcPts val="0"/>
              </a:spcBef>
              <a:spcAft>
                <a:spcPts val="0"/>
              </a:spcAft>
              <a:buSzPts val="1400"/>
              <a:buFont typeface="Wingdings" panose="05000000000000000000" pitchFamily="2" charset="2"/>
              <a:buChar char="n"/>
            </a:pPr>
            <a:r>
              <a:rPr lang="ja-JP" dirty="0">
                <a:solidFill>
                  <a:schemeClr val="tx1"/>
                </a:solidFill>
              </a:rPr>
              <a:t>Decision 749/QD-TTg（2020年6月）</a:t>
            </a:r>
            <a:endParaRPr lang="en-US" altLang="ja-JP" dirty="0">
              <a:solidFill>
                <a:schemeClr val="tx1"/>
              </a:solidFill>
            </a:endParaRPr>
          </a:p>
          <a:p>
            <a:pPr marL="361950" lvl="0" indent="-180975" algn="l" rtl="0">
              <a:lnSpc>
                <a:spcPct val="150000"/>
              </a:lnSpc>
              <a:spcBef>
                <a:spcPts val="0"/>
              </a:spcBef>
              <a:spcAft>
                <a:spcPts val="0"/>
              </a:spcAft>
              <a:buSzPts val="1400"/>
              <a:buFont typeface="Wingdings" panose="05000000000000000000" pitchFamily="2" charset="2"/>
              <a:buChar char="l"/>
            </a:pPr>
            <a:r>
              <a:rPr lang="ja-JP" dirty="0">
                <a:solidFill>
                  <a:schemeClr val="tx1"/>
                </a:solidFill>
              </a:rPr>
              <a:t>「2030年に向けたビジョンに沿った、2025年までのデジタルトランスフォーメーション国家プログラム」を策定。</a:t>
            </a:r>
            <a:endParaRPr lang="en-US" altLang="ja-JP" dirty="0">
              <a:solidFill>
                <a:schemeClr val="tx1"/>
              </a:solidFill>
            </a:endParaRPr>
          </a:p>
          <a:p>
            <a:pPr marL="361950" lvl="0" indent="-180975" algn="l" rtl="0">
              <a:lnSpc>
                <a:spcPct val="150000"/>
              </a:lnSpc>
              <a:spcBef>
                <a:spcPts val="0"/>
              </a:spcBef>
              <a:spcAft>
                <a:spcPts val="0"/>
              </a:spcAft>
              <a:buSzPts val="1400"/>
              <a:buFont typeface="Wingdings" panose="05000000000000000000" pitchFamily="2" charset="2"/>
              <a:buChar char="l"/>
            </a:pPr>
            <a:r>
              <a:rPr lang="ja-JP" dirty="0">
                <a:solidFill>
                  <a:schemeClr val="tx1"/>
                </a:solidFill>
              </a:rPr>
              <a:t>医療はデジタルトランスフォーメーションにおいて最も優先されるべき産業分野であると言及。</a:t>
            </a:r>
            <a:endParaRPr dirty="0">
              <a:solidFill>
                <a:schemeClr val="tx1"/>
              </a:solidFill>
            </a:endParaRPr>
          </a:p>
          <a:p>
            <a:pPr marL="128957" lvl="0" indent="0" algn="l" rtl="0">
              <a:lnSpc>
                <a:spcPct val="150000"/>
              </a:lnSpc>
              <a:spcBef>
                <a:spcPts val="0"/>
              </a:spcBef>
              <a:spcAft>
                <a:spcPts val="0"/>
              </a:spcAft>
              <a:buSzPts val="1400"/>
              <a:buNone/>
            </a:pPr>
            <a:endParaRPr dirty="0">
              <a:solidFill>
                <a:schemeClr val="tx1"/>
              </a:solidFill>
            </a:endParaRPr>
          </a:p>
          <a:p>
            <a:pPr marL="128957" lvl="0" indent="0" algn="ctr" rtl="0">
              <a:lnSpc>
                <a:spcPct val="150000"/>
              </a:lnSpc>
              <a:spcBef>
                <a:spcPts val="0"/>
              </a:spcBef>
              <a:spcAft>
                <a:spcPts val="0"/>
              </a:spcAft>
              <a:buSzPts val="1400"/>
              <a:buNone/>
            </a:pPr>
            <a:r>
              <a:rPr lang="ja-JP" sz="1600" b="1" dirty="0">
                <a:solidFill>
                  <a:schemeClr val="tx1"/>
                </a:solidFill>
              </a:rPr>
              <a:t>ベトナム政府は国家単位でのデジタルヘルスを推奨・推進している</a:t>
            </a:r>
            <a:endParaRPr sz="1600" b="1" dirty="0">
              <a:solidFill>
                <a:schemeClr val="tx1"/>
              </a:solidFill>
            </a:endParaRPr>
          </a:p>
        </p:txBody>
      </p:sp>
      <p:sp>
        <p:nvSpPr>
          <p:cNvPr id="1704" name="Google Shape;1704;g1111c098675_0_1308"/>
          <p:cNvSpPr/>
          <p:nvPr/>
        </p:nvSpPr>
        <p:spPr>
          <a:xfrm>
            <a:off x="887166" y="4699239"/>
            <a:ext cx="609600" cy="353700"/>
          </a:xfrm>
          <a:prstGeom prst="rightArrow">
            <a:avLst>
              <a:gd name="adj1" fmla="val 50000"/>
              <a:gd name="adj2" fmla="val 50000"/>
            </a:avLst>
          </a:prstGeom>
          <a:solidFill>
            <a:srgbClr val="8296B0"/>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05" name="Google Shape;1705;g1111c098675_0_1308"/>
          <p:cNvSpPr txBox="1"/>
          <p:nvPr/>
        </p:nvSpPr>
        <p:spPr>
          <a:xfrm>
            <a:off x="184639" y="6176991"/>
            <a:ext cx="8772000" cy="681069"/>
          </a:xfrm>
          <a:prstGeom prst="rect">
            <a:avLst/>
          </a:prstGeom>
          <a:noFill/>
          <a:ln>
            <a:noFill/>
          </a:ln>
        </p:spPr>
        <p:txBody>
          <a:bodyPr spcFirstLastPara="1" wrap="square" lIns="91425" tIns="45700" rIns="91425" bIns="45700" anchor="t" anchorCtr="0">
            <a:noAutofit/>
          </a:bodyPr>
          <a:lstStyle/>
          <a:p>
            <a:pPr marL="128957" marR="0" lvl="0" indent="0" algn="l" rtl="0">
              <a:lnSpc>
                <a:spcPct val="100000"/>
              </a:lnSpc>
              <a:spcBef>
                <a:spcPts val="0"/>
              </a:spcBef>
              <a:spcAft>
                <a:spcPts val="0"/>
              </a:spcAft>
              <a:buClr>
                <a:srgbClr val="1F3864"/>
              </a:buClr>
              <a:buSzPts val="1400"/>
              <a:buFont typeface="Noto Sans Symbols"/>
              <a:buNone/>
            </a:pPr>
            <a:r>
              <a:rPr lang="ja-JP" altLang="en-US" sz="1100" b="0" i="0" u="none" strike="noStrike" cap="none" dirty="0">
                <a:solidFill>
                  <a:srgbClr val="3F3F3F"/>
                </a:solidFill>
                <a:latin typeface="Meiryo"/>
                <a:ea typeface="Meiryo"/>
                <a:cs typeface="Meiryo"/>
                <a:sym typeface="Meiryo"/>
              </a:rPr>
              <a:t>参考文献：</a:t>
            </a:r>
            <a:endParaRPr lang="en-US" altLang="ja-JP" sz="1100" b="0" i="0" u="none" strike="noStrike" cap="none" dirty="0">
              <a:solidFill>
                <a:srgbClr val="3F3F3F"/>
              </a:solidFill>
              <a:latin typeface="Meiryo"/>
              <a:ea typeface="Meiryo"/>
              <a:cs typeface="Meiryo"/>
              <a:sym typeface="Meiryo"/>
            </a:endParaRPr>
          </a:p>
          <a:p>
            <a:pPr marL="128957" marR="0" lvl="0" indent="0" algn="l" rtl="0">
              <a:lnSpc>
                <a:spcPct val="100000"/>
              </a:lnSpc>
              <a:spcBef>
                <a:spcPts val="0"/>
              </a:spcBef>
              <a:spcAft>
                <a:spcPts val="0"/>
              </a:spcAft>
              <a:buClr>
                <a:srgbClr val="1F3864"/>
              </a:buClr>
              <a:buSzPts val="1400"/>
              <a:buFont typeface="Noto Sans Symbols"/>
              <a:buNone/>
            </a:pPr>
            <a:r>
              <a:rPr lang="ja-JP" sz="1100" b="0" i="0" u="none" strike="noStrike" cap="none" dirty="0">
                <a:solidFill>
                  <a:srgbClr val="3F3F3F"/>
                </a:solidFill>
                <a:latin typeface="Meiryo"/>
                <a:ea typeface="Meiryo"/>
                <a:cs typeface="Meiryo"/>
                <a:sym typeface="Meiryo"/>
              </a:rPr>
              <a:t>KPMG and Oxford University Clinical Research Unit (2020). “Digital Health in Vietnam”. </a:t>
            </a:r>
            <a:endParaRPr sz="1400" b="0" i="0" u="none" strike="noStrike" cap="none" dirty="0">
              <a:solidFill>
                <a:srgbClr val="000000"/>
              </a:solidFill>
              <a:latin typeface="Arial"/>
              <a:ea typeface="Arial"/>
              <a:cs typeface="Arial"/>
              <a:sym typeface="Arial"/>
            </a:endParaRPr>
          </a:p>
          <a:p>
            <a:pPr marL="128957" marR="0" lvl="0" indent="0" algn="l" rtl="0">
              <a:lnSpc>
                <a:spcPct val="100000"/>
              </a:lnSpc>
              <a:spcBef>
                <a:spcPts val="0"/>
              </a:spcBef>
              <a:spcAft>
                <a:spcPts val="0"/>
              </a:spcAft>
              <a:buClr>
                <a:srgbClr val="1F3864"/>
              </a:buClr>
              <a:buSzPts val="1400"/>
              <a:buFont typeface="Noto Sans Symbols"/>
              <a:buNone/>
            </a:pPr>
            <a:r>
              <a:rPr lang="ja-JP" sz="1100" b="0" i="0" u="none" strike="noStrike" cap="none" dirty="0">
                <a:solidFill>
                  <a:srgbClr val="3F3F3F"/>
                </a:solidFill>
                <a:latin typeface="Meiryo"/>
                <a:ea typeface="Meiryo"/>
                <a:cs typeface="Meiryo"/>
                <a:sym typeface="Meiryo"/>
              </a:rPr>
              <a:t>https://assets.kpmg/content/dam/kpmg/vn/pdf/publication/2021/digital-health-vietnam-2020-twopage.pdf</a:t>
            </a:r>
            <a:endParaRPr sz="1400" b="0" i="0" u="none" strike="noStrike" cap="none" dirty="0">
              <a:solidFill>
                <a:srgbClr val="000000"/>
              </a:solidFill>
              <a:latin typeface="Arial"/>
              <a:ea typeface="Arial"/>
              <a:cs typeface="Arial"/>
              <a:sym typeface="Arial"/>
            </a:endParaRPr>
          </a:p>
        </p:txBody>
      </p:sp>
      <p:sp>
        <p:nvSpPr>
          <p:cNvPr id="2" name="スライド番号プレースホルダー 1">
            <a:extLst>
              <a:ext uri="{FF2B5EF4-FFF2-40B4-BE49-F238E27FC236}">
                <a16:creationId xmlns:a16="http://schemas.microsoft.com/office/drawing/2014/main" xmlns="" id="{4C838DDE-BF44-4ECC-913F-46F849D46F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35</a:t>
            </a:fld>
            <a:endParaRPr lang="ja-JP" altLang="en-US" dirty="0"/>
          </a:p>
        </p:txBody>
      </p:sp>
    </p:spTree>
    <p:extLst>
      <p:ext uri="{BB962C8B-B14F-4D97-AF65-F5344CB8AC3E}">
        <p14:creationId xmlns:p14="http://schemas.microsoft.com/office/powerpoint/2010/main" val="2291044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10"/>
        <p:cNvGrpSpPr/>
        <p:nvPr/>
      </p:nvGrpSpPr>
      <p:grpSpPr>
        <a:xfrm>
          <a:off x="0" y="0"/>
          <a:ext cx="0" cy="0"/>
          <a:chOff x="0" y="0"/>
          <a:chExt cx="0" cy="0"/>
        </a:xfrm>
      </p:grpSpPr>
      <p:sp>
        <p:nvSpPr>
          <p:cNvPr id="1711" name="Google Shape;1711;g1111c098675_0_1317"/>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dirty="0"/>
              <a:t>遠隔診療、遠隔リハビリ関連の法的規制（</a:t>
            </a:r>
            <a:r>
              <a:rPr lang="en-US" altLang="ja-JP" dirty="0"/>
              <a:t>2/5 </a:t>
            </a:r>
            <a:r>
              <a:rPr lang="ja-JP" dirty="0"/>
              <a:t>ベトナム）</a:t>
            </a:r>
            <a:endParaRPr dirty="0">
              <a:latin typeface="Meiryo"/>
              <a:ea typeface="Meiryo"/>
              <a:cs typeface="Meiryo"/>
              <a:sym typeface="Meiryo"/>
            </a:endParaRPr>
          </a:p>
        </p:txBody>
      </p:sp>
      <p:sp>
        <p:nvSpPr>
          <p:cNvPr id="1712" name="Google Shape;1712;g1111c098675_0_1317"/>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dirty="0"/>
              <a:t>ベトナム／非感染症疾患／遠隔医療／</a:t>
            </a:r>
            <a:r>
              <a:rPr lang="en-US" altLang="ja-JP" dirty="0"/>
              <a:t>3.</a:t>
            </a:r>
            <a:r>
              <a:rPr lang="ja-JP" altLang="en-US" dirty="0"/>
              <a:t>政策・制度</a:t>
            </a:r>
            <a:r>
              <a:rPr lang="en-US" altLang="ja-JP" dirty="0"/>
              <a:t>,</a:t>
            </a:r>
            <a:r>
              <a:rPr lang="ja-JP" altLang="en-US" dirty="0"/>
              <a:t>保健に関する制度・行政体制 </a:t>
            </a:r>
          </a:p>
        </p:txBody>
      </p:sp>
      <p:sp>
        <p:nvSpPr>
          <p:cNvPr id="1713" name="Google Shape;1713;g1111c098675_0_1317"/>
          <p:cNvSpPr txBox="1">
            <a:spLocks noGrp="1"/>
          </p:cNvSpPr>
          <p:nvPr>
            <p:ph type="body" idx="1"/>
          </p:nvPr>
        </p:nvSpPr>
        <p:spPr>
          <a:xfrm>
            <a:off x="184639" y="785091"/>
            <a:ext cx="8772000" cy="5391900"/>
          </a:xfrm>
          <a:prstGeom prst="rect">
            <a:avLst/>
          </a:prstGeom>
          <a:noFill/>
          <a:ln>
            <a:noFill/>
          </a:ln>
        </p:spPr>
        <p:txBody>
          <a:bodyPr spcFirstLastPara="1" wrap="square" lIns="91425" tIns="45700" rIns="91425" bIns="45700" anchor="t" anchorCtr="0">
            <a:noAutofit/>
          </a:bodyPr>
          <a:lstStyle/>
          <a:p>
            <a:pPr marL="128588" lvl="0" indent="-128588" algn="l" rtl="0">
              <a:lnSpc>
                <a:spcPct val="142857"/>
              </a:lnSpc>
              <a:spcBef>
                <a:spcPts val="0"/>
              </a:spcBef>
              <a:spcAft>
                <a:spcPts val="0"/>
              </a:spcAft>
              <a:buSzPts val="1400"/>
              <a:buNone/>
            </a:pPr>
            <a:r>
              <a:rPr lang="ja-JP" b="1" dirty="0">
                <a:solidFill>
                  <a:schemeClr val="tx1"/>
                </a:solidFill>
              </a:rPr>
              <a:t>ベトナム保健省（MOH）によるデジタルヘルスに関わる法令</a:t>
            </a:r>
            <a:endParaRPr dirty="0">
              <a:solidFill>
                <a:schemeClr val="tx1"/>
              </a:solidFill>
            </a:endParaRPr>
          </a:p>
          <a:p>
            <a:pPr marL="0" lvl="0" indent="0" algn="l" rtl="0">
              <a:lnSpc>
                <a:spcPct val="100000"/>
              </a:lnSpc>
              <a:spcBef>
                <a:spcPts val="0"/>
              </a:spcBef>
              <a:spcAft>
                <a:spcPts val="0"/>
              </a:spcAft>
              <a:buSzPts val="1400"/>
              <a:buNone/>
            </a:pPr>
            <a:endParaRPr lang="en-US" altLang="ja-JP" sz="1200" dirty="0">
              <a:solidFill>
                <a:schemeClr val="tx1"/>
              </a:solidFill>
            </a:endParaRPr>
          </a:p>
          <a:p>
            <a:pPr marL="171450" lvl="0" indent="-171450" algn="l" rtl="0">
              <a:lnSpc>
                <a:spcPct val="100000"/>
              </a:lnSpc>
              <a:spcBef>
                <a:spcPts val="0"/>
              </a:spcBef>
              <a:spcAft>
                <a:spcPts val="0"/>
              </a:spcAft>
              <a:buSzPts val="1400"/>
              <a:buFont typeface="Wingdings" panose="05000000000000000000" pitchFamily="2" charset="2"/>
              <a:buChar char="n"/>
            </a:pPr>
            <a:r>
              <a:rPr lang="ja-JP" sz="1200" dirty="0">
                <a:solidFill>
                  <a:schemeClr val="tx1"/>
                </a:solidFill>
              </a:rPr>
              <a:t>遠隔コンサルティング＋遠隔リハビリに関する法律</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MOH Medical Services Administration 所属の Nghi 先生へのヒアリングの結果、遠隔コンサルティング＋遠隔リハビリに関する法律は現状制定されておらず、現在国会に申請中のため、2022～2023年に制定される見通し。</a:t>
            </a:r>
            <a:endParaRPr lang="en-US" altLang="ja-JP" sz="1200" dirty="0">
              <a:solidFill>
                <a:schemeClr val="tx1"/>
              </a:solidFill>
            </a:endParaRPr>
          </a:p>
          <a:p>
            <a:pPr marL="180975" lvl="0" indent="0" algn="l" rtl="0">
              <a:lnSpc>
                <a:spcPct val="100000"/>
              </a:lnSpc>
              <a:spcBef>
                <a:spcPts val="0"/>
              </a:spcBef>
              <a:spcAft>
                <a:spcPts val="0"/>
              </a:spcAft>
              <a:buSzPts val="1400"/>
              <a:buNone/>
            </a:pPr>
            <a:endParaRPr lang="en-US" altLang="ja-JP" sz="1200" dirty="0">
              <a:solidFill>
                <a:schemeClr val="tx1"/>
              </a:solidFill>
            </a:endParaRPr>
          </a:p>
          <a:p>
            <a:pPr marL="180975" lvl="0" indent="-180975" algn="l" rtl="0">
              <a:lnSpc>
                <a:spcPct val="100000"/>
              </a:lnSpc>
              <a:spcBef>
                <a:spcPts val="0"/>
              </a:spcBef>
              <a:spcAft>
                <a:spcPts val="0"/>
              </a:spcAft>
              <a:buSzPts val="1400"/>
              <a:buFont typeface="Wingdings" panose="05000000000000000000" pitchFamily="2" charset="2"/>
              <a:buChar char="n"/>
            </a:pPr>
            <a:r>
              <a:rPr lang="ja-JP" sz="1200" dirty="0">
                <a:solidFill>
                  <a:schemeClr val="tx1"/>
                </a:solidFill>
              </a:rPr>
              <a:t>MOH Circular</a:t>
            </a:r>
            <a:r>
              <a:rPr lang="ja-JP" sz="1200" baseline="30000" dirty="0">
                <a:solidFill>
                  <a:schemeClr val="tx1"/>
                </a:solidFill>
              </a:rPr>
              <a:t>1)</a:t>
            </a:r>
            <a:r>
              <a:rPr lang="ja-JP" sz="1200" dirty="0">
                <a:solidFill>
                  <a:schemeClr val="tx1"/>
                </a:solidFill>
              </a:rPr>
              <a:t> 53/2014/TT-BYT</a:t>
            </a:r>
            <a:endParaRPr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オンラインヘルスケアサービスを定義。</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「オンラインヘルスケアサービス」とは、情報技術を使用した健康情報の提供、送信、収集、処理、保存、および交換を意味する（第2条 第2項）。</a:t>
            </a:r>
            <a:endParaRPr sz="1200" dirty="0">
              <a:solidFill>
                <a:schemeClr val="tx1"/>
              </a:solidFill>
            </a:endParaRPr>
          </a:p>
          <a:p>
            <a:pPr marL="586157" lvl="0" indent="0" algn="l" rtl="0">
              <a:lnSpc>
                <a:spcPct val="100000"/>
              </a:lnSpc>
              <a:spcBef>
                <a:spcPts val="0"/>
              </a:spcBef>
              <a:spcAft>
                <a:spcPts val="0"/>
              </a:spcAft>
              <a:buSzPts val="1400"/>
              <a:buNone/>
            </a:pPr>
            <a:endParaRPr sz="1200" dirty="0">
              <a:solidFill>
                <a:schemeClr val="tx1"/>
              </a:solidFill>
            </a:endParaRPr>
          </a:p>
          <a:p>
            <a:pPr marL="180975" lvl="0" indent="-180975" algn="l" rtl="0">
              <a:lnSpc>
                <a:spcPct val="100000"/>
              </a:lnSpc>
              <a:spcBef>
                <a:spcPts val="0"/>
              </a:spcBef>
              <a:spcAft>
                <a:spcPts val="0"/>
              </a:spcAft>
              <a:buSzPts val="1400"/>
              <a:buFont typeface="Noto Sans Symbols"/>
              <a:buChar char="■"/>
            </a:pPr>
            <a:r>
              <a:rPr lang="ja-JP" sz="1200" dirty="0">
                <a:solidFill>
                  <a:schemeClr val="tx1"/>
                </a:solidFill>
              </a:rPr>
              <a:t>MOH Circular 47/2017</a:t>
            </a:r>
            <a:endParaRPr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ITインフラと免許資格を含む一定の基準を満たすことで、医師が患者に遠隔医療サービスを提供することを許可。</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遠隔診療、遠隔読影／手術相談など、幅広い遠隔医療活動の指針を提供。</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ただし、遠隔医療は新しい</a:t>
            </a:r>
            <a:r>
              <a:rPr lang="ja-JP" sz="1200" dirty="0" smtClean="0">
                <a:solidFill>
                  <a:schemeClr val="tx1"/>
                </a:solidFill>
              </a:rPr>
              <a:t>分野</a:t>
            </a:r>
            <a:r>
              <a:rPr lang="ja-JP" altLang="en-US" sz="1200" dirty="0" smtClean="0">
                <a:solidFill>
                  <a:schemeClr val="tx1"/>
                </a:solidFill>
              </a:rPr>
              <a:t>の</a:t>
            </a:r>
            <a:r>
              <a:rPr lang="ja-JP" sz="1200" dirty="0">
                <a:solidFill>
                  <a:schemeClr val="tx1"/>
                </a:solidFill>
              </a:rPr>
              <a:t>ため、法整備は追いついておらず、保険適用に関する枠組み等はまだ制定されていない。</a:t>
            </a:r>
            <a:endParaRPr sz="1200" dirty="0">
              <a:solidFill>
                <a:schemeClr val="tx1"/>
              </a:solidFill>
            </a:endParaRPr>
          </a:p>
          <a:p>
            <a:pPr marL="586157" lvl="0" indent="0" algn="l" rtl="0">
              <a:lnSpc>
                <a:spcPct val="100000"/>
              </a:lnSpc>
              <a:spcBef>
                <a:spcPts val="0"/>
              </a:spcBef>
              <a:spcAft>
                <a:spcPts val="0"/>
              </a:spcAft>
              <a:buSzPts val="1400"/>
              <a:buNone/>
            </a:pPr>
            <a:endParaRPr sz="1200" dirty="0">
              <a:solidFill>
                <a:schemeClr val="tx1"/>
              </a:solidFill>
            </a:endParaRPr>
          </a:p>
          <a:p>
            <a:pPr marL="180975" lvl="0" indent="-180975" algn="l" rtl="0">
              <a:lnSpc>
                <a:spcPct val="100000"/>
              </a:lnSpc>
              <a:spcBef>
                <a:spcPts val="0"/>
              </a:spcBef>
              <a:spcAft>
                <a:spcPts val="0"/>
              </a:spcAft>
              <a:buSzPts val="1400"/>
              <a:buFont typeface="Noto Sans Symbols"/>
              <a:buChar char="■"/>
            </a:pPr>
            <a:r>
              <a:rPr lang="ja-JP" sz="1200" dirty="0">
                <a:solidFill>
                  <a:schemeClr val="tx1"/>
                </a:solidFill>
              </a:rPr>
              <a:t>MOH Circular 49/2017/T-BYT</a:t>
            </a:r>
            <a:endParaRPr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容認される遠隔医療サービスと医療提供者／患者の責任を提示。</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遠隔医療相談は、提供者の免許資格に応じた内容のみを扱い、相談内容に責任を負う。患者は遠隔相談を利用する決定権と責任を有する。</a:t>
            </a:r>
            <a:endParaRPr sz="1200" dirty="0">
              <a:solidFill>
                <a:schemeClr val="tx1"/>
              </a:solidFill>
            </a:endParaRPr>
          </a:p>
          <a:p>
            <a:pPr marL="586157" lvl="0" indent="0" algn="l" rtl="0">
              <a:lnSpc>
                <a:spcPct val="100000"/>
              </a:lnSpc>
              <a:spcBef>
                <a:spcPts val="0"/>
              </a:spcBef>
              <a:spcAft>
                <a:spcPts val="0"/>
              </a:spcAft>
              <a:buSzPts val="1400"/>
              <a:buNone/>
            </a:pPr>
            <a:endParaRPr sz="1200" dirty="0">
              <a:solidFill>
                <a:schemeClr val="tx1"/>
              </a:solidFill>
            </a:endParaRPr>
          </a:p>
          <a:p>
            <a:pPr marL="180975" lvl="0" indent="-180975" algn="l" rtl="0">
              <a:lnSpc>
                <a:spcPct val="100000"/>
              </a:lnSpc>
              <a:spcBef>
                <a:spcPts val="0"/>
              </a:spcBef>
              <a:spcAft>
                <a:spcPts val="0"/>
              </a:spcAft>
              <a:buSzPts val="1400"/>
              <a:buFont typeface="Noto Sans Symbols"/>
              <a:buChar char="■"/>
            </a:pPr>
            <a:r>
              <a:rPr lang="ja-JP" sz="1200" dirty="0">
                <a:solidFill>
                  <a:schemeClr val="tx1"/>
                </a:solidFill>
              </a:rPr>
              <a:t>MOH Circular 54/2017/TT-BYT</a:t>
            </a:r>
            <a:endParaRPr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医療機関におけるIT活用のガイドラインを制定。</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各医療機関は施設におけるIT活用レベルに関する決定を行い、毎年保健局へ報告する。報告されたIT活用レベルは情報技術部門のウェブサイト（https://ehealth.gov.vn/）にて公開される。</a:t>
            </a:r>
            <a:endParaRPr sz="1200" dirty="0">
              <a:solidFill>
                <a:schemeClr val="tx1"/>
              </a:solidFill>
            </a:endParaRPr>
          </a:p>
        </p:txBody>
      </p:sp>
      <p:sp>
        <p:nvSpPr>
          <p:cNvPr id="1714" name="Google Shape;1714;g1111c098675_0_1317"/>
          <p:cNvSpPr txBox="1"/>
          <p:nvPr/>
        </p:nvSpPr>
        <p:spPr>
          <a:xfrm>
            <a:off x="184639" y="6060559"/>
            <a:ext cx="8772000" cy="797262"/>
          </a:xfrm>
          <a:prstGeom prst="rect">
            <a:avLst/>
          </a:prstGeom>
          <a:noFill/>
          <a:ln>
            <a:noFill/>
          </a:ln>
        </p:spPr>
        <p:txBody>
          <a:bodyPr spcFirstLastPara="1" wrap="square" lIns="91425" tIns="45700" rIns="91425" bIns="45700" anchor="t" anchorCtr="0">
            <a:noAutofit/>
          </a:bodyPr>
          <a:lstStyle/>
          <a:p>
            <a:pPr marL="128957" marR="0" lvl="0" indent="0" algn="l" rtl="0">
              <a:lnSpc>
                <a:spcPct val="100000"/>
              </a:lnSpc>
              <a:spcBef>
                <a:spcPts val="0"/>
              </a:spcBef>
              <a:spcAft>
                <a:spcPts val="0"/>
              </a:spcAft>
              <a:buClr>
                <a:srgbClr val="1F3864"/>
              </a:buClr>
              <a:buSzPts val="1400"/>
              <a:buFont typeface="Noto Sans Symbols"/>
              <a:buNone/>
            </a:pPr>
            <a:r>
              <a:rPr lang="ja-JP" sz="1100" b="0" i="0" u="none" strike="noStrike" cap="none" dirty="0">
                <a:solidFill>
                  <a:srgbClr val="3F3F3F"/>
                </a:solidFill>
                <a:latin typeface="Meiryo"/>
                <a:ea typeface="Meiryo"/>
                <a:cs typeface="Meiryo"/>
                <a:sym typeface="Meiryo"/>
              </a:rPr>
              <a:t>1) Circular＝各省庁が制定する法令</a:t>
            </a:r>
            <a:endParaRPr sz="1100" b="0" i="0" u="none" strike="noStrike" cap="none" dirty="0">
              <a:solidFill>
                <a:srgbClr val="3F3F3F"/>
              </a:solidFill>
              <a:latin typeface="Meiryo"/>
              <a:ea typeface="Meiryo"/>
              <a:cs typeface="Meiryo"/>
              <a:sym typeface="Meiryo"/>
            </a:endParaRPr>
          </a:p>
          <a:p>
            <a:pPr marL="128957" marR="0" lvl="0" indent="0" algn="l" rtl="0">
              <a:lnSpc>
                <a:spcPct val="100000"/>
              </a:lnSpc>
              <a:spcBef>
                <a:spcPts val="0"/>
              </a:spcBef>
              <a:spcAft>
                <a:spcPts val="0"/>
              </a:spcAft>
              <a:buClr>
                <a:srgbClr val="1F3864"/>
              </a:buClr>
              <a:buSzPts val="1400"/>
              <a:buFont typeface="Noto Sans Symbols"/>
              <a:buNone/>
            </a:pPr>
            <a:r>
              <a:rPr lang="ja-JP" altLang="en-US" sz="1100" b="0" i="0" u="none" strike="noStrike" cap="none" dirty="0">
                <a:solidFill>
                  <a:srgbClr val="3F3F3F"/>
                </a:solidFill>
                <a:latin typeface="Meiryo"/>
                <a:ea typeface="Meiryo"/>
                <a:cs typeface="Meiryo"/>
                <a:sym typeface="Meiryo"/>
              </a:rPr>
              <a:t>参考文献：</a:t>
            </a:r>
            <a:endParaRPr lang="en-US" altLang="ja-JP" sz="1100" b="0" i="0" u="none" strike="noStrike" cap="none" dirty="0">
              <a:solidFill>
                <a:srgbClr val="3F3F3F"/>
              </a:solidFill>
              <a:latin typeface="Meiryo"/>
              <a:ea typeface="Meiryo"/>
              <a:cs typeface="Meiryo"/>
              <a:sym typeface="Meiryo"/>
            </a:endParaRPr>
          </a:p>
          <a:p>
            <a:pPr marL="128957" marR="0" lvl="0" indent="0" algn="l" rtl="0">
              <a:lnSpc>
                <a:spcPct val="100000"/>
              </a:lnSpc>
              <a:spcBef>
                <a:spcPts val="0"/>
              </a:spcBef>
              <a:spcAft>
                <a:spcPts val="0"/>
              </a:spcAft>
              <a:buClr>
                <a:srgbClr val="1F3864"/>
              </a:buClr>
              <a:buSzPts val="1400"/>
              <a:buFont typeface="Noto Sans Symbols"/>
              <a:buNone/>
            </a:pPr>
            <a:r>
              <a:rPr lang="ja-JP" sz="1100" b="0" i="0" u="none" strike="noStrike" cap="none" dirty="0">
                <a:solidFill>
                  <a:srgbClr val="3F3F3F"/>
                </a:solidFill>
                <a:latin typeface="Meiryo"/>
                <a:ea typeface="Meiryo"/>
                <a:cs typeface="Meiryo"/>
                <a:sym typeface="Meiryo"/>
              </a:rPr>
              <a:t>KPMG and Oxford University Clinical Research Unit (2020). “Digital Health in Vietnam”. </a:t>
            </a:r>
            <a:endParaRPr sz="1400" b="0" i="0" u="none" strike="noStrike" cap="none" dirty="0">
              <a:solidFill>
                <a:srgbClr val="000000"/>
              </a:solidFill>
              <a:latin typeface="Arial"/>
              <a:ea typeface="Arial"/>
              <a:cs typeface="Arial"/>
              <a:sym typeface="Arial"/>
            </a:endParaRPr>
          </a:p>
          <a:p>
            <a:pPr marL="128957" marR="0" lvl="0" indent="0" algn="l" rtl="0">
              <a:lnSpc>
                <a:spcPct val="100000"/>
              </a:lnSpc>
              <a:spcBef>
                <a:spcPts val="0"/>
              </a:spcBef>
              <a:spcAft>
                <a:spcPts val="0"/>
              </a:spcAft>
              <a:buClr>
                <a:srgbClr val="1F3864"/>
              </a:buClr>
              <a:buSzPts val="1400"/>
              <a:buFont typeface="Noto Sans Symbols"/>
              <a:buNone/>
            </a:pPr>
            <a:r>
              <a:rPr lang="ja-JP" sz="1100" b="0" i="0" u="none" strike="noStrike" cap="none" dirty="0">
                <a:solidFill>
                  <a:srgbClr val="3F3F3F"/>
                </a:solidFill>
                <a:latin typeface="Meiryo"/>
                <a:ea typeface="Meiryo"/>
                <a:cs typeface="Meiryo"/>
                <a:sym typeface="Meiryo"/>
              </a:rPr>
              <a:t>https://assets.kpmg/content/dam/kpmg/vn/pdf/publication/2021/digital-health-vietnam-2020-twopage.pdf</a:t>
            </a:r>
            <a:endParaRPr sz="1100" b="0" i="0" u="none" strike="noStrike" cap="none" dirty="0">
              <a:solidFill>
                <a:srgbClr val="3F3F3F"/>
              </a:solidFill>
              <a:latin typeface="Meiryo"/>
              <a:ea typeface="Meiryo"/>
              <a:cs typeface="Meiryo"/>
              <a:sym typeface="Meiryo"/>
            </a:endParaRPr>
          </a:p>
        </p:txBody>
      </p:sp>
      <p:sp>
        <p:nvSpPr>
          <p:cNvPr id="2" name="スライド番号プレースホルダー 1">
            <a:extLst>
              <a:ext uri="{FF2B5EF4-FFF2-40B4-BE49-F238E27FC236}">
                <a16:creationId xmlns:a16="http://schemas.microsoft.com/office/drawing/2014/main" xmlns="" id="{01F53D09-CC9E-4EA2-8C2C-6B2493B3C4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36</a:t>
            </a:fld>
            <a:endParaRPr lang="ja-JP" altLang="en-US" dirty="0"/>
          </a:p>
        </p:txBody>
      </p:sp>
    </p:spTree>
    <p:extLst>
      <p:ext uri="{BB962C8B-B14F-4D97-AF65-F5344CB8AC3E}">
        <p14:creationId xmlns:p14="http://schemas.microsoft.com/office/powerpoint/2010/main" val="256397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g1111c098675_0_1325"/>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dirty="0"/>
              <a:t>遠隔診療、遠隔リハビリ関連の法的規制（</a:t>
            </a:r>
            <a:r>
              <a:rPr lang="en-US" altLang="ja-JP" dirty="0"/>
              <a:t>3/5 </a:t>
            </a:r>
            <a:r>
              <a:rPr lang="ja-JP" dirty="0"/>
              <a:t>ベトナム）</a:t>
            </a:r>
            <a:endParaRPr dirty="0">
              <a:latin typeface="Meiryo"/>
              <a:ea typeface="Meiryo"/>
              <a:cs typeface="Meiryo"/>
              <a:sym typeface="Meiryo"/>
            </a:endParaRPr>
          </a:p>
        </p:txBody>
      </p:sp>
      <p:sp>
        <p:nvSpPr>
          <p:cNvPr id="1721" name="Google Shape;1721;g1111c098675_0_1325"/>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dirty="0"/>
              <a:t>ベトナム／非感染症疾患／遠隔医療／</a:t>
            </a:r>
            <a:r>
              <a:rPr lang="en-US" altLang="ja-JP" dirty="0"/>
              <a:t>3.</a:t>
            </a:r>
            <a:r>
              <a:rPr lang="ja-JP" altLang="en-US" dirty="0"/>
              <a:t>政策・制度</a:t>
            </a:r>
            <a:r>
              <a:rPr lang="en-US" altLang="ja-JP" dirty="0"/>
              <a:t>,</a:t>
            </a:r>
            <a:r>
              <a:rPr lang="ja-JP" altLang="en-US" dirty="0"/>
              <a:t>保健に関する制度・行政体制 </a:t>
            </a:r>
          </a:p>
        </p:txBody>
      </p:sp>
      <p:sp>
        <p:nvSpPr>
          <p:cNvPr id="1722" name="Google Shape;1722;g1111c098675_0_1325"/>
          <p:cNvSpPr txBox="1">
            <a:spLocks noGrp="1"/>
          </p:cNvSpPr>
          <p:nvPr>
            <p:ph type="body" idx="1"/>
          </p:nvPr>
        </p:nvSpPr>
        <p:spPr>
          <a:xfrm>
            <a:off x="184639" y="785091"/>
            <a:ext cx="8772000" cy="5391900"/>
          </a:xfrm>
          <a:prstGeom prst="rect">
            <a:avLst/>
          </a:prstGeom>
          <a:noFill/>
          <a:ln>
            <a:noFill/>
          </a:ln>
        </p:spPr>
        <p:txBody>
          <a:bodyPr spcFirstLastPara="1" wrap="square" lIns="91425" tIns="45700" rIns="91425" bIns="45700" anchor="t" anchorCtr="0">
            <a:noAutofit/>
          </a:bodyPr>
          <a:lstStyle/>
          <a:p>
            <a:pPr marL="128588" lvl="0" indent="-128588" algn="l" rtl="0">
              <a:lnSpc>
                <a:spcPct val="200000"/>
              </a:lnSpc>
              <a:spcBef>
                <a:spcPts val="0"/>
              </a:spcBef>
              <a:spcAft>
                <a:spcPts val="0"/>
              </a:spcAft>
              <a:buSzPts val="1400"/>
              <a:buNone/>
            </a:pPr>
            <a:r>
              <a:rPr lang="ja-JP" b="1" dirty="0">
                <a:solidFill>
                  <a:schemeClr val="tx1"/>
                </a:solidFill>
              </a:rPr>
              <a:t>サイバーセキュリティに関する法的規制 ①</a:t>
            </a:r>
            <a:endParaRPr b="1" dirty="0">
              <a:solidFill>
                <a:schemeClr val="tx1"/>
              </a:solidFill>
            </a:endParaRPr>
          </a:p>
          <a:p>
            <a:pPr marL="180975" lvl="0" indent="-180975" algn="l" rtl="0">
              <a:lnSpc>
                <a:spcPct val="200000"/>
              </a:lnSpc>
              <a:spcBef>
                <a:spcPts val="0"/>
              </a:spcBef>
              <a:spcAft>
                <a:spcPts val="0"/>
              </a:spcAft>
              <a:buClr>
                <a:schemeClr val="dk2"/>
              </a:buClr>
              <a:buSzPts val="1200"/>
              <a:buChar char="■"/>
            </a:pPr>
            <a:r>
              <a:rPr lang="ja-JP" sz="1200" dirty="0">
                <a:solidFill>
                  <a:schemeClr val="tx1"/>
                </a:solidFill>
              </a:rPr>
              <a:t>ネットワーク情報セキュリティ法（2016年7月）　Law on Network Information Security (LNIS)</a:t>
            </a:r>
            <a:endParaRPr sz="1200" dirty="0">
              <a:solidFill>
                <a:schemeClr val="tx1"/>
              </a:solidFill>
            </a:endParaRPr>
          </a:p>
          <a:p>
            <a:pPr marL="180975" lvl="0" indent="0" algn="l" rtl="0">
              <a:lnSpc>
                <a:spcPct val="100000"/>
              </a:lnSpc>
              <a:spcBef>
                <a:spcPts val="0"/>
              </a:spcBef>
              <a:spcAft>
                <a:spcPts val="0"/>
              </a:spcAft>
              <a:buSzPts val="1400"/>
              <a:buNone/>
            </a:pPr>
            <a:endParaRPr lang="en-US" altLang="ja-JP" sz="1200" dirty="0">
              <a:solidFill>
                <a:schemeClr val="tx1"/>
              </a:solidFill>
            </a:endParaRPr>
          </a:p>
          <a:p>
            <a:pPr marL="180975" lvl="0" indent="0" algn="l" rtl="0">
              <a:lnSpc>
                <a:spcPct val="100000"/>
              </a:lnSpc>
              <a:spcBef>
                <a:spcPts val="0"/>
              </a:spcBef>
              <a:spcAft>
                <a:spcPts val="0"/>
              </a:spcAft>
              <a:buSzPts val="1400"/>
              <a:buNone/>
            </a:pPr>
            <a:r>
              <a:rPr lang="ja-JP" sz="1200" dirty="0">
                <a:solidFill>
                  <a:schemeClr val="tx1"/>
                </a:solidFill>
              </a:rPr>
              <a:t>【適用対象】</a:t>
            </a:r>
            <a:endParaRPr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ベトナムの機関組織および個人</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ベトナムでのネットワーク情報セキュリティ活動に関与する外国の組織および個人</a:t>
            </a:r>
            <a:endParaRPr sz="1200" dirty="0">
              <a:solidFill>
                <a:schemeClr val="tx1"/>
              </a:solidFill>
            </a:endParaRPr>
          </a:p>
          <a:p>
            <a:pPr marL="879238" lvl="0" indent="0" algn="l" rtl="0">
              <a:lnSpc>
                <a:spcPct val="100000"/>
              </a:lnSpc>
              <a:spcBef>
                <a:spcPts val="0"/>
              </a:spcBef>
              <a:spcAft>
                <a:spcPts val="0"/>
              </a:spcAft>
              <a:buSzPts val="1400"/>
              <a:buNone/>
            </a:pPr>
            <a:endParaRPr sz="1200" dirty="0">
              <a:solidFill>
                <a:schemeClr val="tx1"/>
              </a:solidFill>
            </a:endParaRPr>
          </a:p>
          <a:p>
            <a:pPr marL="585788" lvl="0" indent="-404813" algn="l" rtl="0">
              <a:lnSpc>
                <a:spcPct val="100000"/>
              </a:lnSpc>
              <a:spcBef>
                <a:spcPts val="0"/>
              </a:spcBef>
              <a:spcAft>
                <a:spcPts val="0"/>
              </a:spcAft>
              <a:buSzPts val="1400"/>
              <a:buNone/>
            </a:pPr>
            <a:r>
              <a:rPr lang="ja-JP" sz="1200" dirty="0">
                <a:solidFill>
                  <a:schemeClr val="tx1"/>
                </a:solidFill>
              </a:rPr>
              <a:t>【内容】</a:t>
            </a:r>
            <a:endParaRPr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ネットワーク情報セキュリティ活動に関する規制</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機関／組織／個人のネットワーク情報保護・市民の暗号（cyptography）保護・ネットワーク技術情報セキュリティ基準の達成における権利と義務を規定</a:t>
            </a:r>
            <a:endParaRPr sz="1200" dirty="0">
              <a:solidFill>
                <a:schemeClr val="tx1"/>
              </a:solidFill>
            </a:endParaRPr>
          </a:p>
          <a:p>
            <a:pPr marL="586157" lvl="0" indent="0" algn="l" rtl="0">
              <a:lnSpc>
                <a:spcPct val="100000"/>
              </a:lnSpc>
              <a:spcBef>
                <a:spcPts val="0"/>
              </a:spcBef>
              <a:spcAft>
                <a:spcPts val="0"/>
              </a:spcAft>
              <a:buSzPts val="1400"/>
              <a:buNone/>
            </a:pPr>
            <a:endParaRPr lang="en-US" altLang="ja-JP" sz="1200" dirty="0">
              <a:solidFill>
                <a:schemeClr val="tx1"/>
              </a:solidFill>
            </a:endParaRPr>
          </a:p>
          <a:p>
            <a:pPr marL="585788" lvl="0" indent="-404813" algn="l" rtl="0">
              <a:lnSpc>
                <a:spcPct val="100000"/>
              </a:lnSpc>
              <a:spcBef>
                <a:spcPts val="0"/>
              </a:spcBef>
              <a:spcAft>
                <a:spcPts val="0"/>
              </a:spcAft>
              <a:buSzPts val="1400"/>
              <a:buNone/>
            </a:pPr>
            <a:r>
              <a:rPr lang="ja-JP" sz="1200" dirty="0">
                <a:solidFill>
                  <a:schemeClr val="tx1"/>
                </a:solidFill>
              </a:rPr>
              <a:t>【留意点】</a:t>
            </a:r>
            <a:endParaRPr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個人データ（Personal Data）とは、個人を特定できる情報（名前、生年月日、住所、電話番号、メールアドレスなど）を指す</a:t>
            </a:r>
            <a:r>
              <a:rPr lang="ja-JP" altLang="en-US" sz="1200" dirty="0">
                <a:solidFill>
                  <a:schemeClr val="tx1"/>
                </a:solidFill>
              </a:rPr>
              <a:t>。</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全体的に広義の言葉で書かれており、管轄当局の解釈に委ねられている部分がある</a:t>
            </a:r>
            <a:r>
              <a:rPr lang="ja-JP" altLang="en-US" sz="1200" dirty="0">
                <a:solidFill>
                  <a:schemeClr val="tx1"/>
                </a:solidFill>
              </a:rPr>
              <a:t>。</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LNSIのデータ保護ルールの管轄外にあるデータ処理</a:t>
            </a:r>
            <a:r>
              <a:rPr lang="ja-JP" altLang="en-US" sz="1200" dirty="0">
                <a:solidFill>
                  <a:schemeClr val="tx1"/>
                </a:solidFill>
              </a:rPr>
              <a:t>：</a:t>
            </a:r>
            <a:endParaRPr sz="1200" dirty="0">
              <a:solidFill>
                <a:schemeClr val="tx1"/>
              </a:solidFill>
            </a:endParaRPr>
          </a:p>
          <a:p>
            <a:pPr marL="542925" lvl="1" indent="-180975" algn="l" rtl="0">
              <a:lnSpc>
                <a:spcPct val="100000"/>
              </a:lnSpc>
              <a:spcBef>
                <a:spcPts val="0"/>
              </a:spcBef>
              <a:spcAft>
                <a:spcPts val="0"/>
              </a:spcAft>
              <a:buSzPts val="1120"/>
              <a:buFont typeface="Arial"/>
              <a:buAutoNum type="arabicPeriod"/>
            </a:pPr>
            <a:r>
              <a:rPr lang="ja-JP" sz="1200" dirty="0">
                <a:solidFill>
                  <a:schemeClr val="tx1"/>
                </a:solidFill>
              </a:rPr>
              <a:t>管轄当局によって、もしくは法的根拠に基づく管轄当局の決定によって実行される個人データの処理</a:t>
            </a:r>
            <a:endParaRPr lang="en-US" altLang="ja-JP" sz="1200" dirty="0">
              <a:solidFill>
                <a:schemeClr val="tx1"/>
              </a:solidFill>
            </a:endParaRPr>
          </a:p>
          <a:p>
            <a:pPr marL="542925" lvl="1" indent="-180975" algn="l" rtl="0">
              <a:lnSpc>
                <a:spcPct val="100000"/>
              </a:lnSpc>
              <a:spcBef>
                <a:spcPts val="0"/>
              </a:spcBef>
              <a:spcAft>
                <a:spcPts val="0"/>
              </a:spcAft>
              <a:buSzPts val="1120"/>
              <a:buFont typeface="Arial"/>
              <a:buAutoNum type="arabicPeriod"/>
            </a:pPr>
            <a:r>
              <a:rPr lang="ja-JP" sz="1200" dirty="0">
                <a:solidFill>
                  <a:schemeClr val="tx1"/>
                </a:solidFill>
              </a:rPr>
              <a:t>国防、公序良俗の維持、非営利目的の達成など、国家の安全を確保するための個人データの処理</a:t>
            </a:r>
            <a:endParaRPr sz="1200" dirty="0">
              <a:solidFill>
                <a:schemeClr val="tx1"/>
              </a:solidFill>
            </a:endParaRPr>
          </a:p>
          <a:p>
            <a:pPr marL="1301277" lvl="0" indent="0" algn="l" rtl="0">
              <a:lnSpc>
                <a:spcPct val="100000"/>
              </a:lnSpc>
              <a:spcBef>
                <a:spcPts val="0"/>
              </a:spcBef>
              <a:spcAft>
                <a:spcPts val="0"/>
              </a:spcAft>
              <a:buSzPts val="1400"/>
              <a:buNone/>
            </a:pPr>
            <a:endParaRPr sz="1200" dirty="0">
              <a:solidFill>
                <a:schemeClr val="tx1"/>
              </a:solidFill>
            </a:endParaRPr>
          </a:p>
          <a:p>
            <a:pPr marL="128957" lvl="0" indent="0" algn="l" rtl="0">
              <a:lnSpc>
                <a:spcPct val="100000"/>
              </a:lnSpc>
              <a:spcBef>
                <a:spcPts val="0"/>
              </a:spcBef>
              <a:spcAft>
                <a:spcPts val="0"/>
              </a:spcAft>
              <a:buSzPts val="1400"/>
              <a:buNone/>
            </a:pPr>
            <a:endParaRPr sz="1200" dirty="0">
              <a:solidFill>
                <a:schemeClr val="tx1"/>
              </a:solidFill>
            </a:endParaRPr>
          </a:p>
          <a:p>
            <a:pPr marL="128957" lvl="0" indent="0" rtl="0">
              <a:lnSpc>
                <a:spcPct val="100000"/>
              </a:lnSpc>
              <a:spcBef>
                <a:spcPts val="0"/>
              </a:spcBef>
              <a:spcAft>
                <a:spcPts val="0"/>
              </a:spcAft>
              <a:buSzPts val="1400"/>
              <a:buNone/>
            </a:pPr>
            <a:r>
              <a:rPr lang="ja-JP" altLang="en-US" sz="1200" dirty="0">
                <a:solidFill>
                  <a:schemeClr val="tx1"/>
                </a:solidFill>
              </a:rPr>
              <a:t>　　　　　　　　 </a:t>
            </a:r>
            <a:r>
              <a:rPr lang="ja-JP" sz="1200" dirty="0">
                <a:solidFill>
                  <a:schemeClr val="tx1"/>
                </a:solidFill>
              </a:rPr>
              <a:t>ベトナム国内で個人データ</a:t>
            </a:r>
            <a:r>
              <a:rPr lang="ja-JP" sz="1200" dirty="0" smtClean="0">
                <a:solidFill>
                  <a:schemeClr val="tx1"/>
                </a:solidFill>
              </a:rPr>
              <a:t>と</a:t>
            </a:r>
            <a:r>
              <a:rPr lang="ja-JP" altLang="en-US" sz="1200" dirty="0" smtClean="0">
                <a:solidFill>
                  <a:schemeClr val="tx1"/>
                </a:solidFill>
              </a:rPr>
              <a:t>みなされる</a:t>
            </a:r>
            <a:r>
              <a:rPr lang="ja-JP" sz="1200" dirty="0">
                <a:solidFill>
                  <a:schemeClr val="tx1"/>
                </a:solidFill>
              </a:rPr>
              <a:t>可能性のある情報の収集や</a:t>
            </a:r>
            <a:endParaRPr sz="1200" dirty="0">
              <a:solidFill>
                <a:schemeClr val="tx1"/>
              </a:solidFill>
            </a:endParaRPr>
          </a:p>
          <a:p>
            <a:pPr marL="128957" lvl="0" indent="0" algn="ctr" rtl="0">
              <a:lnSpc>
                <a:spcPct val="100000"/>
              </a:lnSpc>
              <a:spcBef>
                <a:spcPts val="0"/>
              </a:spcBef>
              <a:spcAft>
                <a:spcPts val="0"/>
              </a:spcAft>
              <a:buSzPts val="1400"/>
              <a:buNone/>
            </a:pPr>
            <a:r>
              <a:rPr lang="ja-JP" sz="1200" dirty="0">
                <a:solidFill>
                  <a:schemeClr val="tx1"/>
                </a:solidFill>
              </a:rPr>
              <a:t>処理を伴う事業活動を行う前に、管轄となる省庁等に</a:t>
            </a:r>
            <a:r>
              <a:rPr lang="ja-JP" sz="12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法的</a:t>
            </a:r>
            <a:r>
              <a:rPr lang="ja-JP" sz="12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根拠の確認をすること</a:t>
            </a:r>
            <a:r>
              <a:rPr lang="ja-JP" sz="12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が重要</a:t>
            </a:r>
            <a:endParaRPr sz="1200" dirty="0">
              <a:solidFill>
                <a:schemeClr val="tx1"/>
              </a:solidFill>
            </a:endParaRPr>
          </a:p>
        </p:txBody>
      </p:sp>
      <p:sp>
        <p:nvSpPr>
          <p:cNvPr id="1723" name="Google Shape;1723;g1111c098675_0_1325"/>
          <p:cNvSpPr/>
          <p:nvPr/>
        </p:nvSpPr>
        <p:spPr>
          <a:xfrm>
            <a:off x="895009" y="5068839"/>
            <a:ext cx="609600" cy="353700"/>
          </a:xfrm>
          <a:prstGeom prst="rightArrow">
            <a:avLst>
              <a:gd name="adj1" fmla="val 50000"/>
              <a:gd name="adj2" fmla="val 50000"/>
            </a:avLst>
          </a:prstGeom>
          <a:solidFill>
            <a:srgbClr val="8296B0"/>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24" name="Google Shape;1724;g1111c098675_0_1325"/>
          <p:cNvSpPr txBox="1"/>
          <p:nvPr/>
        </p:nvSpPr>
        <p:spPr>
          <a:xfrm>
            <a:off x="184639" y="6176991"/>
            <a:ext cx="8772000" cy="622785"/>
          </a:xfrm>
          <a:prstGeom prst="rect">
            <a:avLst/>
          </a:prstGeom>
          <a:noFill/>
          <a:ln>
            <a:noFill/>
          </a:ln>
        </p:spPr>
        <p:txBody>
          <a:bodyPr spcFirstLastPara="1" wrap="square" lIns="91425" tIns="45700" rIns="91425" bIns="45700" anchor="t" anchorCtr="0">
            <a:noAutofit/>
          </a:bodyPr>
          <a:lstStyle/>
          <a:p>
            <a:pPr marL="128957" marR="0" lvl="0" indent="0" algn="l" rtl="0">
              <a:lnSpc>
                <a:spcPct val="100000"/>
              </a:lnSpc>
              <a:spcBef>
                <a:spcPts val="0"/>
              </a:spcBef>
              <a:spcAft>
                <a:spcPts val="0"/>
              </a:spcAft>
              <a:buClr>
                <a:srgbClr val="1F3864"/>
              </a:buClr>
              <a:buSzPts val="1400"/>
              <a:buFont typeface="Noto Sans Symbols"/>
              <a:buNone/>
            </a:pPr>
            <a:r>
              <a:rPr lang="ja-JP" altLang="en-US" sz="1100" b="0" i="0" u="none" strike="noStrike" cap="none" dirty="0">
                <a:solidFill>
                  <a:srgbClr val="3F3F3F"/>
                </a:solidFill>
                <a:latin typeface="Meiryo"/>
                <a:ea typeface="Meiryo"/>
                <a:cs typeface="Meiryo"/>
                <a:sym typeface="Meiryo"/>
              </a:rPr>
              <a:t>参考文献：</a:t>
            </a:r>
            <a:endParaRPr lang="en-US" altLang="ja-JP" sz="1100" b="0" i="0" u="none" strike="noStrike" cap="none" dirty="0">
              <a:solidFill>
                <a:srgbClr val="3F3F3F"/>
              </a:solidFill>
              <a:latin typeface="Meiryo"/>
              <a:ea typeface="Meiryo"/>
              <a:cs typeface="Meiryo"/>
              <a:sym typeface="Meiryo"/>
            </a:endParaRPr>
          </a:p>
          <a:p>
            <a:pPr marL="128957" marR="0" lvl="0" indent="0" algn="l" rtl="0">
              <a:lnSpc>
                <a:spcPct val="100000"/>
              </a:lnSpc>
              <a:spcBef>
                <a:spcPts val="0"/>
              </a:spcBef>
              <a:spcAft>
                <a:spcPts val="0"/>
              </a:spcAft>
              <a:buClr>
                <a:srgbClr val="1F3864"/>
              </a:buClr>
              <a:buSzPts val="1400"/>
              <a:buFont typeface="Noto Sans Symbols"/>
              <a:buNone/>
            </a:pPr>
            <a:r>
              <a:rPr lang="ja-JP" sz="1100" b="0" i="0" u="none" strike="noStrike" cap="none" dirty="0">
                <a:solidFill>
                  <a:srgbClr val="3F3F3F"/>
                </a:solidFill>
                <a:latin typeface="Meiryo"/>
                <a:ea typeface="Meiryo"/>
                <a:cs typeface="Meiryo"/>
                <a:sym typeface="Meiryo"/>
              </a:rPr>
              <a:t>KPMG and Oxford University Clinical Research Unit (2020). “Digital Health in Vietnam”. </a:t>
            </a:r>
            <a:endParaRPr sz="1400" b="0" i="0" u="none" strike="noStrike" cap="none" dirty="0">
              <a:solidFill>
                <a:srgbClr val="000000"/>
              </a:solidFill>
              <a:latin typeface="Arial"/>
              <a:ea typeface="Arial"/>
              <a:cs typeface="Arial"/>
              <a:sym typeface="Arial"/>
            </a:endParaRPr>
          </a:p>
          <a:p>
            <a:pPr marL="128957" marR="0" lvl="0" indent="0" algn="l" rtl="0">
              <a:lnSpc>
                <a:spcPct val="100000"/>
              </a:lnSpc>
              <a:spcBef>
                <a:spcPts val="0"/>
              </a:spcBef>
              <a:spcAft>
                <a:spcPts val="0"/>
              </a:spcAft>
              <a:buClr>
                <a:srgbClr val="1F3864"/>
              </a:buClr>
              <a:buSzPts val="1400"/>
              <a:buFont typeface="Noto Sans Symbols"/>
              <a:buNone/>
            </a:pPr>
            <a:r>
              <a:rPr lang="ja-JP" sz="1100" b="0" i="0" u="none" strike="noStrike" cap="none" dirty="0">
                <a:solidFill>
                  <a:srgbClr val="3F3F3F"/>
                </a:solidFill>
                <a:latin typeface="Meiryo"/>
                <a:ea typeface="Meiryo"/>
                <a:cs typeface="Meiryo"/>
                <a:sym typeface="Meiryo"/>
              </a:rPr>
              <a:t>https://assets.kpmg/content/dam/kpmg/vn/pdf/publication/2021/digital-health-vietnam-2020-twopage.pdf</a:t>
            </a:r>
            <a:endParaRPr sz="1400" b="0" i="0" u="none" strike="noStrike" cap="none" dirty="0">
              <a:solidFill>
                <a:srgbClr val="000000"/>
              </a:solidFill>
              <a:latin typeface="Arial"/>
              <a:ea typeface="Arial"/>
              <a:cs typeface="Arial"/>
              <a:sym typeface="Arial"/>
            </a:endParaRPr>
          </a:p>
        </p:txBody>
      </p:sp>
      <p:sp>
        <p:nvSpPr>
          <p:cNvPr id="2" name="スライド番号プレースホルダー 1">
            <a:extLst>
              <a:ext uri="{FF2B5EF4-FFF2-40B4-BE49-F238E27FC236}">
                <a16:creationId xmlns:a16="http://schemas.microsoft.com/office/drawing/2014/main" xmlns="" id="{2B2C61F5-D54F-4F05-A525-FFCB148016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37</a:t>
            </a:fld>
            <a:endParaRPr lang="ja-JP" altLang="en-US" dirty="0"/>
          </a:p>
        </p:txBody>
      </p:sp>
    </p:spTree>
    <p:extLst>
      <p:ext uri="{BB962C8B-B14F-4D97-AF65-F5344CB8AC3E}">
        <p14:creationId xmlns:p14="http://schemas.microsoft.com/office/powerpoint/2010/main" val="4058493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g1111c098675_0_1334"/>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dirty="0"/>
              <a:t>遠隔診療、遠隔リハビリ関連の法的規制（</a:t>
            </a:r>
            <a:r>
              <a:rPr lang="en-US" altLang="ja-JP" dirty="0"/>
              <a:t>4/5 </a:t>
            </a:r>
            <a:r>
              <a:rPr lang="ja-JP" dirty="0"/>
              <a:t>ベトナム）</a:t>
            </a:r>
            <a:endParaRPr dirty="0">
              <a:latin typeface="Meiryo"/>
              <a:ea typeface="Meiryo"/>
              <a:cs typeface="Meiryo"/>
              <a:sym typeface="Meiryo"/>
            </a:endParaRPr>
          </a:p>
        </p:txBody>
      </p:sp>
      <p:sp>
        <p:nvSpPr>
          <p:cNvPr id="1731" name="Google Shape;1731;g1111c098675_0_1334"/>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dirty="0"/>
              <a:t>ベトナム／非感染症疾患／遠隔医療／</a:t>
            </a:r>
            <a:r>
              <a:rPr lang="en-US" altLang="ja-JP" dirty="0"/>
              <a:t>3.</a:t>
            </a:r>
            <a:r>
              <a:rPr lang="ja-JP" altLang="en-US" dirty="0"/>
              <a:t>政策・制度</a:t>
            </a:r>
            <a:r>
              <a:rPr lang="en-US" altLang="ja-JP" dirty="0"/>
              <a:t>,</a:t>
            </a:r>
            <a:r>
              <a:rPr lang="ja-JP" altLang="en-US" dirty="0"/>
              <a:t>個人情報保護</a:t>
            </a:r>
          </a:p>
        </p:txBody>
      </p:sp>
      <p:sp>
        <p:nvSpPr>
          <p:cNvPr id="1732" name="Google Shape;1732;g1111c098675_0_1334"/>
          <p:cNvSpPr txBox="1">
            <a:spLocks noGrp="1"/>
          </p:cNvSpPr>
          <p:nvPr>
            <p:ph type="body" idx="1"/>
          </p:nvPr>
        </p:nvSpPr>
        <p:spPr>
          <a:xfrm>
            <a:off x="184639" y="785091"/>
            <a:ext cx="8772000" cy="5391900"/>
          </a:xfrm>
          <a:prstGeom prst="rect">
            <a:avLst/>
          </a:prstGeom>
          <a:noFill/>
          <a:ln>
            <a:noFill/>
          </a:ln>
        </p:spPr>
        <p:txBody>
          <a:bodyPr spcFirstLastPara="1" wrap="square" lIns="91425" tIns="45700" rIns="91425" bIns="45700" anchor="t" anchorCtr="0">
            <a:noAutofit/>
          </a:bodyPr>
          <a:lstStyle/>
          <a:p>
            <a:pPr marL="128588" lvl="0" indent="-128588" algn="l" rtl="0">
              <a:lnSpc>
                <a:spcPct val="200000"/>
              </a:lnSpc>
              <a:spcBef>
                <a:spcPts val="0"/>
              </a:spcBef>
              <a:spcAft>
                <a:spcPts val="0"/>
              </a:spcAft>
              <a:buSzPts val="1400"/>
              <a:buNone/>
            </a:pPr>
            <a:r>
              <a:rPr lang="ja-JP" b="1" dirty="0">
                <a:solidFill>
                  <a:schemeClr val="tx1"/>
                </a:solidFill>
              </a:rPr>
              <a:t>サイバーセキュリティに関する法的規制 ②</a:t>
            </a:r>
            <a:endParaRPr b="1" dirty="0">
              <a:solidFill>
                <a:schemeClr val="tx1"/>
              </a:solidFill>
            </a:endParaRPr>
          </a:p>
          <a:p>
            <a:pPr marL="180975" lvl="0" indent="-180975" algn="l" rtl="0">
              <a:lnSpc>
                <a:spcPct val="200000"/>
              </a:lnSpc>
              <a:spcBef>
                <a:spcPts val="0"/>
              </a:spcBef>
              <a:spcAft>
                <a:spcPts val="0"/>
              </a:spcAft>
              <a:buClr>
                <a:schemeClr val="dk2"/>
              </a:buClr>
              <a:buSzPts val="1200"/>
              <a:buChar char="■"/>
            </a:pPr>
            <a:r>
              <a:rPr lang="ja-JP" sz="1200" dirty="0">
                <a:solidFill>
                  <a:schemeClr val="tx1"/>
                </a:solidFill>
              </a:rPr>
              <a:t>サイバーセキュリティ法（2019年1月）　Law on Cybersecurity (LCS)</a:t>
            </a:r>
            <a:endParaRPr b="1" dirty="0">
              <a:solidFill>
                <a:schemeClr val="tx1"/>
              </a:solidFill>
            </a:endParaRPr>
          </a:p>
          <a:p>
            <a:pPr marL="180975" lvl="0" indent="0" algn="l" rtl="0">
              <a:lnSpc>
                <a:spcPct val="100000"/>
              </a:lnSpc>
              <a:spcBef>
                <a:spcPts val="0"/>
              </a:spcBef>
              <a:spcAft>
                <a:spcPts val="0"/>
              </a:spcAft>
              <a:buSzPts val="1400"/>
              <a:buNone/>
            </a:pPr>
            <a:endParaRPr lang="en-US" altLang="ja-JP" sz="1200" dirty="0">
              <a:solidFill>
                <a:schemeClr val="tx1"/>
              </a:solidFill>
            </a:endParaRPr>
          </a:p>
          <a:p>
            <a:pPr marL="180975" lvl="0" indent="0" algn="l" rtl="0">
              <a:lnSpc>
                <a:spcPct val="100000"/>
              </a:lnSpc>
              <a:spcBef>
                <a:spcPts val="0"/>
              </a:spcBef>
              <a:spcAft>
                <a:spcPts val="0"/>
              </a:spcAft>
              <a:buSzPts val="1400"/>
              <a:buNone/>
            </a:pPr>
            <a:r>
              <a:rPr lang="ja-JP" sz="1200" dirty="0">
                <a:solidFill>
                  <a:schemeClr val="tx1"/>
                </a:solidFill>
              </a:rPr>
              <a:t>【適用対象】</a:t>
            </a:r>
            <a:endParaRPr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ネットワークを利用してサービスを提供する機関組織および個人</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個人情報を含むユーザーデータの収集・利用・処理に関与する機関組織および個人</a:t>
            </a:r>
            <a:endParaRPr sz="1200" dirty="0">
              <a:solidFill>
                <a:schemeClr val="tx1"/>
              </a:solidFill>
            </a:endParaRPr>
          </a:p>
          <a:p>
            <a:pPr marL="585788" lvl="0" indent="-404813" algn="l" rtl="0">
              <a:lnSpc>
                <a:spcPct val="100000"/>
              </a:lnSpc>
              <a:spcBef>
                <a:spcPts val="0"/>
              </a:spcBef>
              <a:spcAft>
                <a:spcPts val="0"/>
              </a:spcAft>
              <a:buSzPts val="1400"/>
              <a:buNone/>
            </a:pPr>
            <a:endParaRPr lang="en-US" altLang="ja-JP" sz="1200" dirty="0">
              <a:solidFill>
                <a:schemeClr val="tx1"/>
              </a:solidFill>
            </a:endParaRPr>
          </a:p>
          <a:p>
            <a:pPr marL="585788" lvl="0" indent="-404813" algn="l" rtl="0">
              <a:lnSpc>
                <a:spcPct val="100000"/>
              </a:lnSpc>
              <a:spcBef>
                <a:spcPts val="0"/>
              </a:spcBef>
              <a:spcAft>
                <a:spcPts val="0"/>
              </a:spcAft>
              <a:buSzPts val="1400"/>
              <a:buNone/>
            </a:pPr>
            <a:r>
              <a:rPr lang="ja-JP" sz="1200" dirty="0">
                <a:solidFill>
                  <a:schemeClr val="tx1"/>
                </a:solidFill>
              </a:rPr>
              <a:t>【内容】</a:t>
            </a:r>
            <a:endParaRPr lang="en-US" altLang="ja-JP" dirty="0">
              <a:solidFill>
                <a:schemeClr val="tx1"/>
              </a:solidFill>
            </a:endParaRPr>
          </a:p>
          <a:p>
            <a:pPr marL="361950" indent="-180975">
              <a:lnSpc>
                <a:spcPct val="100000"/>
              </a:lnSpc>
              <a:buFont typeface="Wingdings" panose="05000000000000000000" pitchFamily="2" charset="2"/>
              <a:buChar char="l"/>
            </a:pPr>
            <a:r>
              <a:rPr lang="ja-JP" altLang="en-US" sz="1200" dirty="0">
                <a:solidFill>
                  <a:schemeClr val="tx1"/>
                </a:solidFill>
              </a:rPr>
              <a:t>ローカライゼーション</a:t>
            </a:r>
            <a:r>
              <a:rPr lang="ja-JP" sz="1200" dirty="0">
                <a:solidFill>
                  <a:schemeClr val="tx1"/>
                </a:solidFill>
              </a:rPr>
              <a:t>ルール</a:t>
            </a:r>
            <a:endParaRPr lang="en-US" altLang="ja-JP" sz="1200" dirty="0">
              <a:solidFill>
                <a:schemeClr val="tx1"/>
              </a:solidFill>
            </a:endParaRPr>
          </a:p>
          <a:p>
            <a:pPr marL="542925" lvl="0" indent="-180975" algn="l" rtl="0">
              <a:lnSpc>
                <a:spcPct val="100000"/>
              </a:lnSpc>
              <a:spcBef>
                <a:spcPts val="0"/>
              </a:spcBef>
              <a:spcAft>
                <a:spcPts val="0"/>
              </a:spcAft>
              <a:buSzPts val="1400"/>
              <a:buFont typeface="Arial" panose="020B0604020202020204" pitchFamily="34" charset="0"/>
              <a:buChar char="•"/>
            </a:pPr>
            <a:r>
              <a:rPr lang="ja-JP" sz="1200" dirty="0">
                <a:solidFill>
                  <a:schemeClr val="tx1"/>
                </a:solidFill>
              </a:rPr>
              <a:t>ベトナム国内および国外でサービスを提供する機関組織が個人データ、またはベトナムのユーザーのデータを収集／使用／分析／処理する場合、政府が規定する期間、データをベトナムに保管する必要がある</a:t>
            </a:r>
            <a:r>
              <a:rPr lang="ja-JP" altLang="en-US" sz="1200" dirty="0">
                <a:solidFill>
                  <a:schemeClr val="tx1"/>
                </a:solidFill>
              </a:rPr>
              <a:t>。</a:t>
            </a:r>
            <a:endParaRPr lang="en-US" altLang="ja-JP" sz="1200" dirty="0">
              <a:solidFill>
                <a:schemeClr val="tx1"/>
              </a:solidFill>
            </a:endParaRPr>
          </a:p>
          <a:p>
            <a:pPr marL="542925" lvl="0" indent="-180975" algn="l" rtl="0">
              <a:lnSpc>
                <a:spcPct val="100000"/>
              </a:lnSpc>
              <a:spcBef>
                <a:spcPts val="0"/>
              </a:spcBef>
              <a:spcAft>
                <a:spcPts val="0"/>
              </a:spcAft>
              <a:buSzPts val="1400"/>
              <a:buFont typeface="Arial" panose="020B0604020202020204" pitchFamily="34" charset="0"/>
              <a:buChar char="•"/>
            </a:pPr>
            <a:r>
              <a:rPr lang="ja-JP" sz="1200" dirty="0">
                <a:solidFill>
                  <a:schemeClr val="tx1"/>
                </a:solidFill>
              </a:rPr>
              <a:t>保存する必要がある情報は：ユーザーの個人情報、インターネット上での関わり、およびユーザーが生成したその他すべてのデータ</a:t>
            </a:r>
            <a:r>
              <a:rPr lang="ja-JP" altLang="en-US" sz="1200" dirty="0">
                <a:solidFill>
                  <a:schemeClr val="tx1"/>
                </a:solidFill>
              </a:rPr>
              <a:t>。</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ローカルオフィスオフショア事業体は、ベトナム国内に支店または駐在事務所を設立する必要がある</a:t>
            </a:r>
            <a:r>
              <a:rPr lang="ja-JP" altLang="en-US" sz="1200" dirty="0">
                <a:solidFill>
                  <a:schemeClr val="tx1"/>
                </a:solidFill>
              </a:rPr>
              <a:t>。</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コンテンツの管理と監査</a:t>
            </a:r>
            <a:endParaRPr lang="en-US" altLang="ja-JP" sz="1200" dirty="0">
              <a:solidFill>
                <a:schemeClr val="tx1"/>
              </a:solidFill>
            </a:endParaRPr>
          </a:p>
          <a:p>
            <a:pPr marL="542925" lvl="0" indent="-180975" algn="l" rtl="0">
              <a:lnSpc>
                <a:spcPct val="100000"/>
              </a:lnSpc>
              <a:spcBef>
                <a:spcPts val="0"/>
              </a:spcBef>
              <a:spcAft>
                <a:spcPts val="0"/>
              </a:spcAft>
              <a:buSzPts val="1400"/>
              <a:buFont typeface="Arial" panose="020B0604020202020204" pitchFamily="34" charset="0"/>
              <a:buChar char="•"/>
            </a:pPr>
            <a:r>
              <a:rPr lang="ja-JP" sz="1200" dirty="0">
                <a:solidFill>
                  <a:schemeClr val="tx1"/>
                </a:solidFill>
              </a:rPr>
              <a:t>情報通信省（The Ministry of Information and Communications）と公安省傘下のサイバーセキュリティ庁（Cybersecurity Agency）は、オフショア事業体に不快なコンテンツの削除を要求する権限をもつ</a:t>
            </a:r>
            <a:r>
              <a:rPr lang="ja-JP" altLang="en-US" sz="1200" dirty="0">
                <a:solidFill>
                  <a:schemeClr val="tx1"/>
                </a:solidFill>
              </a:rPr>
              <a:t>。</a:t>
            </a:r>
            <a:endParaRPr lang="en-US" altLang="ja-JP" sz="1200" dirty="0">
              <a:solidFill>
                <a:schemeClr val="tx1"/>
              </a:solidFill>
            </a:endParaRPr>
          </a:p>
          <a:p>
            <a:pPr marL="542925" lvl="0" indent="-180975" algn="l" rtl="0">
              <a:lnSpc>
                <a:spcPct val="100000"/>
              </a:lnSpc>
              <a:spcBef>
                <a:spcPts val="0"/>
              </a:spcBef>
              <a:spcAft>
                <a:spcPts val="0"/>
              </a:spcAft>
              <a:buSzPts val="1400"/>
              <a:buFont typeface="Arial" panose="020B0604020202020204" pitchFamily="34" charset="0"/>
              <a:buChar char="•"/>
            </a:pPr>
            <a:r>
              <a:rPr lang="ja-JP" sz="1200" dirty="0">
                <a:solidFill>
                  <a:schemeClr val="tx1"/>
                </a:solidFill>
              </a:rPr>
              <a:t>情報通信省とサイバーセキュリティ庁は</a:t>
            </a:r>
            <a:r>
              <a:rPr lang="ja-JP" altLang="en-US" sz="1200" dirty="0">
                <a:solidFill>
                  <a:schemeClr val="tx1"/>
                </a:solidFill>
              </a:rPr>
              <a:t>、</a:t>
            </a:r>
            <a:r>
              <a:rPr lang="ja-JP" sz="1200" dirty="0">
                <a:solidFill>
                  <a:schemeClr val="tx1"/>
                </a:solidFill>
              </a:rPr>
              <a:t>事業体の情報システムの監査を行う権限をもつ</a:t>
            </a:r>
            <a:r>
              <a:rPr lang="ja-JP" altLang="en-US" sz="1200" dirty="0">
                <a:solidFill>
                  <a:schemeClr val="tx1"/>
                </a:solidFill>
              </a:rPr>
              <a:t>。</a:t>
            </a:r>
            <a:endParaRPr sz="1200" dirty="0">
              <a:solidFill>
                <a:schemeClr val="tx1"/>
              </a:solidFill>
            </a:endParaRPr>
          </a:p>
          <a:p>
            <a:pPr marL="1301277" lvl="0" indent="0" algn="l" rtl="0">
              <a:lnSpc>
                <a:spcPct val="100000"/>
              </a:lnSpc>
              <a:spcBef>
                <a:spcPts val="0"/>
              </a:spcBef>
              <a:spcAft>
                <a:spcPts val="0"/>
              </a:spcAft>
              <a:buSzPts val="1400"/>
              <a:buNone/>
            </a:pPr>
            <a:endParaRPr sz="1200" dirty="0">
              <a:solidFill>
                <a:schemeClr val="tx1"/>
              </a:solidFill>
            </a:endParaRPr>
          </a:p>
          <a:p>
            <a:pPr marL="585788" lvl="0" indent="-404813" algn="l" rtl="0">
              <a:lnSpc>
                <a:spcPct val="100000"/>
              </a:lnSpc>
              <a:spcBef>
                <a:spcPts val="0"/>
              </a:spcBef>
              <a:spcAft>
                <a:spcPts val="0"/>
              </a:spcAft>
              <a:buSzPts val="1400"/>
              <a:buNone/>
            </a:pPr>
            <a:r>
              <a:rPr lang="ja-JP" sz="1200" dirty="0">
                <a:solidFill>
                  <a:schemeClr val="tx1"/>
                </a:solidFill>
              </a:rPr>
              <a:t>【留意点】</a:t>
            </a:r>
            <a:endParaRPr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すべてのデータをベトナム国内で独占的に保管する必要があるのか、承認された施設におけるデータの国内バックアップが規定を満たすのかは不明</a:t>
            </a:r>
            <a:r>
              <a:rPr lang="ja-JP" altLang="en-US" sz="1200" dirty="0">
                <a:solidFill>
                  <a:schemeClr val="tx1"/>
                </a:solidFill>
              </a:rPr>
              <a:t>。</a:t>
            </a:r>
            <a:r>
              <a:rPr lang="en-US" altLang="ja-JP" sz="1200" dirty="0">
                <a:solidFill>
                  <a:schemeClr val="tx1"/>
                </a:solidFill>
              </a:rPr>
              <a:t/>
            </a:r>
            <a:br>
              <a:rPr lang="en-US" altLang="ja-JP" sz="1200" dirty="0">
                <a:solidFill>
                  <a:schemeClr val="tx1"/>
                </a:solidFill>
              </a:rPr>
            </a:br>
            <a:r>
              <a:rPr lang="ja-JP" sz="1200" dirty="0">
                <a:solidFill>
                  <a:schemeClr val="tx1"/>
                </a:solidFill>
              </a:rPr>
              <a:t>→　将来的に政府の実施ガイドラインで明らかになると予想される</a:t>
            </a:r>
            <a:r>
              <a:rPr lang="ja-JP" altLang="en-US" sz="1200" dirty="0">
                <a:solidFill>
                  <a:schemeClr val="tx1"/>
                </a:solidFill>
              </a:rPr>
              <a:t>。</a:t>
            </a:r>
            <a:endParaRPr sz="1200" dirty="0">
              <a:solidFill>
                <a:schemeClr val="tx1"/>
              </a:solidFill>
            </a:endParaRPr>
          </a:p>
          <a:p>
            <a:pPr marL="128957" lvl="0" indent="0" algn="l" rtl="0">
              <a:lnSpc>
                <a:spcPct val="100000"/>
              </a:lnSpc>
              <a:spcBef>
                <a:spcPts val="0"/>
              </a:spcBef>
              <a:spcAft>
                <a:spcPts val="0"/>
              </a:spcAft>
              <a:buSzPts val="1400"/>
              <a:buNone/>
            </a:pPr>
            <a:endParaRPr sz="1200" dirty="0">
              <a:solidFill>
                <a:schemeClr val="tx1"/>
              </a:solidFill>
            </a:endParaRPr>
          </a:p>
          <a:p>
            <a:pPr marL="128957" lvl="0" indent="0" algn="ctr" rtl="0">
              <a:lnSpc>
                <a:spcPct val="100000"/>
              </a:lnSpc>
              <a:spcBef>
                <a:spcPts val="0"/>
              </a:spcBef>
              <a:spcAft>
                <a:spcPts val="0"/>
              </a:spcAft>
              <a:buSzPts val="1400"/>
              <a:buNone/>
            </a:pPr>
            <a:r>
              <a:rPr lang="ja-JP" sz="1200" dirty="0">
                <a:solidFill>
                  <a:schemeClr val="tx1"/>
                </a:solidFill>
              </a:rPr>
              <a:t>　　　　データの保存期間やデータの国境を越えた転送に関する規定の曖昧さは、企業のコンプライアンスの課題となる</a:t>
            </a:r>
            <a:endParaRPr sz="1200" dirty="0">
              <a:solidFill>
                <a:schemeClr val="tx1"/>
              </a:solidFill>
            </a:endParaRPr>
          </a:p>
        </p:txBody>
      </p:sp>
      <p:sp>
        <p:nvSpPr>
          <p:cNvPr id="1733" name="Google Shape;1733;g1111c098675_0_1334"/>
          <p:cNvSpPr/>
          <p:nvPr/>
        </p:nvSpPr>
        <p:spPr>
          <a:xfrm>
            <a:off x="534172" y="5529485"/>
            <a:ext cx="428400" cy="353700"/>
          </a:xfrm>
          <a:prstGeom prst="rightArrow">
            <a:avLst>
              <a:gd name="adj1" fmla="val 50000"/>
              <a:gd name="adj2" fmla="val 50000"/>
            </a:avLst>
          </a:prstGeom>
          <a:solidFill>
            <a:srgbClr val="8296B0"/>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34" name="Google Shape;1734;g1111c098675_0_1334"/>
          <p:cNvSpPr txBox="1"/>
          <p:nvPr/>
        </p:nvSpPr>
        <p:spPr>
          <a:xfrm>
            <a:off x="613117" y="6176991"/>
            <a:ext cx="8343600" cy="622785"/>
          </a:xfrm>
          <a:prstGeom prst="rect">
            <a:avLst/>
          </a:prstGeom>
          <a:noFill/>
          <a:ln>
            <a:noFill/>
          </a:ln>
        </p:spPr>
        <p:txBody>
          <a:bodyPr spcFirstLastPara="1" wrap="square" lIns="91425" tIns="45700" rIns="91425" bIns="45700" anchor="t" anchorCtr="0">
            <a:noAutofit/>
          </a:bodyPr>
          <a:lstStyle/>
          <a:p>
            <a:pPr marL="128957" marR="0" lvl="0" indent="0" algn="l" rtl="0">
              <a:lnSpc>
                <a:spcPct val="100000"/>
              </a:lnSpc>
              <a:spcBef>
                <a:spcPts val="0"/>
              </a:spcBef>
              <a:spcAft>
                <a:spcPts val="0"/>
              </a:spcAft>
              <a:buClr>
                <a:srgbClr val="1F3864"/>
              </a:buClr>
              <a:buSzPts val="1400"/>
              <a:buFont typeface="Noto Sans Symbols"/>
              <a:buNone/>
            </a:pPr>
            <a:r>
              <a:rPr lang="ja-JP" altLang="en-US" sz="1100" b="0" i="0" u="none" strike="noStrike" cap="none" dirty="0">
                <a:solidFill>
                  <a:srgbClr val="3F3F3F"/>
                </a:solidFill>
                <a:latin typeface="Meiryo"/>
                <a:ea typeface="Meiryo"/>
                <a:cs typeface="Meiryo"/>
                <a:sym typeface="Meiryo"/>
              </a:rPr>
              <a:t>参考文献：</a:t>
            </a:r>
            <a:endParaRPr lang="en-US" altLang="ja-JP" sz="1100" b="0" i="0" u="none" strike="noStrike" cap="none" dirty="0">
              <a:solidFill>
                <a:srgbClr val="3F3F3F"/>
              </a:solidFill>
              <a:latin typeface="Meiryo"/>
              <a:ea typeface="Meiryo"/>
              <a:cs typeface="Meiryo"/>
              <a:sym typeface="Meiryo"/>
            </a:endParaRPr>
          </a:p>
          <a:p>
            <a:pPr marL="128957" marR="0" lvl="0" indent="0" algn="l" rtl="0">
              <a:lnSpc>
                <a:spcPct val="100000"/>
              </a:lnSpc>
              <a:spcBef>
                <a:spcPts val="0"/>
              </a:spcBef>
              <a:spcAft>
                <a:spcPts val="0"/>
              </a:spcAft>
              <a:buClr>
                <a:srgbClr val="1F3864"/>
              </a:buClr>
              <a:buSzPts val="1400"/>
              <a:buFont typeface="Noto Sans Symbols"/>
              <a:buNone/>
            </a:pPr>
            <a:r>
              <a:rPr lang="ja-JP" sz="1100" b="0" i="0" u="none" strike="noStrike" cap="none" dirty="0">
                <a:solidFill>
                  <a:srgbClr val="3F3F3F"/>
                </a:solidFill>
                <a:latin typeface="Meiryo"/>
                <a:ea typeface="Meiryo"/>
                <a:cs typeface="Meiryo"/>
                <a:sym typeface="Meiryo"/>
              </a:rPr>
              <a:t>KPMG and Oxford University Clinical Research Unit (2020). “Digital Health in Vietnam”. </a:t>
            </a:r>
            <a:endParaRPr sz="1400" b="0" i="0" u="none" strike="noStrike" cap="none" dirty="0">
              <a:solidFill>
                <a:srgbClr val="000000"/>
              </a:solidFill>
              <a:latin typeface="Arial"/>
              <a:ea typeface="Arial"/>
              <a:cs typeface="Arial"/>
              <a:sym typeface="Arial"/>
            </a:endParaRPr>
          </a:p>
          <a:p>
            <a:pPr marL="128957" marR="0" lvl="0" indent="0" algn="l" rtl="0">
              <a:lnSpc>
                <a:spcPct val="100000"/>
              </a:lnSpc>
              <a:spcBef>
                <a:spcPts val="0"/>
              </a:spcBef>
              <a:spcAft>
                <a:spcPts val="0"/>
              </a:spcAft>
              <a:buClr>
                <a:srgbClr val="1F3864"/>
              </a:buClr>
              <a:buSzPts val="1400"/>
              <a:buFont typeface="Noto Sans Symbols"/>
              <a:buNone/>
            </a:pPr>
            <a:r>
              <a:rPr lang="ja-JP" sz="1100" b="0" i="0" u="none" strike="noStrike" cap="none" dirty="0">
                <a:solidFill>
                  <a:srgbClr val="3F3F3F"/>
                </a:solidFill>
                <a:latin typeface="Meiryo"/>
                <a:ea typeface="Meiryo"/>
                <a:cs typeface="Meiryo"/>
                <a:sym typeface="Meiryo"/>
              </a:rPr>
              <a:t>https://assets.kpmg/content/dam/kpmg/vn/pdf/publication/2021/digital-health-vietnam-2020-twopage.pdf</a:t>
            </a:r>
            <a:endParaRPr sz="1400" b="0" i="0" u="none" strike="noStrike" cap="none" dirty="0">
              <a:solidFill>
                <a:srgbClr val="000000"/>
              </a:solidFill>
              <a:latin typeface="Arial"/>
              <a:ea typeface="Arial"/>
              <a:cs typeface="Arial"/>
              <a:sym typeface="Arial"/>
            </a:endParaRPr>
          </a:p>
        </p:txBody>
      </p:sp>
      <p:sp>
        <p:nvSpPr>
          <p:cNvPr id="2" name="スライド番号プレースホルダー 1">
            <a:extLst>
              <a:ext uri="{FF2B5EF4-FFF2-40B4-BE49-F238E27FC236}">
                <a16:creationId xmlns:a16="http://schemas.microsoft.com/office/drawing/2014/main" xmlns="" id="{97EA7161-0885-4C2D-A1EC-94EDA36F77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38</a:t>
            </a:fld>
            <a:endParaRPr lang="ja-JP" altLang="en-US" dirty="0"/>
          </a:p>
        </p:txBody>
      </p:sp>
    </p:spTree>
    <p:extLst>
      <p:ext uri="{BB962C8B-B14F-4D97-AF65-F5344CB8AC3E}">
        <p14:creationId xmlns:p14="http://schemas.microsoft.com/office/powerpoint/2010/main" val="1754382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39"/>
        <p:cNvGrpSpPr/>
        <p:nvPr/>
      </p:nvGrpSpPr>
      <p:grpSpPr>
        <a:xfrm>
          <a:off x="0" y="0"/>
          <a:ext cx="0" cy="0"/>
          <a:chOff x="0" y="0"/>
          <a:chExt cx="0" cy="0"/>
        </a:xfrm>
      </p:grpSpPr>
      <p:sp>
        <p:nvSpPr>
          <p:cNvPr id="1740" name="Google Shape;1740;g1111c098675_0_1343"/>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dirty="0"/>
              <a:t>遠隔診療、遠隔リハビリ関連の法的規制（</a:t>
            </a:r>
            <a:r>
              <a:rPr lang="en-US" altLang="ja-JP" dirty="0"/>
              <a:t>5/5 </a:t>
            </a:r>
            <a:r>
              <a:rPr lang="ja-JP" dirty="0"/>
              <a:t>ベトナム）</a:t>
            </a:r>
            <a:endParaRPr dirty="0">
              <a:latin typeface="Meiryo"/>
              <a:ea typeface="Meiryo"/>
              <a:cs typeface="Meiryo"/>
              <a:sym typeface="Meiryo"/>
            </a:endParaRPr>
          </a:p>
        </p:txBody>
      </p:sp>
      <p:sp>
        <p:nvSpPr>
          <p:cNvPr id="1741" name="Google Shape;1741;g1111c098675_0_1343"/>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dirty="0"/>
              <a:t>ベトナム／非感染症疾患／遠隔医療／</a:t>
            </a:r>
            <a:r>
              <a:rPr lang="en-US" altLang="ja-JP" dirty="0"/>
              <a:t>1.</a:t>
            </a:r>
            <a:r>
              <a:rPr lang="ja-JP" altLang="en-US" dirty="0"/>
              <a:t>法人設立関連規制（医療法人含む）</a:t>
            </a:r>
            <a:r>
              <a:rPr lang="en-US" altLang="ja-JP" dirty="0"/>
              <a:t>,</a:t>
            </a:r>
            <a:r>
              <a:rPr lang="ja-JP" altLang="en-US" dirty="0"/>
              <a:t>外資規制・法人設立の手続き</a:t>
            </a:r>
          </a:p>
        </p:txBody>
      </p:sp>
      <p:sp>
        <p:nvSpPr>
          <p:cNvPr id="1742" name="Google Shape;1742;g1111c098675_0_1343"/>
          <p:cNvSpPr txBox="1">
            <a:spLocks noGrp="1"/>
          </p:cNvSpPr>
          <p:nvPr>
            <p:ph type="body" idx="1"/>
          </p:nvPr>
        </p:nvSpPr>
        <p:spPr>
          <a:xfrm>
            <a:off x="184639" y="785091"/>
            <a:ext cx="8772000" cy="5391900"/>
          </a:xfrm>
          <a:prstGeom prst="rect">
            <a:avLst/>
          </a:prstGeom>
          <a:noFill/>
          <a:ln>
            <a:noFill/>
          </a:ln>
        </p:spPr>
        <p:txBody>
          <a:bodyPr spcFirstLastPara="1" wrap="square" lIns="91425" tIns="45700" rIns="91425" bIns="45700" anchor="t" anchorCtr="0">
            <a:noAutofit/>
          </a:bodyPr>
          <a:lstStyle/>
          <a:p>
            <a:pPr marL="128588" lvl="0" indent="-128588" algn="l" rtl="0">
              <a:lnSpc>
                <a:spcPct val="150000"/>
              </a:lnSpc>
              <a:spcBef>
                <a:spcPts val="0"/>
              </a:spcBef>
              <a:spcAft>
                <a:spcPts val="0"/>
              </a:spcAft>
              <a:buSzPts val="1400"/>
              <a:buNone/>
            </a:pPr>
            <a:r>
              <a:rPr lang="ja-JP" b="1" dirty="0">
                <a:solidFill>
                  <a:schemeClr val="tx1"/>
                </a:solidFill>
              </a:rPr>
              <a:t>リハビリクリニックを開業するための法的条件</a:t>
            </a:r>
            <a:endParaRPr dirty="0">
              <a:solidFill>
                <a:schemeClr val="tx1"/>
              </a:solidFill>
            </a:endParaRPr>
          </a:p>
          <a:p>
            <a:pPr marL="466725" lvl="0" indent="-285750" algn="l" rtl="0">
              <a:lnSpc>
                <a:spcPct val="150000"/>
              </a:lnSpc>
              <a:spcBef>
                <a:spcPts val="0"/>
              </a:spcBef>
              <a:spcAft>
                <a:spcPts val="0"/>
              </a:spcAft>
              <a:buSzPts val="1400"/>
              <a:buFont typeface="Wingdings" panose="05000000000000000000" pitchFamily="2" charset="2"/>
              <a:buChar char="l"/>
            </a:pPr>
            <a:r>
              <a:rPr lang="ja-JP" dirty="0">
                <a:solidFill>
                  <a:schemeClr val="tx1"/>
                </a:solidFill>
              </a:rPr>
              <a:t>リハビリクリニックの運営は</a:t>
            </a:r>
            <a:r>
              <a:rPr lang="ja-JP" altLang="en-US" dirty="0">
                <a:solidFill>
                  <a:schemeClr val="tx1"/>
                </a:solidFill>
              </a:rPr>
              <a:t>、</a:t>
            </a:r>
            <a:r>
              <a:rPr lang="ja-JP" dirty="0">
                <a:solidFill>
                  <a:schemeClr val="tx1"/>
                </a:solidFill>
              </a:rPr>
              <a:t>2020年投資法（Investment Law 2020）およびその指針書の規定に基づく条件付き事業の一つ</a:t>
            </a:r>
            <a:r>
              <a:rPr lang="ja-JP" altLang="en-US" dirty="0">
                <a:solidFill>
                  <a:schemeClr val="tx1"/>
                </a:solidFill>
              </a:rPr>
              <a:t>。</a:t>
            </a:r>
            <a:endParaRPr lang="en-US" altLang="ja-JP" dirty="0">
              <a:solidFill>
                <a:schemeClr val="tx1"/>
              </a:solidFill>
            </a:endParaRPr>
          </a:p>
          <a:p>
            <a:pPr marL="466725" lvl="0" indent="-285750" algn="l" rtl="0">
              <a:lnSpc>
                <a:spcPct val="150000"/>
              </a:lnSpc>
              <a:spcBef>
                <a:spcPts val="0"/>
              </a:spcBef>
              <a:spcAft>
                <a:spcPts val="0"/>
              </a:spcAft>
              <a:buSzPts val="1400"/>
              <a:buFont typeface="Wingdings" panose="05000000000000000000" pitchFamily="2" charset="2"/>
              <a:buChar char="l"/>
            </a:pPr>
            <a:r>
              <a:rPr lang="ja-JP" dirty="0">
                <a:solidFill>
                  <a:schemeClr val="tx1"/>
                </a:solidFill>
              </a:rPr>
              <a:t>クリニックの営業許可を取得するには、現在法律で定められて</a:t>
            </a:r>
            <a:r>
              <a:rPr lang="ja-JP" dirty="0" smtClean="0">
                <a:solidFill>
                  <a:schemeClr val="tx1"/>
                </a:solidFill>
              </a:rPr>
              <a:t>いる以下</a:t>
            </a:r>
            <a:r>
              <a:rPr lang="ja-JP" dirty="0">
                <a:solidFill>
                  <a:schemeClr val="tx1"/>
                </a:solidFill>
              </a:rPr>
              <a:t>のすべての条件を満たす必要がある</a:t>
            </a:r>
            <a:endParaRPr dirty="0">
              <a:solidFill>
                <a:schemeClr val="tx1"/>
              </a:solidFill>
            </a:endParaRPr>
          </a:p>
          <a:p>
            <a:pPr marL="422038" lvl="0" indent="0" algn="l" rtl="0">
              <a:lnSpc>
                <a:spcPct val="150000"/>
              </a:lnSpc>
              <a:spcBef>
                <a:spcPts val="0"/>
              </a:spcBef>
              <a:spcAft>
                <a:spcPts val="0"/>
              </a:spcAft>
              <a:buSzPts val="1400"/>
              <a:buNone/>
            </a:pPr>
            <a:r>
              <a:rPr lang="ja-JP" dirty="0">
                <a:solidFill>
                  <a:schemeClr val="tx1"/>
                </a:solidFill>
              </a:rPr>
              <a:t>（１）事業形態に関する条件	</a:t>
            </a:r>
            <a:r>
              <a:rPr lang="en-US" altLang="ja-JP" dirty="0">
                <a:solidFill>
                  <a:schemeClr val="tx1"/>
                </a:solidFill>
              </a:rPr>
              <a:t>	</a:t>
            </a:r>
            <a:r>
              <a:rPr lang="ja-JP" i="1" dirty="0">
                <a:solidFill>
                  <a:schemeClr val="tx1"/>
                </a:solidFill>
              </a:rPr>
              <a:t>Conditions of subject status</a:t>
            </a:r>
            <a:endParaRPr i="1" dirty="0">
              <a:solidFill>
                <a:schemeClr val="tx1"/>
              </a:solidFill>
            </a:endParaRPr>
          </a:p>
          <a:p>
            <a:pPr marL="422038" lvl="0" indent="0" algn="l" rtl="0">
              <a:lnSpc>
                <a:spcPct val="150000"/>
              </a:lnSpc>
              <a:spcBef>
                <a:spcPts val="0"/>
              </a:spcBef>
              <a:spcAft>
                <a:spcPts val="0"/>
              </a:spcAft>
              <a:buSzPts val="1400"/>
              <a:buNone/>
            </a:pPr>
            <a:r>
              <a:rPr lang="ja-JP" i="1" dirty="0">
                <a:solidFill>
                  <a:schemeClr val="tx1"/>
                </a:solidFill>
              </a:rPr>
              <a:t>（２）</a:t>
            </a:r>
            <a:r>
              <a:rPr lang="ja-JP" dirty="0">
                <a:solidFill>
                  <a:schemeClr val="tx1"/>
                </a:solidFill>
              </a:rPr>
              <a:t>施設および設備の条件	</a:t>
            </a:r>
            <a:r>
              <a:rPr lang="en-US" altLang="ja-JP" dirty="0">
                <a:solidFill>
                  <a:schemeClr val="tx1"/>
                </a:solidFill>
              </a:rPr>
              <a:t>	</a:t>
            </a:r>
            <a:r>
              <a:rPr lang="ja-JP" i="1" dirty="0">
                <a:solidFill>
                  <a:schemeClr val="tx1"/>
                </a:solidFill>
              </a:rPr>
              <a:t>Conditions of facilities and equipment</a:t>
            </a:r>
            <a:endParaRPr i="1" dirty="0">
              <a:solidFill>
                <a:schemeClr val="tx1"/>
              </a:solidFill>
            </a:endParaRPr>
          </a:p>
          <a:p>
            <a:pPr marL="422038" lvl="0" indent="0" algn="l" rtl="0">
              <a:lnSpc>
                <a:spcPct val="150000"/>
              </a:lnSpc>
              <a:spcBef>
                <a:spcPts val="0"/>
              </a:spcBef>
              <a:spcAft>
                <a:spcPts val="0"/>
              </a:spcAft>
              <a:buSzPts val="1400"/>
              <a:buNone/>
            </a:pPr>
            <a:r>
              <a:rPr lang="ja-JP" i="1" dirty="0">
                <a:solidFill>
                  <a:schemeClr val="tx1"/>
                </a:solidFill>
              </a:rPr>
              <a:t>（３）</a:t>
            </a:r>
            <a:r>
              <a:rPr lang="ja-JP" dirty="0">
                <a:solidFill>
                  <a:schemeClr val="tx1"/>
                </a:solidFill>
              </a:rPr>
              <a:t>専門的行為の範囲に関する条件	</a:t>
            </a:r>
            <a:r>
              <a:rPr lang="ja-JP" i="1" dirty="0">
                <a:solidFill>
                  <a:schemeClr val="tx1"/>
                </a:solidFill>
              </a:rPr>
              <a:t>Conditions on the scope of professional activities</a:t>
            </a:r>
            <a:endParaRPr i="1" dirty="0">
              <a:solidFill>
                <a:schemeClr val="tx1"/>
              </a:solidFill>
            </a:endParaRPr>
          </a:p>
          <a:p>
            <a:pPr marL="422038" lvl="0" indent="0" algn="l" rtl="0">
              <a:lnSpc>
                <a:spcPct val="150000"/>
              </a:lnSpc>
              <a:spcBef>
                <a:spcPts val="0"/>
              </a:spcBef>
              <a:spcAft>
                <a:spcPts val="0"/>
              </a:spcAft>
              <a:buSzPts val="1400"/>
              <a:buNone/>
            </a:pPr>
            <a:r>
              <a:rPr lang="ja-JP" i="1" dirty="0">
                <a:solidFill>
                  <a:schemeClr val="tx1"/>
                </a:solidFill>
              </a:rPr>
              <a:t>（４）</a:t>
            </a:r>
            <a:r>
              <a:rPr lang="ja-JP" dirty="0">
                <a:solidFill>
                  <a:schemeClr val="tx1"/>
                </a:solidFill>
              </a:rPr>
              <a:t>人員に関する条件	</a:t>
            </a:r>
            <a:r>
              <a:rPr lang="en-US" altLang="ja-JP" dirty="0">
                <a:solidFill>
                  <a:schemeClr val="tx1"/>
                </a:solidFill>
              </a:rPr>
              <a:t>	</a:t>
            </a:r>
            <a:r>
              <a:rPr lang="ja-JP" i="1" dirty="0">
                <a:solidFill>
                  <a:schemeClr val="tx1"/>
                </a:solidFill>
              </a:rPr>
              <a:t>Conditions on personnel</a:t>
            </a:r>
            <a:endParaRPr dirty="0">
              <a:solidFill>
                <a:schemeClr val="tx1"/>
              </a:solidFill>
            </a:endParaRPr>
          </a:p>
          <a:p>
            <a:pPr marL="128957" lvl="0" indent="0" algn="l" rtl="0">
              <a:lnSpc>
                <a:spcPct val="150000"/>
              </a:lnSpc>
              <a:spcBef>
                <a:spcPts val="0"/>
              </a:spcBef>
              <a:spcAft>
                <a:spcPts val="0"/>
              </a:spcAft>
              <a:buSzPts val="1400"/>
              <a:buNone/>
            </a:pPr>
            <a:endParaRPr b="1" dirty="0">
              <a:solidFill>
                <a:schemeClr val="tx1"/>
              </a:solidFill>
            </a:endParaRPr>
          </a:p>
          <a:p>
            <a:pPr marL="128957" lvl="0" indent="0" algn="l" rtl="0">
              <a:lnSpc>
                <a:spcPct val="150000"/>
              </a:lnSpc>
              <a:spcBef>
                <a:spcPts val="0"/>
              </a:spcBef>
              <a:spcAft>
                <a:spcPts val="0"/>
              </a:spcAft>
              <a:buSzPts val="1400"/>
              <a:buNone/>
            </a:pPr>
            <a:r>
              <a:rPr lang="ja-JP" b="1" dirty="0">
                <a:solidFill>
                  <a:schemeClr val="tx1"/>
                </a:solidFill>
              </a:rPr>
              <a:t>【法的根拠】</a:t>
            </a:r>
            <a:endParaRPr dirty="0">
              <a:solidFill>
                <a:schemeClr val="tx1"/>
              </a:solidFill>
            </a:endParaRPr>
          </a:p>
          <a:p>
            <a:pPr marL="180975" lvl="0" indent="-180975" algn="l" rtl="0">
              <a:lnSpc>
                <a:spcPct val="150000"/>
              </a:lnSpc>
              <a:spcBef>
                <a:spcPts val="0"/>
              </a:spcBef>
              <a:spcAft>
                <a:spcPts val="0"/>
              </a:spcAft>
              <a:buSzPts val="1400"/>
              <a:buFont typeface="Wingdings" panose="05000000000000000000" pitchFamily="2" charset="2"/>
              <a:buChar char="n"/>
            </a:pPr>
            <a:r>
              <a:rPr lang="ja-JP" dirty="0">
                <a:solidFill>
                  <a:schemeClr val="tx1"/>
                </a:solidFill>
              </a:rPr>
              <a:t>Decree</a:t>
            </a:r>
            <a:r>
              <a:rPr lang="ja-JP" baseline="30000" dirty="0">
                <a:solidFill>
                  <a:schemeClr val="tx1"/>
                </a:solidFill>
              </a:rPr>
              <a:t>2)</a:t>
            </a:r>
            <a:r>
              <a:rPr lang="ja-JP" dirty="0">
                <a:solidFill>
                  <a:schemeClr val="tx1"/>
                </a:solidFill>
              </a:rPr>
              <a:t> 109/2016/ND-CP</a:t>
            </a:r>
            <a:r>
              <a:rPr lang="en-US" altLang="ja-JP" dirty="0">
                <a:solidFill>
                  <a:schemeClr val="tx1"/>
                </a:solidFill>
              </a:rPr>
              <a:t/>
            </a:r>
            <a:br>
              <a:rPr lang="en-US" altLang="ja-JP" dirty="0">
                <a:solidFill>
                  <a:schemeClr val="tx1"/>
                </a:solidFill>
              </a:rPr>
            </a:br>
            <a:r>
              <a:rPr lang="ja-JP" dirty="0">
                <a:solidFill>
                  <a:schemeClr val="tx1"/>
                </a:solidFill>
              </a:rPr>
              <a:t>従事者の資格認定証付与、診療および治療の営業許可の付与に関する規定</a:t>
            </a:r>
            <a:endParaRPr dirty="0">
              <a:solidFill>
                <a:schemeClr val="tx1"/>
              </a:solidFill>
            </a:endParaRPr>
          </a:p>
          <a:p>
            <a:pPr marL="180975" lvl="0" indent="-180975" algn="l" rtl="0">
              <a:lnSpc>
                <a:spcPct val="150000"/>
              </a:lnSpc>
              <a:spcBef>
                <a:spcPts val="0"/>
              </a:spcBef>
              <a:spcAft>
                <a:spcPts val="0"/>
              </a:spcAft>
              <a:buSzPts val="1400"/>
              <a:buFont typeface="Wingdings" panose="05000000000000000000" pitchFamily="2" charset="2"/>
              <a:buChar char="n"/>
            </a:pPr>
            <a:r>
              <a:rPr lang="ja-JP" dirty="0">
                <a:solidFill>
                  <a:schemeClr val="tx1"/>
                </a:solidFill>
              </a:rPr>
              <a:t>Decree 155/2018ND-CP</a:t>
            </a:r>
            <a:r>
              <a:rPr lang="en-US" altLang="ja-JP" dirty="0">
                <a:solidFill>
                  <a:schemeClr val="tx1"/>
                </a:solidFill>
              </a:rPr>
              <a:t/>
            </a:r>
            <a:br>
              <a:rPr lang="en-US" altLang="ja-JP" dirty="0">
                <a:solidFill>
                  <a:schemeClr val="tx1"/>
                </a:solidFill>
              </a:rPr>
            </a:br>
            <a:r>
              <a:rPr lang="ja-JP" dirty="0">
                <a:solidFill>
                  <a:schemeClr val="tx1"/>
                </a:solidFill>
              </a:rPr>
              <a:t>保健省の行政管理下における</a:t>
            </a:r>
            <a:r>
              <a:rPr lang="ja-JP" altLang="en-US" dirty="0">
                <a:solidFill>
                  <a:schemeClr val="tx1"/>
                </a:solidFill>
              </a:rPr>
              <a:t>、</a:t>
            </a:r>
            <a:r>
              <a:rPr lang="ja-JP" dirty="0">
                <a:solidFill>
                  <a:schemeClr val="tx1"/>
                </a:solidFill>
              </a:rPr>
              <a:t>事業投資条件に関する規制の改正および補足</a:t>
            </a:r>
            <a:endParaRPr dirty="0">
              <a:solidFill>
                <a:schemeClr val="tx1"/>
              </a:solidFill>
            </a:endParaRPr>
          </a:p>
        </p:txBody>
      </p:sp>
      <p:sp>
        <p:nvSpPr>
          <p:cNvPr id="1743" name="Google Shape;1743;g1111c098675_0_1343"/>
          <p:cNvSpPr txBox="1"/>
          <p:nvPr/>
        </p:nvSpPr>
        <p:spPr>
          <a:xfrm>
            <a:off x="184639" y="6176991"/>
            <a:ext cx="8772000" cy="680945"/>
          </a:xfrm>
          <a:prstGeom prst="rect">
            <a:avLst/>
          </a:prstGeom>
          <a:noFill/>
          <a:ln>
            <a:noFill/>
          </a:ln>
        </p:spPr>
        <p:txBody>
          <a:bodyPr spcFirstLastPara="1" wrap="square" lIns="91425" tIns="45700" rIns="91425" bIns="45700" anchor="t" anchorCtr="0">
            <a:noAutofit/>
          </a:bodyPr>
          <a:lstStyle/>
          <a:p>
            <a:pPr marL="128957" marR="0" lvl="0" indent="0" algn="l" rtl="0">
              <a:lnSpc>
                <a:spcPct val="100000"/>
              </a:lnSpc>
              <a:spcBef>
                <a:spcPts val="0"/>
              </a:spcBef>
              <a:spcAft>
                <a:spcPts val="0"/>
              </a:spcAft>
              <a:buClr>
                <a:srgbClr val="1F3864"/>
              </a:buClr>
              <a:buSzPts val="1400"/>
              <a:buFont typeface="Noto Sans Symbols"/>
              <a:buNone/>
            </a:pPr>
            <a:r>
              <a:rPr lang="ja-JP" sz="1100" b="0" i="0" u="none" strike="noStrike" cap="none" dirty="0">
                <a:solidFill>
                  <a:srgbClr val="3F3F3F"/>
                </a:solidFill>
                <a:latin typeface="Meiryo"/>
                <a:ea typeface="Meiryo"/>
                <a:cs typeface="Meiryo"/>
                <a:sym typeface="Meiryo"/>
              </a:rPr>
              <a:t>2) Decree＝政府が制定する法令</a:t>
            </a:r>
            <a:endParaRPr sz="1100" b="0" i="0" u="none" strike="noStrike" cap="none" dirty="0">
              <a:solidFill>
                <a:srgbClr val="3F3F3F"/>
              </a:solidFill>
              <a:latin typeface="Meiryo"/>
              <a:ea typeface="Meiryo"/>
              <a:cs typeface="Meiryo"/>
              <a:sym typeface="Meiryo"/>
            </a:endParaRPr>
          </a:p>
          <a:p>
            <a:pPr marL="128957" marR="0" lvl="0" indent="0" algn="l" rtl="0">
              <a:lnSpc>
                <a:spcPct val="100000"/>
              </a:lnSpc>
              <a:spcBef>
                <a:spcPts val="0"/>
              </a:spcBef>
              <a:spcAft>
                <a:spcPts val="0"/>
              </a:spcAft>
              <a:buClr>
                <a:srgbClr val="1F3864"/>
              </a:buClr>
              <a:buSzPts val="1400"/>
              <a:buFont typeface="Noto Sans Symbols"/>
              <a:buNone/>
            </a:pPr>
            <a:r>
              <a:rPr lang="ja-JP" altLang="en-US" sz="1100" b="0" i="0" u="none" strike="noStrike" cap="none" dirty="0">
                <a:solidFill>
                  <a:srgbClr val="3F3F3F"/>
                </a:solidFill>
                <a:latin typeface="Meiryo"/>
                <a:ea typeface="Meiryo"/>
                <a:cs typeface="Meiryo"/>
                <a:sym typeface="Meiryo"/>
              </a:rPr>
              <a:t>参考文献：</a:t>
            </a:r>
            <a:endParaRPr lang="en-US" altLang="ja-JP" sz="1100" b="0" i="0" u="none" strike="noStrike" cap="none" dirty="0">
              <a:solidFill>
                <a:srgbClr val="3F3F3F"/>
              </a:solidFill>
              <a:latin typeface="Meiryo"/>
              <a:ea typeface="Meiryo"/>
              <a:cs typeface="Meiryo"/>
              <a:sym typeface="Meiryo"/>
            </a:endParaRPr>
          </a:p>
          <a:p>
            <a:pPr marL="128957" marR="0" lvl="0" indent="0" algn="l" rtl="0">
              <a:lnSpc>
                <a:spcPct val="100000"/>
              </a:lnSpc>
              <a:spcBef>
                <a:spcPts val="0"/>
              </a:spcBef>
              <a:spcAft>
                <a:spcPts val="0"/>
              </a:spcAft>
              <a:buClr>
                <a:srgbClr val="1F3864"/>
              </a:buClr>
              <a:buSzPts val="1400"/>
              <a:buFont typeface="Noto Sans Symbols"/>
              <a:buNone/>
            </a:pPr>
            <a:r>
              <a:rPr lang="ja-JP" sz="1100" b="0" i="0" u="none" strike="noStrike" cap="none" dirty="0">
                <a:solidFill>
                  <a:srgbClr val="3F3F3F"/>
                </a:solidFill>
                <a:latin typeface="Meiryo"/>
                <a:ea typeface="Meiryo"/>
                <a:cs typeface="Meiryo"/>
                <a:sym typeface="Meiryo"/>
              </a:rPr>
              <a:t>Med247 (2021). “Legal Conditions for Opening Recovery Clinic: Understanding Current Law of Vietnam”.</a:t>
            </a:r>
            <a:endParaRPr sz="1400" b="0" i="0" u="none" strike="noStrike" cap="none" dirty="0">
              <a:solidFill>
                <a:srgbClr val="000000"/>
              </a:solidFill>
              <a:latin typeface="Arial"/>
              <a:ea typeface="Arial"/>
              <a:cs typeface="Arial"/>
              <a:sym typeface="Arial"/>
            </a:endParaRPr>
          </a:p>
        </p:txBody>
      </p:sp>
      <p:sp>
        <p:nvSpPr>
          <p:cNvPr id="2" name="スライド番号プレースホルダー 1">
            <a:extLst>
              <a:ext uri="{FF2B5EF4-FFF2-40B4-BE49-F238E27FC236}">
                <a16:creationId xmlns:a16="http://schemas.microsoft.com/office/drawing/2014/main" xmlns="" id="{B81EBEBE-6989-4EE2-BEA4-F7B11AF37A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39</a:t>
            </a:fld>
            <a:endParaRPr lang="ja-JP" altLang="en-US" dirty="0"/>
          </a:p>
        </p:txBody>
      </p:sp>
    </p:spTree>
    <p:extLst>
      <p:ext uri="{BB962C8B-B14F-4D97-AF65-F5344CB8AC3E}">
        <p14:creationId xmlns:p14="http://schemas.microsoft.com/office/powerpoint/2010/main" val="154797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72"/>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a:t>カンボジア／非感染症疾患／リハビリテーション／</a:t>
            </a:r>
            <a:r>
              <a:rPr lang="en-US" altLang="ja-JP"/>
              <a:t>4.</a:t>
            </a:r>
            <a:r>
              <a:rPr lang="ja-JP" altLang="en-US"/>
              <a:t>特定製品・サービスの市場・投資環境</a:t>
            </a:r>
            <a:r>
              <a:rPr lang="en-US" altLang="ja-JP"/>
              <a:t>,</a:t>
            </a:r>
            <a:r>
              <a:rPr lang="ja-JP" altLang="en-US"/>
              <a:t>主要企業・競合</a:t>
            </a:r>
            <a:endParaRPr lang="ja-JP" altLang="en-US" dirty="0"/>
          </a:p>
        </p:txBody>
      </p:sp>
      <p:graphicFrame>
        <p:nvGraphicFramePr>
          <p:cNvPr id="959" name="Google Shape;959;p72"/>
          <p:cNvGraphicFramePr/>
          <p:nvPr>
            <p:extLst>
              <p:ext uri="{D42A27DB-BD31-4B8C-83A1-F6EECF244321}">
                <p14:modId xmlns:p14="http://schemas.microsoft.com/office/powerpoint/2010/main" val="3710339214"/>
              </p:ext>
            </p:extLst>
          </p:nvPr>
        </p:nvGraphicFramePr>
        <p:xfrm>
          <a:off x="103336" y="1105573"/>
          <a:ext cx="8693275" cy="5005350"/>
        </p:xfrm>
        <a:graphic>
          <a:graphicData uri="http://schemas.openxmlformats.org/drawingml/2006/table">
            <a:tbl>
              <a:tblPr firstRow="1" bandRow="1">
                <a:noFill/>
                <a:tableStyleId>{9CFCB9D4-C73E-4214-9026-5AB47A5377FE}</a:tableStyleId>
              </a:tblPr>
              <a:tblGrid>
                <a:gridCol w="2333900">
                  <a:extLst>
                    <a:ext uri="{9D8B030D-6E8A-4147-A177-3AD203B41FA5}">
                      <a16:colId xmlns:a16="http://schemas.microsoft.com/office/drawing/2014/main" xmlns="" val="20000"/>
                    </a:ext>
                  </a:extLst>
                </a:gridCol>
                <a:gridCol w="1635375">
                  <a:extLst>
                    <a:ext uri="{9D8B030D-6E8A-4147-A177-3AD203B41FA5}">
                      <a16:colId xmlns:a16="http://schemas.microsoft.com/office/drawing/2014/main" xmlns="" val="20001"/>
                    </a:ext>
                  </a:extLst>
                </a:gridCol>
                <a:gridCol w="3225172">
                  <a:extLst>
                    <a:ext uri="{9D8B030D-6E8A-4147-A177-3AD203B41FA5}">
                      <a16:colId xmlns:a16="http://schemas.microsoft.com/office/drawing/2014/main" xmlns="" val="20002"/>
                    </a:ext>
                  </a:extLst>
                </a:gridCol>
                <a:gridCol w="1498828">
                  <a:extLst>
                    <a:ext uri="{9D8B030D-6E8A-4147-A177-3AD203B41FA5}">
                      <a16:colId xmlns:a16="http://schemas.microsoft.com/office/drawing/2014/main" xmlns="" val="20003"/>
                    </a:ext>
                  </a:extLst>
                </a:gridCol>
              </a:tblGrid>
              <a:tr h="418425">
                <a:tc>
                  <a:txBody>
                    <a:bodyPr/>
                    <a:lstStyle/>
                    <a:p>
                      <a:pPr marL="0" marR="0" lvl="0" indent="0" algn="ctr" rtl="0">
                        <a:lnSpc>
                          <a:spcPct val="100000"/>
                        </a:lnSpc>
                        <a:spcBef>
                          <a:spcPts val="0"/>
                        </a:spcBef>
                        <a:spcAft>
                          <a:spcPts val="0"/>
                        </a:spcAft>
                        <a:buClr>
                          <a:srgbClr val="000000"/>
                        </a:buClr>
                        <a:buSzPts val="1500"/>
                        <a:buFont typeface="Arial"/>
                        <a:buNone/>
                      </a:pPr>
                      <a:r>
                        <a:rPr lang="ja-JP" sz="1400" u="none" strike="noStrike" cap="none" dirty="0">
                          <a:latin typeface="Meiryo"/>
                          <a:ea typeface="Meiryo"/>
                          <a:cs typeface="Meiryo"/>
                          <a:sym typeface="Meiryo"/>
                        </a:rPr>
                        <a:t>医療機関</a:t>
                      </a:r>
                      <a:endParaRPr sz="1400" u="none" strike="noStrike" cap="none" dirty="0">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C55A1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ja-JP" sz="1400" u="none" strike="noStrike" cap="none" dirty="0">
                          <a:latin typeface="Meiryo"/>
                          <a:ea typeface="Meiryo"/>
                          <a:cs typeface="Meiryo"/>
                          <a:sym typeface="Meiryo"/>
                        </a:rPr>
                        <a:t>サービス料金</a:t>
                      </a:r>
                      <a:endParaRPr sz="1400" u="none" strike="noStrike" cap="none" dirty="0">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C55A1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ja-JP" sz="1400" u="none" strike="noStrike" cap="none" dirty="0">
                          <a:latin typeface="Meiryo"/>
                          <a:ea typeface="Meiryo"/>
                          <a:cs typeface="Meiryo"/>
                          <a:sym typeface="Meiryo"/>
                        </a:rPr>
                        <a:t>サービス内容</a:t>
                      </a:r>
                      <a:endParaRPr sz="1400" u="none" strike="noStrike" cap="none" dirty="0">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C55A1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ja-JP" altLang="en-US" sz="1400" u="none" strike="noStrike" cap="none" dirty="0" smtClean="0">
                          <a:latin typeface="Meiryo"/>
                          <a:ea typeface="Meiryo"/>
                          <a:cs typeface="Meiryo"/>
                          <a:sym typeface="Meiryo"/>
                        </a:rPr>
                        <a:t>理学療法士</a:t>
                      </a:r>
                      <a:r>
                        <a:rPr lang="ja-JP" sz="1400" u="none" strike="noStrike" cap="none" dirty="0" smtClean="0">
                          <a:latin typeface="Meiryo"/>
                          <a:ea typeface="Meiryo"/>
                          <a:cs typeface="Meiryo"/>
                          <a:sym typeface="Meiryo"/>
                        </a:rPr>
                        <a:t>在籍</a:t>
                      </a:r>
                      <a:endParaRPr sz="1400" u="none" strike="noStrike" cap="none" dirty="0">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C55A11"/>
                    </a:solidFill>
                  </a:tcPr>
                </a:tc>
                <a:extLst>
                  <a:ext uri="{0D108BD9-81ED-4DB2-BD59-A6C34878D82A}">
                    <a16:rowId xmlns:a16="http://schemas.microsoft.com/office/drawing/2014/main" xmlns="" val="10000"/>
                  </a:ext>
                </a:extLst>
              </a:tr>
              <a:tr h="1373975">
                <a:tc>
                  <a:txBody>
                    <a:bodyPr/>
                    <a:lstStyle/>
                    <a:p>
                      <a:pPr marL="0" marR="0" lvl="0" indent="0" algn="ctr" rtl="0">
                        <a:lnSpc>
                          <a:spcPct val="100000"/>
                        </a:lnSpc>
                        <a:spcBef>
                          <a:spcPts val="0"/>
                        </a:spcBef>
                        <a:spcAft>
                          <a:spcPts val="0"/>
                        </a:spcAft>
                        <a:buClr>
                          <a:srgbClr val="000000"/>
                        </a:buClr>
                        <a:buSzPts val="900"/>
                        <a:buFont typeface="Arial"/>
                        <a:buNone/>
                      </a:pPr>
                      <a:r>
                        <a:rPr lang="ja-JP" sz="1300" b="1" u="none" strike="noStrike" cap="none">
                          <a:latin typeface="Meiryo"/>
                          <a:ea typeface="Meiryo"/>
                          <a:cs typeface="Meiryo"/>
                          <a:sym typeface="Meiryo"/>
                        </a:rPr>
                        <a:t>カルメット病院</a:t>
                      </a:r>
                      <a:endParaRPr sz="1300" b="1" u="none" strike="noStrike" cap="none">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b="1" u="none" strike="noStrike" cap="none">
                          <a:latin typeface="Meiryo"/>
                          <a:ea typeface="Meiryo"/>
                          <a:cs typeface="Meiryo"/>
                          <a:sym typeface="Meiryo"/>
                        </a:rPr>
                        <a:t>（公的病院・プノンペン）</a:t>
                      </a:r>
                      <a:endParaRPr sz="1100" b="1" u="none" strike="noStrike" cap="none">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5</a:t>
                      </a:r>
                      <a:r>
                        <a:rPr lang="ja-JP" altLang="en-US" sz="1100" u="none" strike="noStrike" cap="none" dirty="0">
                          <a:solidFill>
                            <a:schemeClr val="tx1"/>
                          </a:solidFill>
                          <a:latin typeface="Meiryo"/>
                          <a:ea typeface="Meiryo"/>
                          <a:cs typeface="Meiryo"/>
                          <a:sym typeface="Meiryo"/>
                        </a:rPr>
                        <a:t>ドル</a:t>
                      </a:r>
                      <a:r>
                        <a:rPr lang="ja-JP" sz="1100" u="none" strike="noStrike" cap="none" dirty="0">
                          <a:solidFill>
                            <a:schemeClr val="tx1"/>
                          </a:solidFill>
                          <a:latin typeface="Meiryo"/>
                          <a:ea typeface="Meiryo"/>
                          <a:cs typeface="Meiryo"/>
                          <a:sym typeface="Meiryo"/>
                        </a:rPr>
                        <a:t>/45分 </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リハ</a:t>
                      </a:r>
                      <a:r>
                        <a:rPr lang="ja-JP" altLang="en-US" sz="1100" u="none" strike="noStrike" cap="none" dirty="0">
                          <a:solidFill>
                            <a:schemeClr val="tx1"/>
                          </a:solidFill>
                          <a:latin typeface="Meiryo"/>
                          <a:ea typeface="Meiryo"/>
                          <a:cs typeface="Meiryo"/>
                          <a:sym typeface="Meiryo"/>
                        </a:rPr>
                        <a:t>ビリ</a:t>
                      </a:r>
                      <a:r>
                        <a:rPr lang="ja-JP" sz="1100" u="none" strike="noStrike" cap="none" dirty="0">
                          <a:solidFill>
                            <a:schemeClr val="tx1"/>
                          </a:solidFill>
                          <a:latin typeface="Meiryo"/>
                          <a:ea typeface="Meiryo"/>
                          <a:cs typeface="Meiryo"/>
                          <a:sym typeface="Meiryo"/>
                        </a:rPr>
                        <a:t>提供：3-4 患者 / 1日 (外来部門）</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多発性硬化症患者が多い</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退院後患者の外来率10-20%</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（入院と外来部門のリハビリ提供）</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a:latin typeface="Meiryo"/>
                          <a:ea typeface="Meiryo"/>
                          <a:cs typeface="Meiryo"/>
                          <a:sym typeface="Meiryo"/>
                        </a:rPr>
                        <a:t>11人</a:t>
                      </a:r>
                      <a:endParaRPr sz="1100" u="none" strike="noStrike" cap="none">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1"/>
                  </a:ext>
                </a:extLst>
              </a:tr>
              <a:tr h="720075">
                <a:tc>
                  <a:txBody>
                    <a:bodyPr/>
                    <a:lstStyle/>
                    <a:p>
                      <a:pPr marL="0" marR="0" lvl="0" indent="0" algn="ctr" rtl="0">
                        <a:lnSpc>
                          <a:spcPct val="100000"/>
                        </a:lnSpc>
                        <a:spcBef>
                          <a:spcPts val="0"/>
                        </a:spcBef>
                        <a:spcAft>
                          <a:spcPts val="0"/>
                        </a:spcAft>
                        <a:buClr>
                          <a:srgbClr val="000000"/>
                        </a:buClr>
                        <a:buSzPts val="900"/>
                        <a:buFont typeface="Arial"/>
                        <a:buNone/>
                      </a:pPr>
                      <a:r>
                        <a:rPr lang="ja-JP" sz="1300" b="1" u="none" strike="noStrike" cap="none">
                          <a:latin typeface="Meiryo"/>
                          <a:ea typeface="Meiryo"/>
                          <a:cs typeface="Meiryo"/>
                          <a:sym typeface="Meiryo"/>
                        </a:rPr>
                        <a:t>クメール・ソビエト病院</a:t>
                      </a:r>
                      <a:endParaRPr sz="1300" b="1" u="none" strike="noStrike" cap="none">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b="1" u="none" strike="noStrike" cap="none">
                          <a:latin typeface="Meiryo"/>
                          <a:ea typeface="Meiryo"/>
                          <a:cs typeface="Meiryo"/>
                          <a:sym typeface="Meiryo"/>
                        </a:rPr>
                        <a:t>（公的病院・プノンペン）</a:t>
                      </a:r>
                      <a:endParaRPr sz="1400" u="none" strike="noStrike" cap="none"/>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10</a:t>
                      </a:r>
                      <a:r>
                        <a:rPr lang="ja-JP" altLang="en-US" sz="1100" u="none" strike="noStrike" cap="none" dirty="0">
                          <a:solidFill>
                            <a:schemeClr val="tx1"/>
                          </a:solidFill>
                          <a:latin typeface="Meiryo"/>
                          <a:ea typeface="Meiryo"/>
                          <a:cs typeface="Meiryo"/>
                          <a:sym typeface="Meiryo"/>
                        </a:rPr>
                        <a:t>ドル</a:t>
                      </a:r>
                      <a:r>
                        <a:rPr lang="ja-JP" sz="1100" u="none" strike="noStrike" cap="none" dirty="0">
                          <a:solidFill>
                            <a:schemeClr val="tx1"/>
                          </a:solidFill>
                          <a:latin typeface="Meiryo"/>
                          <a:ea typeface="Meiryo"/>
                          <a:cs typeface="Meiryo"/>
                          <a:sym typeface="Meiryo"/>
                        </a:rPr>
                        <a:t>/1時間</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リハ</a:t>
                      </a:r>
                      <a:r>
                        <a:rPr lang="ja-JP" altLang="en-US" sz="1100" u="none" strike="noStrike" cap="none" dirty="0">
                          <a:solidFill>
                            <a:schemeClr val="tx1"/>
                          </a:solidFill>
                          <a:latin typeface="Meiryo"/>
                          <a:ea typeface="Meiryo"/>
                          <a:cs typeface="Meiryo"/>
                          <a:sym typeface="Meiryo"/>
                        </a:rPr>
                        <a:t>ビリ</a:t>
                      </a:r>
                      <a:r>
                        <a:rPr lang="ja-JP" sz="1100" u="none" strike="noStrike" cap="none" dirty="0">
                          <a:solidFill>
                            <a:schemeClr val="tx1"/>
                          </a:solidFill>
                          <a:latin typeface="Meiryo"/>
                          <a:ea typeface="Meiryo"/>
                          <a:cs typeface="Meiryo"/>
                          <a:sym typeface="Meiryo"/>
                        </a:rPr>
                        <a:t>提供：50患者 / 1日 </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chemeClr val="dk1"/>
                        </a:buClr>
                        <a:buSzPts val="900"/>
                        <a:buFont typeface="Arial"/>
                        <a:buNone/>
                      </a:pPr>
                      <a:r>
                        <a:rPr lang="ja-JP" sz="1100" u="none" strike="noStrike" cap="none" dirty="0">
                          <a:solidFill>
                            <a:schemeClr val="tx1"/>
                          </a:solidFill>
                          <a:latin typeface="Meiryo"/>
                          <a:ea typeface="Meiryo"/>
                          <a:cs typeface="Meiryo"/>
                          <a:sym typeface="Meiryo"/>
                        </a:rPr>
                        <a:t>（入院と外来部門のリハビリ提供）</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a:latin typeface="Meiryo"/>
                          <a:ea typeface="Meiryo"/>
                          <a:cs typeface="Meiryo"/>
                          <a:sym typeface="Meiryo"/>
                        </a:rPr>
                        <a:t>15人</a:t>
                      </a:r>
                      <a:endParaRPr sz="1100" u="none" strike="noStrike" cap="none">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2"/>
                  </a:ext>
                </a:extLst>
              </a:tr>
              <a:tr h="725775">
                <a:tc>
                  <a:txBody>
                    <a:bodyPr/>
                    <a:lstStyle/>
                    <a:p>
                      <a:pPr marL="0" marR="0" lvl="0" indent="0" algn="ctr" rtl="0">
                        <a:lnSpc>
                          <a:spcPct val="100000"/>
                        </a:lnSpc>
                        <a:spcBef>
                          <a:spcPts val="0"/>
                        </a:spcBef>
                        <a:spcAft>
                          <a:spcPts val="0"/>
                        </a:spcAft>
                        <a:buClr>
                          <a:srgbClr val="000000"/>
                        </a:buClr>
                        <a:buSzPts val="900"/>
                        <a:buFont typeface="Arial"/>
                        <a:buNone/>
                      </a:pPr>
                      <a:r>
                        <a:rPr lang="ja-JP" sz="1300" b="1" u="none" strike="noStrike" cap="none">
                          <a:latin typeface="Meiryo"/>
                          <a:ea typeface="Meiryo"/>
                          <a:cs typeface="Meiryo"/>
                          <a:sym typeface="Meiryo"/>
                        </a:rPr>
                        <a:t>チャルナサスクリニック</a:t>
                      </a:r>
                      <a:endParaRPr sz="1300" b="1" u="none" strike="noStrike" cap="none">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b="1" u="none" strike="noStrike" cap="none">
                          <a:latin typeface="Meiryo"/>
                          <a:ea typeface="Meiryo"/>
                          <a:cs typeface="Meiryo"/>
                          <a:sym typeface="Meiryo"/>
                        </a:rPr>
                        <a:t>（私立クリニック・プノンペン）</a:t>
                      </a:r>
                      <a:endParaRPr sz="1400" u="none" strike="noStrike" cap="none"/>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15</a:t>
                      </a:r>
                      <a:r>
                        <a:rPr lang="ja-JP" altLang="en-US" sz="1100" u="none" strike="noStrike" cap="none" dirty="0">
                          <a:solidFill>
                            <a:schemeClr val="tx1"/>
                          </a:solidFill>
                          <a:latin typeface="Meiryo"/>
                          <a:ea typeface="Meiryo"/>
                          <a:cs typeface="Meiryo"/>
                          <a:sym typeface="Meiryo"/>
                        </a:rPr>
                        <a:t>ドル</a:t>
                      </a:r>
                      <a:r>
                        <a:rPr lang="ja-JP" sz="1100" u="none" strike="noStrike" cap="none" dirty="0">
                          <a:solidFill>
                            <a:schemeClr val="tx1"/>
                          </a:solidFill>
                          <a:latin typeface="Meiryo"/>
                          <a:ea typeface="Meiryo"/>
                          <a:cs typeface="Meiryo"/>
                          <a:sym typeface="Meiryo"/>
                        </a:rPr>
                        <a:t>/45分</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リハ</a:t>
                      </a:r>
                      <a:r>
                        <a:rPr lang="ja-JP" altLang="en-US" sz="1100" u="none" strike="noStrike" cap="none" dirty="0">
                          <a:solidFill>
                            <a:schemeClr val="tx1"/>
                          </a:solidFill>
                          <a:latin typeface="Meiryo"/>
                          <a:ea typeface="Meiryo"/>
                          <a:cs typeface="Meiryo"/>
                          <a:sym typeface="Meiryo"/>
                        </a:rPr>
                        <a:t>ビリ</a:t>
                      </a:r>
                      <a:r>
                        <a:rPr lang="ja-JP" sz="1100" u="none" strike="noStrike" cap="none" dirty="0">
                          <a:solidFill>
                            <a:schemeClr val="tx1"/>
                          </a:solidFill>
                          <a:latin typeface="Meiryo"/>
                          <a:ea typeface="Meiryo"/>
                          <a:cs typeface="Meiryo"/>
                          <a:sym typeface="Meiryo"/>
                        </a:rPr>
                        <a:t>提供：10患者以上 / 1日</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chemeClr val="dk1"/>
                        </a:buClr>
                        <a:buSzPts val="900"/>
                        <a:buFont typeface="Arial"/>
                        <a:buNone/>
                      </a:pPr>
                      <a:r>
                        <a:rPr lang="ja-JP" sz="1100" u="none" strike="noStrike" cap="none" dirty="0">
                          <a:solidFill>
                            <a:schemeClr val="tx1"/>
                          </a:solidFill>
                          <a:latin typeface="Meiryo"/>
                          <a:ea typeface="Meiryo"/>
                          <a:cs typeface="Meiryo"/>
                          <a:sym typeface="Meiryo"/>
                        </a:rPr>
                        <a:t>脳卒中と多発性硬化症の患者が多い</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(外来リハビリのみ提供）</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a:latin typeface="Meiryo"/>
                          <a:ea typeface="Meiryo"/>
                          <a:cs typeface="Meiryo"/>
                          <a:sym typeface="Meiryo"/>
                        </a:rPr>
                        <a:t>4人</a:t>
                      </a:r>
                      <a:endParaRPr sz="1100" u="none" strike="noStrike" cap="none">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3"/>
                  </a:ext>
                </a:extLst>
              </a:tr>
              <a:tr h="720075">
                <a:tc>
                  <a:txBody>
                    <a:bodyPr/>
                    <a:lstStyle/>
                    <a:p>
                      <a:pPr marL="0" marR="0" lvl="0" indent="0" algn="ctr" rtl="0">
                        <a:lnSpc>
                          <a:spcPct val="100000"/>
                        </a:lnSpc>
                        <a:spcBef>
                          <a:spcPts val="0"/>
                        </a:spcBef>
                        <a:spcAft>
                          <a:spcPts val="0"/>
                        </a:spcAft>
                        <a:buClr>
                          <a:srgbClr val="000000"/>
                        </a:buClr>
                        <a:buSzPts val="900"/>
                        <a:buFont typeface="Arial"/>
                        <a:buNone/>
                      </a:pPr>
                      <a:r>
                        <a:rPr lang="ja-JP" sz="1300" b="1" u="none" strike="noStrike" cap="none">
                          <a:latin typeface="Meiryo"/>
                          <a:ea typeface="Meiryo"/>
                          <a:cs typeface="Meiryo"/>
                          <a:sym typeface="Meiryo"/>
                        </a:rPr>
                        <a:t>リンタンクリニック</a:t>
                      </a:r>
                      <a:endParaRPr sz="1300" b="1" u="none" strike="noStrike" cap="none">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b="1" u="none" strike="noStrike" cap="none">
                          <a:latin typeface="Meiryo"/>
                          <a:ea typeface="Meiryo"/>
                          <a:cs typeface="Meiryo"/>
                          <a:sym typeface="Meiryo"/>
                        </a:rPr>
                        <a:t>（私立クリニック・プノンペン）</a:t>
                      </a:r>
                      <a:endParaRPr sz="1400" u="none" strike="noStrike" cap="none"/>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10</a:t>
                      </a:r>
                      <a:r>
                        <a:rPr lang="ja-JP" altLang="en-US" sz="1100" u="none" strike="noStrike" cap="none" dirty="0">
                          <a:solidFill>
                            <a:schemeClr val="tx1"/>
                          </a:solidFill>
                          <a:latin typeface="Meiryo"/>
                          <a:ea typeface="Meiryo"/>
                          <a:cs typeface="Meiryo"/>
                          <a:sym typeface="Meiryo"/>
                        </a:rPr>
                        <a:t>ドル</a:t>
                      </a:r>
                      <a:r>
                        <a:rPr lang="ja-JP" sz="1100" u="none" strike="noStrike" cap="none" dirty="0">
                          <a:solidFill>
                            <a:schemeClr val="tx1"/>
                          </a:solidFill>
                          <a:latin typeface="Meiryo"/>
                          <a:ea typeface="Meiryo"/>
                          <a:cs typeface="Meiryo"/>
                          <a:sym typeface="Meiryo"/>
                        </a:rPr>
                        <a:t>/徒手介入</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15</a:t>
                      </a:r>
                      <a:r>
                        <a:rPr lang="ja-JP" altLang="en-US" sz="1100" u="none" strike="noStrike" cap="none" dirty="0">
                          <a:solidFill>
                            <a:schemeClr val="tx1"/>
                          </a:solidFill>
                          <a:latin typeface="Meiryo"/>
                          <a:ea typeface="Meiryo"/>
                          <a:cs typeface="Meiryo"/>
                          <a:sym typeface="Meiryo"/>
                        </a:rPr>
                        <a:t>ドル</a:t>
                      </a:r>
                      <a:r>
                        <a:rPr lang="ja-JP" sz="1100" u="none" strike="noStrike" cap="none" dirty="0">
                          <a:solidFill>
                            <a:schemeClr val="tx1"/>
                          </a:solidFill>
                          <a:latin typeface="Meiryo"/>
                          <a:ea typeface="Meiryo"/>
                          <a:cs typeface="Meiryo"/>
                          <a:sym typeface="Meiryo"/>
                        </a:rPr>
                        <a:t>/機械療法</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脳卒中と多発性硬化症の患者が多い</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 外来リハビリのみ提供 )</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a:latin typeface="Meiryo"/>
                          <a:ea typeface="Meiryo"/>
                          <a:cs typeface="Meiryo"/>
                          <a:sym typeface="Meiryo"/>
                        </a:rPr>
                        <a:t>5人</a:t>
                      </a:r>
                      <a:endParaRPr sz="1100" u="none" strike="noStrike" cap="none">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endParaRPr sz="1100" u="none" strike="noStrike" cap="none">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4"/>
                  </a:ext>
                </a:extLst>
              </a:tr>
              <a:tr h="1047025">
                <a:tc>
                  <a:txBody>
                    <a:bodyPr/>
                    <a:lstStyle/>
                    <a:p>
                      <a:pPr marL="0" marR="0" lvl="0" indent="0" algn="ctr" rtl="0">
                        <a:lnSpc>
                          <a:spcPct val="100000"/>
                        </a:lnSpc>
                        <a:spcBef>
                          <a:spcPts val="0"/>
                        </a:spcBef>
                        <a:spcAft>
                          <a:spcPts val="0"/>
                        </a:spcAft>
                        <a:buClr>
                          <a:srgbClr val="000000"/>
                        </a:buClr>
                        <a:buSzPts val="900"/>
                        <a:buFont typeface="Arial"/>
                        <a:buNone/>
                      </a:pPr>
                      <a:r>
                        <a:rPr lang="ja-JP" sz="1300" b="1" u="none" strike="noStrike" cap="none">
                          <a:latin typeface="Meiryo"/>
                          <a:ea typeface="Meiryo"/>
                          <a:cs typeface="Meiryo"/>
                          <a:sym typeface="Meiryo"/>
                        </a:rPr>
                        <a:t>ソコムクリニック</a:t>
                      </a:r>
                      <a:endParaRPr sz="1300" b="1" u="none" strike="noStrike" cap="none">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b="1" u="none" strike="noStrike" cap="none">
                          <a:latin typeface="Meiryo"/>
                          <a:ea typeface="Meiryo"/>
                          <a:cs typeface="Meiryo"/>
                          <a:sym typeface="Meiryo"/>
                        </a:rPr>
                        <a:t>（私立クリニック・プノンペン）</a:t>
                      </a:r>
                      <a:endParaRPr sz="1400" u="none" strike="noStrike" cap="none"/>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15</a:t>
                      </a:r>
                      <a:r>
                        <a:rPr lang="ja-JP" altLang="en-US" sz="1100" u="none" strike="noStrike" cap="none" dirty="0">
                          <a:solidFill>
                            <a:schemeClr val="tx1"/>
                          </a:solidFill>
                          <a:latin typeface="Meiryo"/>
                          <a:ea typeface="Meiryo"/>
                          <a:cs typeface="Meiryo"/>
                          <a:sym typeface="Meiryo"/>
                        </a:rPr>
                        <a:t>ドル</a:t>
                      </a:r>
                      <a:r>
                        <a:rPr lang="ja-JP" sz="1100" u="none" strike="noStrike" cap="none" dirty="0">
                          <a:solidFill>
                            <a:schemeClr val="tx1"/>
                          </a:solidFill>
                          <a:latin typeface="Meiryo"/>
                          <a:ea typeface="Meiryo"/>
                          <a:cs typeface="Meiryo"/>
                          <a:sym typeface="Meiryo"/>
                        </a:rPr>
                        <a:t>/1時間</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ja-JP" sz="1100" u="none" strike="noStrike" cap="none" dirty="0">
                          <a:solidFill>
                            <a:schemeClr val="tx1"/>
                          </a:solidFill>
                          <a:latin typeface="Meiryo"/>
                          <a:ea typeface="Meiryo"/>
                          <a:cs typeface="Meiryo"/>
                          <a:sym typeface="Meiryo"/>
                        </a:rPr>
                        <a:t>リハ</a:t>
                      </a:r>
                      <a:r>
                        <a:rPr lang="ja-JP" altLang="en-US" sz="1100" u="none" strike="noStrike" cap="none" dirty="0">
                          <a:solidFill>
                            <a:schemeClr val="tx1"/>
                          </a:solidFill>
                          <a:latin typeface="Meiryo"/>
                          <a:ea typeface="Meiryo"/>
                          <a:cs typeface="Meiryo"/>
                          <a:sym typeface="Meiryo"/>
                        </a:rPr>
                        <a:t>ビリ</a:t>
                      </a:r>
                      <a:r>
                        <a:rPr lang="ja-JP" sz="1100" u="none" strike="noStrike" cap="none" dirty="0">
                          <a:solidFill>
                            <a:schemeClr val="tx1"/>
                          </a:solidFill>
                          <a:latin typeface="Meiryo"/>
                          <a:ea typeface="Meiryo"/>
                          <a:cs typeface="Meiryo"/>
                          <a:sym typeface="Meiryo"/>
                        </a:rPr>
                        <a:t>提供：20-30患者 / 1日</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多発性硬化症患者が多い。</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 外来リハビリのみ提供 )</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latin typeface="Meiryo"/>
                          <a:ea typeface="Meiryo"/>
                          <a:cs typeface="Meiryo"/>
                          <a:sym typeface="Meiryo"/>
                        </a:rPr>
                        <a:t>5人</a:t>
                      </a:r>
                      <a:endParaRPr sz="1100" u="none" strike="noStrike" cap="none" dirty="0">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5"/>
                  </a:ext>
                </a:extLst>
              </a:tr>
            </a:tbl>
          </a:graphicData>
        </a:graphic>
      </p:graphicFrame>
      <p:sp>
        <p:nvSpPr>
          <p:cNvPr id="960" name="Google Shape;960;p72"/>
          <p:cNvSpPr txBox="1"/>
          <p:nvPr/>
        </p:nvSpPr>
        <p:spPr>
          <a:xfrm>
            <a:off x="186438" y="6296172"/>
            <a:ext cx="4099082" cy="223935"/>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a:solidFill>
                  <a:schemeClr val="dk1"/>
                </a:solidFill>
                <a:latin typeface="Meiryo"/>
                <a:ea typeface="Meiryo"/>
                <a:cs typeface="Meiryo"/>
                <a:sym typeface="Meiryo"/>
              </a:rPr>
              <a:t>出所：コンソシーアム作成</a:t>
            </a:r>
            <a:endParaRPr sz="1292" b="0" i="0" u="none" strike="noStrike" cap="none">
              <a:solidFill>
                <a:srgbClr val="000000"/>
              </a:solidFill>
              <a:latin typeface="Arial"/>
              <a:ea typeface="Arial"/>
              <a:cs typeface="Arial"/>
              <a:sym typeface="Arial"/>
            </a:endParaRPr>
          </a:p>
        </p:txBody>
      </p:sp>
      <p:sp>
        <p:nvSpPr>
          <p:cNvPr id="961" name="Google Shape;961;p72"/>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rmAutofit/>
          </a:bodyPr>
          <a:lstStyle/>
          <a:p>
            <a:pPr lvl="0"/>
            <a:r>
              <a:rPr lang="ja-JP" dirty="0"/>
              <a:t>リハビリ料金（カンボジア</a:t>
            </a:r>
            <a:r>
              <a:rPr lang="ja-JP" dirty="0" smtClean="0"/>
              <a:t>）</a:t>
            </a:r>
            <a:r>
              <a:rPr lang="ja-JP" altLang="en-US" dirty="0" smtClean="0"/>
              <a:t>（</a:t>
            </a:r>
            <a:r>
              <a:rPr lang="en-US" altLang="ja-JP" dirty="0" smtClean="0"/>
              <a:t>1/2</a:t>
            </a:r>
            <a:r>
              <a:rPr lang="ja-JP" altLang="en-US" dirty="0"/>
              <a:t>）</a:t>
            </a:r>
            <a:endParaRPr dirty="0"/>
          </a:p>
        </p:txBody>
      </p:sp>
      <p:sp>
        <p:nvSpPr>
          <p:cNvPr id="2" name="スライド番号プレースホルダー 1">
            <a:extLst>
              <a:ext uri="{FF2B5EF4-FFF2-40B4-BE49-F238E27FC236}">
                <a16:creationId xmlns:a16="http://schemas.microsoft.com/office/drawing/2014/main" xmlns="" id="{E89721EE-033E-4F54-87D7-F015F92514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a:t>
            </a:fld>
            <a:endParaRPr lang="ja-JP" altLang="en-US" dirty="0"/>
          </a:p>
        </p:txBody>
      </p:sp>
    </p:spTree>
    <p:extLst>
      <p:ext uri="{BB962C8B-B14F-4D97-AF65-F5344CB8AC3E}">
        <p14:creationId xmlns:p14="http://schemas.microsoft.com/office/powerpoint/2010/main" val="2685620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48"/>
        <p:cNvGrpSpPr/>
        <p:nvPr/>
      </p:nvGrpSpPr>
      <p:grpSpPr>
        <a:xfrm>
          <a:off x="0" y="0"/>
          <a:ext cx="0" cy="0"/>
          <a:chOff x="0" y="0"/>
          <a:chExt cx="0" cy="0"/>
        </a:xfrm>
      </p:grpSpPr>
      <p:sp>
        <p:nvSpPr>
          <p:cNvPr id="1749" name="Google Shape;1749;g1111c098675_0_1351"/>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dirty="0"/>
              <a:t>リハビリクリニックを開業するための法的</a:t>
            </a:r>
            <a:r>
              <a:rPr lang="ja-JP" dirty="0" smtClean="0"/>
              <a:t>条件</a:t>
            </a:r>
            <a:r>
              <a:rPr lang="ja-JP" altLang="en-US" dirty="0" smtClean="0"/>
              <a:t>（</a:t>
            </a:r>
            <a:r>
              <a:rPr lang="en-US" altLang="ja-JP" dirty="0" smtClean="0"/>
              <a:t>1/2</a:t>
            </a:r>
            <a:r>
              <a:rPr lang="ja-JP" altLang="en-US" dirty="0" smtClean="0"/>
              <a:t>）</a:t>
            </a:r>
            <a:endParaRPr dirty="0">
              <a:latin typeface="Meiryo"/>
              <a:ea typeface="Meiryo"/>
              <a:cs typeface="Meiryo"/>
              <a:sym typeface="Meiryo"/>
            </a:endParaRPr>
          </a:p>
        </p:txBody>
      </p:sp>
      <p:sp>
        <p:nvSpPr>
          <p:cNvPr id="1750" name="Google Shape;1750;g1111c098675_0_1351"/>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dirty="0"/>
              <a:t>ベトナム／非感染症疾患／遠隔医療／</a:t>
            </a:r>
            <a:r>
              <a:rPr lang="en-US" altLang="ja-JP" dirty="0"/>
              <a:t>1.</a:t>
            </a:r>
            <a:r>
              <a:rPr lang="ja-JP" altLang="en-US" dirty="0"/>
              <a:t>法人設立関連規制（医療法人含む）</a:t>
            </a:r>
            <a:r>
              <a:rPr lang="en-US" altLang="ja-JP" dirty="0"/>
              <a:t>,</a:t>
            </a:r>
            <a:r>
              <a:rPr lang="ja-JP" altLang="en-US" dirty="0"/>
              <a:t>外資規制・法人設立の手続き</a:t>
            </a:r>
          </a:p>
        </p:txBody>
      </p:sp>
      <p:sp>
        <p:nvSpPr>
          <p:cNvPr id="1751" name="Google Shape;1751;g1111c098675_0_1351"/>
          <p:cNvSpPr txBox="1">
            <a:spLocks noGrp="1"/>
          </p:cNvSpPr>
          <p:nvPr>
            <p:ph type="body" idx="1"/>
          </p:nvPr>
        </p:nvSpPr>
        <p:spPr>
          <a:xfrm>
            <a:off x="184639" y="785091"/>
            <a:ext cx="8772000" cy="5391900"/>
          </a:xfrm>
          <a:prstGeom prst="rect">
            <a:avLst/>
          </a:prstGeom>
          <a:noFill/>
          <a:ln>
            <a:noFill/>
          </a:ln>
        </p:spPr>
        <p:txBody>
          <a:bodyPr spcFirstLastPara="1" wrap="square" lIns="91425" tIns="45700" rIns="91425" bIns="45700" anchor="t" anchorCtr="0">
            <a:noAutofit/>
          </a:bodyPr>
          <a:lstStyle/>
          <a:p>
            <a:pPr marL="128588" lvl="0" indent="-128588" algn="l" rtl="0">
              <a:lnSpc>
                <a:spcPct val="150000"/>
              </a:lnSpc>
              <a:spcBef>
                <a:spcPts val="0"/>
              </a:spcBef>
              <a:spcAft>
                <a:spcPts val="0"/>
              </a:spcAft>
              <a:buSzPts val="1400"/>
              <a:buNone/>
            </a:pPr>
            <a:r>
              <a:rPr lang="ja-JP" b="1" dirty="0">
                <a:solidFill>
                  <a:schemeClr val="tx1"/>
                </a:solidFill>
              </a:rPr>
              <a:t>（１）事業形態に関する条件　</a:t>
            </a:r>
            <a:r>
              <a:rPr lang="ja-JP" b="1" i="1" dirty="0">
                <a:solidFill>
                  <a:schemeClr val="tx1"/>
                </a:solidFill>
              </a:rPr>
              <a:t>Conditions of Subject Status</a:t>
            </a:r>
            <a:endParaRPr dirty="0">
              <a:solidFill>
                <a:schemeClr val="tx1"/>
              </a:solidFill>
            </a:endParaRPr>
          </a:p>
          <a:p>
            <a:pPr marL="361950" indent="-180975">
              <a:lnSpc>
                <a:spcPct val="100000"/>
              </a:lnSpc>
              <a:buSzPts val="1200"/>
              <a:buFont typeface="Wingdings" panose="05000000000000000000" pitchFamily="2" charset="2"/>
              <a:buChar char="l"/>
            </a:pPr>
            <a:r>
              <a:rPr lang="ja-JP" altLang="en-US" sz="1200" dirty="0">
                <a:solidFill>
                  <a:schemeClr val="tx1"/>
                </a:solidFill>
              </a:rPr>
              <a:t>リハビリ専門クリニックの事業規模に応じて、一般クリニック、専門クリニック、および歯科（産業コード </a:t>
            </a:r>
            <a:r>
              <a:rPr lang="en-US" altLang="ja-JP" sz="1200" dirty="0">
                <a:solidFill>
                  <a:schemeClr val="tx1"/>
                </a:solidFill>
              </a:rPr>
              <a:t>8620</a:t>
            </a:r>
            <a:r>
              <a:rPr lang="ja-JP" altLang="en-US" sz="1200" dirty="0">
                <a:solidFill>
                  <a:schemeClr val="tx1"/>
                </a:solidFill>
              </a:rPr>
              <a:t>）の運営を事業分野とする事業の立ち上げや事業体の設立手続きを行う必要がある。</a:t>
            </a:r>
            <a:endParaRPr lang="en-US" altLang="ja-JP" sz="1200" dirty="0">
              <a:solidFill>
                <a:schemeClr val="tx1"/>
              </a:solidFill>
            </a:endParaRPr>
          </a:p>
          <a:p>
            <a:pPr marL="361950" lvl="0" indent="-180975" algn="l" rtl="0">
              <a:lnSpc>
                <a:spcPct val="100000"/>
              </a:lnSpc>
              <a:spcBef>
                <a:spcPts val="0"/>
              </a:spcBef>
              <a:spcAft>
                <a:spcPts val="0"/>
              </a:spcAft>
              <a:buSzPts val="1200"/>
              <a:buFont typeface="Wingdings" panose="05000000000000000000" pitchFamily="2" charset="2"/>
              <a:buChar char="l"/>
            </a:pPr>
            <a:r>
              <a:rPr lang="ja-JP" sz="1200" dirty="0">
                <a:solidFill>
                  <a:schemeClr val="tx1"/>
                </a:solidFill>
              </a:rPr>
              <a:t>産業コード8620には、経験豊富な医師や医療従事者のサービスを通して、主に外来患者に診断と治療を提供する一般および専門クリニックと歯科医院の活動が含まれる</a:t>
            </a:r>
            <a:r>
              <a:rPr lang="ja-JP" altLang="en-US" sz="1200" dirty="0">
                <a:solidFill>
                  <a:schemeClr val="tx1"/>
                </a:solidFill>
              </a:rPr>
              <a:t>。</a:t>
            </a:r>
            <a:endParaRPr lang="en-US" altLang="ja-JP" sz="1200" dirty="0">
              <a:solidFill>
                <a:schemeClr val="tx1"/>
              </a:solidFill>
            </a:endParaRPr>
          </a:p>
          <a:p>
            <a:pPr marL="361950" lvl="0" indent="-180975" algn="l" rtl="0">
              <a:lnSpc>
                <a:spcPct val="100000"/>
              </a:lnSpc>
              <a:spcBef>
                <a:spcPts val="0"/>
              </a:spcBef>
              <a:spcAft>
                <a:spcPts val="0"/>
              </a:spcAft>
              <a:buSzPts val="1200"/>
              <a:buFont typeface="Wingdings" panose="05000000000000000000" pitchFamily="2" charset="2"/>
              <a:buChar char="l"/>
            </a:pPr>
            <a:r>
              <a:rPr lang="ja-JP" sz="1200" dirty="0">
                <a:solidFill>
                  <a:schemeClr val="tx1"/>
                </a:solidFill>
              </a:rPr>
              <a:t>現在Med247は有限会社を設立し、産業コード8620を保持している</a:t>
            </a:r>
            <a:r>
              <a:rPr lang="ja-JP" altLang="en-US" sz="1200" dirty="0">
                <a:solidFill>
                  <a:schemeClr val="tx1"/>
                </a:solidFill>
              </a:rPr>
              <a:t>。</a:t>
            </a:r>
            <a:endParaRPr sz="1200" dirty="0">
              <a:solidFill>
                <a:schemeClr val="tx1"/>
              </a:solidFill>
            </a:endParaRPr>
          </a:p>
        </p:txBody>
      </p:sp>
      <p:sp>
        <p:nvSpPr>
          <p:cNvPr id="1752" name="Google Shape;1752;g1111c098675_0_1351"/>
          <p:cNvSpPr txBox="1"/>
          <p:nvPr/>
        </p:nvSpPr>
        <p:spPr>
          <a:xfrm>
            <a:off x="184639" y="6269351"/>
            <a:ext cx="8772000" cy="588798"/>
          </a:xfrm>
          <a:prstGeom prst="rect">
            <a:avLst/>
          </a:prstGeom>
          <a:noFill/>
          <a:ln>
            <a:noFill/>
          </a:ln>
        </p:spPr>
        <p:txBody>
          <a:bodyPr spcFirstLastPara="1" wrap="square" lIns="91425" tIns="45700" rIns="91425" bIns="45700" anchor="t" anchorCtr="0">
            <a:noAutofit/>
          </a:bodyPr>
          <a:lstStyle/>
          <a:p>
            <a:pPr marL="128957" marR="0" lvl="0" indent="0" algn="l" rtl="0">
              <a:lnSpc>
                <a:spcPct val="100000"/>
              </a:lnSpc>
              <a:spcBef>
                <a:spcPts val="0"/>
              </a:spcBef>
              <a:spcAft>
                <a:spcPts val="0"/>
              </a:spcAft>
              <a:buClr>
                <a:srgbClr val="1F3864"/>
              </a:buClr>
              <a:buSzPts val="1400"/>
              <a:buFont typeface="Noto Sans Symbols"/>
              <a:buNone/>
            </a:pPr>
            <a:r>
              <a:rPr lang="ja-JP" altLang="en-US" sz="1100" b="0" i="0" u="none" strike="noStrike" cap="none" dirty="0">
                <a:solidFill>
                  <a:srgbClr val="3F3F3F"/>
                </a:solidFill>
                <a:latin typeface="Meiryo"/>
                <a:ea typeface="Meiryo"/>
                <a:cs typeface="Meiryo"/>
                <a:sym typeface="Meiryo"/>
              </a:rPr>
              <a:t>参考文献：</a:t>
            </a:r>
            <a:endParaRPr lang="en-US" altLang="ja-JP" sz="1100" b="0" i="0" u="none" strike="noStrike" cap="none" dirty="0">
              <a:solidFill>
                <a:srgbClr val="3F3F3F"/>
              </a:solidFill>
              <a:latin typeface="Meiryo"/>
              <a:ea typeface="Meiryo"/>
              <a:cs typeface="Meiryo"/>
              <a:sym typeface="Meiryo"/>
            </a:endParaRPr>
          </a:p>
          <a:p>
            <a:pPr marL="128957" marR="0" lvl="0" indent="0" algn="l" rtl="0">
              <a:lnSpc>
                <a:spcPct val="100000"/>
              </a:lnSpc>
              <a:spcBef>
                <a:spcPts val="0"/>
              </a:spcBef>
              <a:spcAft>
                <a:spcPts val="0"/>
              </a:spcAft>
              <a:buClr>
                <a:srgbClr val="1F3864"/>
              </a:buClr>
              <a:buSzPts val="1400"/>
              <a:buFont typeface="Noto Sans Symbols"/>
              <a:buNone/>
            </a:pPr>
            <a:r>
              <a:rPr lang="ja-JP" sz="1100" b="0" i="0" u="none" strike="noStrike" cap="none" dirty="0">
                <a:solidFill>
                  <a:srgbClr val="3F3F3F"/>
                </a:solidFill>
                <a:latin typeface="Meiryo"/>
                <a:ea typeface="Meiryo"/>
                <a:cs typeface="Meiryo"/>
                <a:sym typeface="Meiryo"/>
              </a:rPr>
              <a:t>Med247 (2021). “Legal Conditions for Opening Recovery Clinic: Understanding Current Law of Vietnam”.</a:t>
            </a:r>
            <a:endParaRPr sz="1400" b="0" i="0" u="none" strike="noStrike" cap="none" dirty="0">
              <a:solidFill>
                <a:srgbClr val="000000"/>
              </a:solidFill>
              <a:latin typeface="Arial"/>
              <a:ea typeface="Arial"/>
              <a:cs typeface="Arial"/>
              <a:sym typeface="Arial"/>
            </a:endParaRPr>
          </a:p>
        </p:txBody>
      </p:sp>
      <p:sp>
        <p:nvSpPr>
          <p:cNvPr id="1753" name="Google Shape;1753;g1111c098675_0_1351"/>
          <p:cNvSpPr txBox="1">
            <a:spLocks noGrp="1"/>
          </p:cNvSpPr>
          <p:nvPr>
            <p:ph type="body" idx="1"/>
          </p:nvPr>
        </p:nvSpPr>
        <p:spPr>
          <a:xfrm>
            <a:off x="184150" y="2222206"/>
            <a:ext cx="8772000" cy="3954786"/>
          </a:xfrm>
          <a:prstGeom prst="rect">
            <a:avLst/>
          </a:prstGeom>
          <a:noFill/>
          <a:ln>
            <a:noFill/>
          </a:ln>
        </p:spPr>
        <p:txBody>
          <a:bodyPr spcFirstLastPara="1" wrap="square" lIns="91425" tIns="45700" rIns="91425" bIns="45700" anchor="t" anchorCtr="0">
            <a:noAutofit/>
          </a:bodyPr>
          <a:lstStyle/>
          <a:p>
            <a:pPr marL="128588" lvl="0" indent="-128588" algn="l" rtl="0">
              <a:lnSpc>
                <a:spcPct val="150000"/>
              </a:lnSpc>
              <a:spcBef>
                <a:spcPts val="0"/>
              </a:spcBef>
              <a:spcAft>
                <a:spcPts val="0"/>
              </a:spcAft>
              <a:buSzPts val="1400"/>
              <a:buNone/>
            </a:pPr>
            <a:r>
              <a:rPr lang="ja-JP" b="1" dirty="0">
                <a:solidFill>
                  <a:schemeClr val="tx1"/>
                </a:solidFill>
              </a:rPr>
              <a:t>（２）施設および設備の条件　</a:t>
            </a:r>
            <a:r>
              <a:rPr lang="ja-JP" b="1" i="1" dirty="0">
                <a:solidFill>
                  <a:schemeClr val="tx1"/>
                </a:solidFill>
              </a:rPr>
              <a:t>Conditions of Facilities and Equipment</a:t>
            </a:r>
            <a:endParaRPr b="1" dirty="0">
              <a:solidFill>
                <a:schemeClr val="tx1"/>
              </a:solidFill>
            </a:endParaRPr>
          </a:p>
          <a:p>
            <a:pPr marL="180975" lvl="0" indent="-180975" algn="l" rtl="0">
              <a:lnSpc>
                <a:spcPct val="150000"/>
              </a:lnSpc>
              <a:spcBef>
                <a:spcPts val="0"/>
              </a:spcBef>
              <a:spcAft>
                <a:spcPts val="0"/>
              </a:spcAft>
              <a:buSzPts val="1400"/>
              <a:buFont typeface="Wingdings" panose="05000000000000000000" pitchFamily="2" charset="2"/>
              <a:buChar char="n"/>
            </a:pPr>
            <a:r>
              <a:rPr lang="ja-JP" sz="1200" dirty="0">
                <a:solidFill>
                  <a:schemeClr val="tx1"/>
                </a:solidFill>
              </a:rPr>
              <a:t>施設に関する条件</a:t>
            </a:r>
            <a:endParaRPr dirty="0">
              <a:solidFill>
                <a:schemeClr val="tx1"/>
              </a:solidFill>
            </a:endParaRPr>
          </a:p>
          <a:p>
            <a:pPr marL="585788" lvl="0" indent="-404813" algn="l" rtl="0">
              <a:lnSpc>
                <a:spcPct val="150000"/>
              </a:lnSpc>
              <a:spcBef>
                <a:spcPts val="0"/>
              </a:spcBef>
              <a:spcAft>
                <a:spcPts val="0"/>
              </a:spcAft>
              <a:buSzPts val="1400"/>
              <a:buNone/>
            </a:pPr>
            <a:r>
              <a:rPr lang="ja-JP" sz="1200" dirty="0">
                <a:solidFill>
                  <a:schemeClr val="tx1"/>
                </a:solidFill>
              </a:rPr>
              <a:t>法的根拠：Decree 109/2016/ND-CP 第26条第1項</a:t>
            </a:r>
            <a:endParaRPr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専門クリニックは、10平方メートル以上の診察室および治療室が必要（健康相談クリニックや情報技術／電気通信を用いた診察を除く）</a:t>
            </a:r>
            <a:r>
              <a:rPr lang="ja-JP" altLang="en-US" sz="1200" dirty="0">
                <a:solidFill>
                  <a:schemeClr val="tx1"/>
                </a:solidFill>
              </a:rPr>
              <a:t>。</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リハビリクリニックは、上記に加えてさらに10平方メートル以上のリハビリ室が必要</a:t>
            </a:r>
            <a:r>
              <a:rPr lang="ja-JP" altLang="en-US" sz="1200" dirty="0">
                <a:solidFill>
                  <a:schemeClr val="tx1"/>
                </a:solidFill>
              </a:rPr>
              <a:t>。</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一般的に専門クリニックに適用される上記条件に加え、専門クリニックは登録された</a:t>
            </a:r>
            <a:r>
              <a:rPr lang="ja-JP" sz="1200">
                <a:solidFill>
                  <a:schemeClr val="tx1"/>
                </a:solidFill>
              </a:rPr>
              <a:t>専門的行為の</a:t>
            </a:r>
            <a:r>
              <a:rPr lang="ja-JP" sz="1200" dirty="0">
                <a:solidFill>
                  <a:schemeClr val="tx1"/>
                </a:solidFill>
              </a:rPr>
              <a:t>範囲に応じ、以下の追加条件も満たさなければならない</a:t>
            </a:r>
            <a:r>
              <a:rPr lang="ja-JP" altLang="en-US" sz="1200" dirty="0">
                <a:solidFill>
                  <a:schemeClr val="tx1"/>
                </a:solidFill>
              </a:rPr>
              <a:t>。</a:t>
            </a:r>
            <a:endParaRPr sz="1200" dirty="0">
              <a:solidFill>
                <a:schemeClr val="tx1"/>
              </a:solidFill>
            </a:endParaRPr>
          </a:p>
          <a:p>
            <a:pPr marL="590550" lvl="1" indent="-228600" algn="l" rtl="0">
              <a:lnSpc>
                <a:spcPct val="115000"/>
              </a:lnSpc>
              <a:spcBef>
                <a:spcPts val="0"/>
              </a:spcBef>
              <a:spcAft>
                <a:spcPts val="0"/>
              </a:spcAft>
              <a:buSzPts val="1120"/>
              <a:buFont typeface="+mj-lt"/>
              <a:buAutoNum type="arabicPeriod"/>
            </a:pPr>
            <a:r>
              <a:rPr lang="ja-JP" sz="1200" dirty="0">
                <a:solidFill>
                  <a:schemeClr val="tx1"/>
                </a:solidFill>
              </a:rPr>
              <a:t>機能検査（functional exploration）を実施する場合、10平方メートル以上の機能検査室が必要</a:t>
            </a:r>
            <a:r>
              <a:rPr lang="ja-JP" altLang="en-US" sz="1200" dirty="0">
                <a:solidFill>
                  <a:schemeClr val="tx1"/>
                </a:solidFill>
              </a:rPr>
              <a:t>。</a:t>
            </a:r>
            <a:endParaRPr lang="en-US" altLang="ja-JP" sz="1200" dirty="0">
              <a:solidFill>
                <a:schemeClr val="tx1"/>
              </a:solidFill>
            </a:endParaRPr>
          </a:p>
          <a:p>
            <a:pPr marL="590550" lvl="1" indent="-228600" algn="l" rtl="0">
              <a:lnSpc>
                <a:spcPct val="115000"/>
              </a:lnSpc>
              <a:spcBef>
                <a:spcPts val="0"/>
              </a:spcBef>
              <a:spcAft>
                <a:spcPts val="0"/>
              </a:spcAft>
              <a:buSzPts val="1120"/>
              <a:buFont typeface="+mj-lt"/>
              <a:buAutoNum type="arabicPeriod"/>
            </a:pPr>
            <a:r>
              <a:rPr lang="ja-JP" sz="1200" dirty="0">
                <a:solidFill>
                  <a:schemeClr val="tx1"/>
                </a:solidFill>
              </a:rPr>
              <a:t>作業療法を実施する場合、20平方メートル以上の運動療法の部屋が必要</a:t>
            </a:r>
            <a:r>
              <a:rPr lang="ja-JP" altLang="en-US" sz="1200" dirty="0">
                <a:solidFill>
                  <a:schemeClr val="tx1"/>
                </a:solidFill>
              </a:rPr>
              <a:t>。</a:t>
            </a:r>
            <a:endParaRPr lang="en-US" altLang="ja-JP" sz="1200" dirty="0">
              <a:solidFill>
                <a:schemeClr val="tx1"/>
              </a:solidFill>
            </a:endParaRPr>
          </a:p>
          <a:p>
            <a:pPr marL="590550" lvl="1" indent="-228600" algn="l" rtl="0">
              <a:lnSpc>
                <a:spcPct val="115000"/>
              </a:lnSpc>
              <a:spcBef>
                <a:spcPts val="0"/>
              </a:spcBef>
              <a:spcAft>
                <a:spcPts val="0"/>
              </a:spcAft>
              <a:buSzPts val="1120"/>
              <a:buFont typeface="+mj-lt"/>
              <a:buAutoNum type="arabicPeriod"/>
            </a:pPr>
            <a:endParaRPr lang="en-US" altLang="ja-JP" sz="1200" dirty="0">
              <a:solidFill>
                <a:schemeClr val="tx1"/>
              </a:solidFill>
            </a:endParaRPr>
          </a:p>
          <a:p>
            <a:pPr marL="180975" lvl="1" indent="-180975" algn="l" rtl="0">
              <a:lnSpc>
                <a:spcPct val="115000"/>
              </a:lnSpc>
              <a:spcBef>
                <a:spcPts val="0"/>
              </a:spcBef>
              <a:spcAft>
                <a:spcPts val="0"/>
              </a:spcAft>
              <a:buSzPts val="1120"/>
              <a:buFont typeface="Wingdings" panose="05000000000000000000" pitchFamily="2" charset="2"/>
              <a:buChar char="n"/>
            </a:pPr>
            <a:r>
              <a:rPr lang="ja-JP" sz="1200" dirty="0">
                <a:solidFill>
                  <a:schemeClr val="tx1"/>
                </a:solidFill>
              </a:rPr>
              <a:t>医療機器に関する条件</a:t>
            </a:r>
            <a:r>
              <a:rPr lang="en-US" altLang="ja-JP" sz="1200" dirty="0">
                <a:solidFill>
                  <a:schemeClr val="tx1"/>
                </a:solidFill>
              </a:rPr>
              <a:t/>
            </a:r>
            <a:br>
              <a:rPr lang="en-US" altLang="ja-JP" sz="1200" dirty="0">
                <a:solidFill>
                  <a:schemeClr val="tx1"/>
                </a:solidFill>
              </a:rPr>
            </a:br>
            <a:r>
              <a:rPr lang="ja-JP" sz="1200" dirty="0">
                <a:solidFill>
                  <a:schemeClr val="tx1"/>
                </a:solidFill>
              </a:rPr>
              <a:t>法的根拠：Decree 109/2016/ND-CP第26条第2項</a:t>
            </a:r>
            <a:endParaRPr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登録された専門活動の範囲に適した十分な医療機器および器具をもっていること</a:t>
            </a:r>
            <a:r>
              <a:rPr lang="ja-JP" altLang="en-US" sz="1200" dirty="0">
                <a:solidFill>
                  <a:schemeClr val="tx1"/>
                </a:solidFill>
              </a:rPr>
              <a:t>。</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アンチショック薬（anti-shock medicine）と十分な専門救急薬をもっていること</a:t>
            </a:r>
            <a:r>
              <a:rPr lang="ja-JP" altLang="en-US" sz="1200" dirty="0">
                <a:solidFill>
                  <a:schemeClr val="tx1"/>
                </a:solidFill>
              </a:rPr>
              <a:t>。</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健康相談クリニックまたは情報技術や電気通信を用いて健康アドバイスを提供する部屋は、上記2点で指定された医療機器を持つ必要はないが、必要なツールをすべて備えている必要がある（情報技術、電気通信設備および登録された活動の範囲に適した機器）</a:t>
            </a:r>
            <a:r>
              <a:rPr lang="ja-JP" altLang="en-US" sz="1200" dirty="0">
                <a:solidFill>
                  <a:schemeClr val="tx1"/>
                </a:solidFill>
              </a:rPr>
              <a:t>。</a:t>
            </a:r>
            <a:endParaRPr sz="1200" dirty="0">
              <a:solidFill>
                <a:schemeClr val="tx1"/>
              </a:solidFill>
            </a:endParaRPr>
          </a:p>
        </p:txBody>
      </p:sp>
      <p:sp>
        <p:nvSpPr>
          <p:cNvPr id="2" name="スライド番号プレースホルダー 1">
            <a:extLst>
              <a:ext uri="{FF2B5EF4-FFF2-40B4-BE49-F238E27FC236}">
                <a16:creationId xmlns:a16="http://schemas.microsoft.com/office/drawing/2014/main" xmlns="" id="{06C4CE96-3A42-42D2-993B-761C65780D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40</a:t>
            </a:fld>
            <a:endParaRPr lang="ja-JP" altLang="en-US" dirty="0"/>
          </a:p>
        </p:txBody>
      </p:sp>
    </p:spTree>
    <p:extLst>
      <p:ext uri="{BB962C8B-B14F-4D97-AF65-F5344CB8AC3E}">
        <p14:creationId xmlns:p14="http://schemas.microsoft.com/office/powerpoint/2010/main" val="931775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58"/>
        <p:cNvGrpSpPr/>
        <p:nvPr/>
      </p:nvGrpSpPr>
      <p:grpSpPr>
        <a:xfrm>
          <a:off x="0" y="0"/>
          <a:ext cx="0" cy="0"/>
          <a:chOff x="0" y="0"/>
          <a:chExt cx="0" cy="0"/>
        </a:xfrm>
      </p:grpSpPr>
      <p:sp>
        <p:nvSpPr>
          <p:cNvPr id="1759" name="Google Shape;1759;g1111c098675_0_1360"/>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lvl="0"/>
            <a:r>
              <a:rPr lang="ja-JP" dirty="0"/>
              <a:t>リハビリクリニックを開業するための法的</a:t>
            </a:r>
            <a:r>
              <a:rPr lang="ja-JP" dirty="0" smtClean="0"/>
              <a:t>条件</a:t>
            </a:r>
            <a:r>
              <a:rPr lang="ja-JP" altLang="en-US" dirty="0" smtClean="0"/>
              <a:t>（</a:t>
            </a:r>
            <a:r>
              <a:rPr lang="en-US" altLang="ja-JP" dirty="0" smtClean="0"/>
              <a:t>2/2</a:t>
            </a:r>
            <a:r>
              <a:rPr lang="ja-JP" altLang="en-US" dirty="0"/>
              <a:t>）</a:t>
            </a:r>
            <a:endParaRPr dirty="0">
              <a:latin typeface="Meiryo"/>
              <a:ea typeface="Meiryo"/>
              <a:cs typeface="Meiryo"/>
              <a:sym typeface="Meiryo"/>
            </a:endParaRPr>
          </a:p>
        </p:txBody>
      </p:sp>
      <p:sp>
        <p:nvSpPr>
          <p:cNvPr id="1760" name="Google Shape;1760;g1111c098675_0_1360"/>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dirty="0"/>
              <a:t>ベトナム／非感染症疾患／遠隔医療／</a:t>
            </a:r>
            <a:r>
              <a:rPr lang="en-US" altLang="ja-JP" dirty="0"/>
              <a:t>1.</a:t>
            </a:r>
            <a:r>
              <a:rPr lang="ja-JP" altLang="en-US" dirty="0"/>
              <a:t>法人設立関連規制（医療法人含む）</a:t>
            </a:r>
            <a:r>
              <a:rPr lang="en-US" altLang="ja-JP" dirty="0"/>
              <a:t>,</a:t>
            </a:r>
            <a:r>
              <a:rPr lang="ja-JP" altLang="en-US" dirty="0"/>
              <a:t>外資規制・法人設立の手続き</a:t>
            </a:r>
          </a:p>
        </p:txBody>
      </p:sp>
      <p:sp>
        <p:nvSpPr>
          <p:cNvPr id="1761" name="Google Shape;1761;g1111c098675_0_1360"/>
          <p:cNvSpPr txBox="1">
            <a:spLocks noGrp="1"/>
          </p:cNvSpPr>
          <p:nvPr>
            <p:ph type="body" idx="1"/>
          </p:nvPr>
        </p:nvSpPr>
        <p:spPr>
          <a:xfrm>
            <a:off x="184639" y="785091"/>
            <a:ext cx="8772000" cy="53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b="1" dirty="0">
                <a:solidFill>
                  <a:schemeClr val="tx1"/>
                </a:solidFill>
              </a:rPr>
              <a:t>（３）</a:t>
            </a:r>
            <a:r>
              <a:rPr lang="ja-JP" b="1">
                <a:solidFill>
                  <a:schemeClr val="tx1"/>
                </a:solidFill>
              </a:rPr>
              <a:t>専門的行為の</a:t>
            </a:r>
            <a:r>
              <a:rPr lang="ja-JP" b="1" dirty="0">
                <a:solidFill>
                  <a:schemeClr val="tx1"/>
                </a:solidFill>
              </a:rPr>
              <a:t>範囲に関する条件　</a:t>
            </a:r>
            <a:r>
              <a:rPr lang="ja-JP" b="1" i="1" dirty="0">
                <a:solidFill>
                  <a:schemeClr val="tx1"/>
                </a:solidFill>
              </a:rPr>
              <a:t>Conditions on the Scope of Professional Activities</a:t>
            </a:r>
            <a:endParaRPr b="1" dirty="0">
              <a:solidFill>
                <a:schemeClr val="tx1"/>
              </a:solidFill>
            </a:endParaRPr>
          </a:p>
          <a:p>
            <a:pPr marL="180975" lvl="0" indent="-180975" algn="l" rtl="0">
              <a:lnSpc>
                <a:spcPct val="100000"/>
              </a:lnSpc>
              <a:spcBef>
                <a:spcPts val="0"/>
              </a:spcBef>
              <a:spcAft>
                <a:spcPts val="0"/>
              </a:spcAft>
              <a:buSzPts val="1400"/>
              <a:buFont typeface="Wingdings" panose="05000000000000000000" pitchFamily="2" charset="2"/>
              <a:buChar char="n"/>
            </a:pPr>
            <a:endParaRPr lang="en-US" altLang="ja-JP" sz="1200" dirty="0">
              <a:solidFill>
                <a:schemeClr val="tx1"/>
              </a:solidFill>
            </a:endParaRPr>
          </a:p>
          <a:p>
            <a:pPr marL="180975" lvl="0" indent="-180975" algn="l" rtl="0">
              <a:lnSpc>
                <a:spcPct val="100000"/>
              </a:lnSpc>
              <a:spcBef>
                <a:spcPts val="0"/>
              </a:spcBef>
              <a:spcAft>
                <a:spcPts val="0"/>
              </a:spcAft>
              <a:buSzPts val="1400"/>
              <a:buFont typeface="Wingdings" panose="05000000000000000000" pitchFamily="2" charset="2"/>
              <a:buChar char="n"/>
            </a:pPr>
            <a:r>
              <a:rPr lang="ja-JP" sz="1200" dirty="0">
                <a:solidFill>
                  <a:schemeClr val="tx1"/>
                </a:solidFill>
              </a:rPr>
              <a:t>法的根拠</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Circular 41/2011/TT-BYT 第25条 第4項 ポイント</a:t>
            </a:r>
            <a:r>
              <a:rPr lang="ja-JP" sz="1200" dirty="0" err="1">
                <a:solidFill>
                  <a:schemeClr val="tx1"/>
                </a:solidFill>
              </a:rPr>
              <a:t>j</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Circular 16/2014/TT-BYTおよびCircular 41/2015/TT-BYTにより改正および補足</a:t>
            </a:r>
            <a:endParaRPr lang="en-US" altLang="ja-JP" sz="1200" dirty="0">
              <a:solidFill>
                <a:schemeClr val="tx1"/>
              </a:solidFill>
            </a:endParaRPr>
          </a:p>
          <a:p>
            <a:pPr marL="180975" lvl="0" indent="-180975" algn="l" rtl="0">
              <a:lnSpc>
                <a:spcPct val="100000"/>
              </a:lnSpc>
              <a:spcBef>
                <a:spcPts val="0"/>
              </a:spcBef>
              <a:spcAft>
                <a:spcPts val="0"/>
              </a:spcAft>
              <a:buSzPts val="1400"/>
              <a:buFont typeface="Wingdings" panose="05000000000000000000" pitchFamily="2" charset="2"/>
              <a:buChar char="n"/>
            </a:pPr>
            <a:endParaRPr lang="en-US" altLang="ja-JP" sz="1200" dirty="0">
              <a:solidFill>
                <a:schemeClr val="tx1"/>
              </a:solidFill>
            </a:endParaRPr>
          </a:p>
          <a:p>
            <a:pPr marL="180975" lvl="0" indent="-180975" algn="l" rtl="0">
              <a:lnSpc>
                <a:spcPct val="100000"/>
              </a:lnSpc>
              <a:spcBef>
                <a:spcPts val="0"/>
              </a:spcBef>
              <a:spcAft>
                <a:spcPts val="0"/>
              </a:spcAft>
              <a:buSzPts val="1400"/>
              <a:buFont typeface="Wingdings" panose="05000000000000000000" pitchFamily="2" charset="2"/>
              <a:buChar char="n"/>
            </a:pPr>
            <a:r>
              <a:rPr lang="ja-JP" altLang="en-US" sz="1200" dirty="0">
                <a:solidFill>
                  <a:schemeClr val="tx1"/>
                </a:solidFill>
              </a:rPr>
              <a:t>条件</a:t>
            </a:r>
            <a:r>
              <a:rPr lang="en-US" altLang="ja-JP" sz="1200" dirty="0">
                <a:solidFill>
                  <a:schemeClr val="tx1"/>
                </a:solidFill>
              </a:rPr>
              <a:t/>
            </a:r>
            <a:br>
              <a:rPr lang="en-US" altLang="ja-JP" sz="1200" dirty="0">
                <a:solidFill>
                  <a:schemeClr val="tx1"/>
                </a:solidFill>
              </a:rPr>
            </a:br>
            <a:r>
              <a:rPr lang="ja-JP" sz="1200" dirty="0">
                <a:solidFill>
                  <a:schemeClr val="tx1"/>
                </a:solidFill>
              </a:rPr>
              <a:t>機能的リハビリクリニックの</a:t>
            </a:r>
            <a:r>
              <a:rPr lang="ja-JP" sz="1200">
                <a:solidFill>
                  <a:schemeClr val="tx1"/>
                </a:solidFill>
              </a:rPr>
              <a:t>専門的行為は</a:t>
            </a:r>
            <a:r>
              <a:rPr lang="ja-JP" sz="1200" dirty="0">
                <a:solidFill>
                  <a:schemeClr val="tx1"/>
                </a:solidFill>
              </a:rPr>
              <a:t>下記の範囲内でなければならない</a:t>
            </a:r>
            <a:r>
              <a:rPr lang="ja-JP" altLang="en-US" sz="1200" dirty="0">
                <a:solidFill>
                  <a:schemeClr val="tx1"/>
                </a:solidFill>
              </a:rPr>
              <a:t>。</a:t>
            </a:r>
            <a:endParaRPr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中枢および抹消神経麻痺症候群、または慢性疾患を患っている人のリハビリ</a:t>
            </a:r>
            <a:endParaRPr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手術を受けた後の機能的リハビリ</a:t>
            </a:r>
            <a:endParaRPr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従事者の実際の能力とクリニックの医療機器および施設の状態に基づいて、地方保健局長によって承認されたその他の</a:t>
            </a:r>
            <a:r>
              <a:rPr lang="ja-JP" sz="1200">
                <a:solidFill>
                  <a:schemeClr val="tx1"/>
                </a:solidFill>
              </a:rPr>
              <a:t>専門的行為</a:t>
            </a:r>
            <a:endParaRPr sz="1200" dirty="0">
              <a:solidFill>
                <a:schemeClr val="tx1"/>
              </a:solidFill>
            </a:endParaRPr>
          </a:p>
          <a:p>
            <a:pPr marL="422038" lvl="0" indent="0" algn="l" rtl="0">
              <a:lnSpc>
                <a:spcPct val="100000"/>
              </a:lnSpc>
              <a:spcBef>
                <a:spcPts val="0"/>
              </a:spcBef>
              <a:spcAft>
                <a:spcPts val="0"/>
              </a:spcAft>
              <a:buSzPts val="1400"/>
              <a:buNone/>
            </a:pPr>
            <a:endParaRPr dirty="0">
              <a:solidFill>
                <a:schemeClr val="tx1"/>
              </a:solidFill>
            </a:endParaRPr>
          </a:p>
          <a:p>
            <a:pPr marL="128588" lvl="0" indent="-128588" algn="l" rtl="0">
              <a:lnSpc>
                <a:spcPct val="100000"/>
              </a:lnSpc>
              <a:spcBef>
                <a:spcPts val="0"/>
              </a:spcBef>
              <a:spcAft>
                <a:spcPts val="0"/>
              </a:spcAft>
              <a:buSzPts val="1400"/>
              <a:buNone/>
            </a:pPr>
            <a:r>
              <a:rPr lang="ja-JP" b="1" dirty="0">
                <a:solidFill>
                  <a:schemeClr val="tx1"/>
                </a:solidFill>
              </a:rPr>
              <a:t>（４）人員に関する条件　</a:t>
            </a:r>
            <a:r>
              <a:rPr lang="ja-JP" b="1" i="1" dirty="0">
                <a:solidFill>
                  <a:schemeClr val="tx1"/>
                </a:solidFill>
              </a:rPr>
              <a:t>Conditions on Personnel</a:t>
            </a:r>
            <a:endParaRPr b="1" dirty="0">
              <a:solidFill>
                <a:schemeClr val="tx1"/>
              </a:solidFill>
            </a:endParaRPr>
          </a:p>
          <a:p>
            <a:pPr marL="180975" lvl="0" indent="-180975" algn="l" rtl="0">
              <a:lnSpc>
                <a:spcPct val="100000"/>
              </a:lnSpc>
              <a:spcBef>
                <a:spcPts val="0"/>
              </a:spcBef>
              <a:spcAft>
                <a:spcPts val="0"/>
              </a:spcAft>
              <a:buSzPts val="1400"/>
              <a:buFont typeface="Wingdings" panose="05000000000000000000" pitchFamily="2" charset="2"/>
              <a:buChar char="n"/>
            </a:pPr>
            <a:endParaRPr lang="en-US" altLang="ja-JP" sz="1200" dirty="0">
              <a:solidFill>
                <a:schemeClr val="tx1"/>
              </a:solidFill>
            </a:endParaRPr>
          </a:p>
          <a:p>
            <a:pPr marL="180975" lvl="0" indent="-180975" algn="l" rtl="0">
              <a:lnSpc>
                <a:spcPct val="100000"/>
              </a:lnSpc>
              <a:spcBef>
                <a:spcPts val="0"/>
              </a:spcBef>
              <a:spcAft>
                <a:spcPts val="0"/>
              </a:spcAft>
              <a:buSzPts val="1400"/>
              <a:buFont typeface="Wingdings" panose="05000000000000000000" pitchFamily="2" charset="2"/>
              <a:buChar char="n"/>
            </a:pPr>
            <a:r>
              <a:rPr lang="ja-JP" sz="1200" dirty="0">
                <a:solidFill>
                  <a:schemeClr val="tx1"/>
                </a:solidFill>
              </a:rPr>
              <a:t>法的根拠</a:t>
            </a:r>
            <a:endParaRPr lang="en-US" altLang="ja-JP" sz="1200" dirty="0">
              <a:solidFill>
                <a:schemeClr val="tx1"/>
              </a:solidFill>
            </a:endParaRPr>
          </a:p>
          <a:p>
            <a:pPr marL="361950" lvl="0" indent="-180975" algn="l" rtl="0">
              <a:lnSpc>
                <a:spcPct val="100000"/>
              </a:lnSpc>
              <a:spcBef>
                <a:spcPts val="0"/>
              </a:spcBef>
              <a:spcAft>
                <a:spcPts val="0"/>
              </a:spcAft>
              <a:buSzPts val="1400"/>
              <a:buFont typeface="Wingdings" panose="05000000000000000000" pitchFamily="2" charset="2"/>
              <a:buChar char="l"/>
            </a:pPr>
            <a:r>
              <a:rPr lang="ja-JP" sz="1200" dirty="0">
                <a:solidFill>
                  <a:schemeClr val="tx1"/>
                </a:solidFill>
              </a:rPr>
              <a:t>Decree 109/2016/ND-CP 第26条 第3項</a:t>
            </a:r>
            <a:endParaRPr lang="en-US" altLang="ja-JP" sz="1200" dirty="0">
              <a:solidFill>
                <a:schemeClr val="tx1"/>
              </a:solidFill>
            </a:endParaRPr>
          </a:p>
          <a:p>
            <a:pPr marL="180975" lvl="0" indent="-180975" algn="l" rtl="0">
              <a:lnSpc>
                <a:spcPct val="100000"/>
              </a:lnSpc>
              <a:spcBef>
                <a:spcPts val="0"/>
              </a:spcBef>
              <a:spcAft>
                <a:spcPts val="0"/>
              </a:spcAft>
              <a:buSzPts val="1400"/>
              <a:buFont typeface="Wingdings" panose="05000000000000000000" pitchFamily="2" charset="2"/>
              <a:buChar char="n"/>
            </a:pPr>
            <a:endParaRPr lang="en-US" altLang="ja-JP" sz="1200" dirty="0">
              <a:solidFill>
                <a:schemeClr val="tx1"/>
              </a:solidFill>
            </a:endParaRPr>
          </a:p>
          <a:p>
            <a:pPr marL="180975" lvl="0" indent="-180975" algn="l" rtl="0">
              <a:lnSpc>
                <a:spcPct val="100000"/>
              </a:lnSpc>
              <a:spcBef>
                <a:spcPts val="0"/>
              </a:spcBef>
              <a:spcAft>
                <a:spcPts val="0"/>
              </a:spcAft>
              <a:buSzPts val="1400"/>
              <a:buFont typeface="Wingdings" panose="05000000000000000000" pitchFamily="2" charset="2"/>
              <a:buChar char="n"/>
            </a:pPr>
            <a:r>
              <a:rPr lang="ja-JP" altLang="en-US" sz="1200" dirty="0">
                <a:solidFill>
                  <a:schemeClr val="tx1"/>
                </a:solidFill>
              </a:rPr>
              <a:t>条件</a:t>
            </a:r>
            <a:endParaRPr sz="1200" dirty="0">
              <a:solidFill>
                <a:schemeClr val="tx1"/>
              </a:solidFill>
            </a:endParaRPr>
          </a:p>
          <a:p>
            <a:pPr marL="361950" indent="-180975">
              <a:lnSpc>
                <a:spcPct val="100000"/>
              </a:lnSpc>
              <a:buSzPts val="1300"/>
              <a:buFont typeface="Wingdings" panose="05000000000000000000" pitchFamily="2" charset="2"/>
              <a:buChar char="l"/>
            </a:pPr>
            <a:r>
              <a:rPr lang="ja-JP" altLang="en-US" sz="1200" dirty="0">
                <a:solidFill>
                  <a:schemeClr val="tx1"/>
                </a:solidFill>
              </a:rPr>
              <a:t>専門クリニックの専門技術分野における責任者は以下の条件を満たす必要がある。</a:t>
            </a:r>
            <a:endParaRPr lang="en-US" altLang="ja-JP" sz="1200" dirty="0">
              <a:solidFill>
                <a:schemeClr val="tx1"/>
              </a:solidFill>
            </a:endParaRPr>
          </a:p>
          <a:p>
            <a:pPr marL="627063" lvl="0" indent="-265113" algn="l" rtl="0">
              <a:lnSpc>
                <a:spcPct val="100000"/>
              </a:lnSpc>
              <a:spcBef>
                <a:spcPts val="0"/>
              </a:spcBef>
              <a:spcAft>
                <a:spcPts val="0"/>
              </a:spcAft>
              <a:buSzPts val="1300"/>
              <a:buFont typeface="+mj-lt"/>
              <a:buAutoNum type="arabicPeriod"/>
            </a:pPr>
            <a:r>
              <a:rPr lang="ja-JP" altLang="en-US" sz="1200" dirty="0">
                <a:solidFill>
                  <a:schemeClr val="tx1"/>
                </a:solidFill>
              </a:rPr>
              <a:t>登録</a:t>
            </a:r>
            <a:r>
              <a:rPr lang="ja-JP" sz="1200" dirty="0">
                <a:solidFill>
                  <a:schemeClr val="tx1"/>
                </a:solidFill>
              </a:rPr>
              <a:t>されたクリニックの専門性に適した資格認定を有している医者</a:t>
            </a:r>
            <a:r>
              <a:rPr lang="ja-JP" altLang="en-US" sz="1200" dirty="0">
                <a:solidFill>
                  <a:schemeClr val="tx1"/>
                </a:solidFill>
              </a:rPr>
              <a:t>。</a:t>
            </a:r>
            <a:endParaRPr sz="1200" dirty="0">
              <a:solidFill>
                <a:schemeClr val="tx1"/>
              </a:solidFill>
            </a:endParaRPr>
          </a:p>
          <a:p>
            <a:pPr marL="627063" lvl="0" indent="-265113" algn="l" rtl="0">
              <a:lnSpc>
                <a:spcPct val="100000"/>
              </a:lnSpc>
              <a:spcBef>
                <a:spcPts val="0"/>
              </a:spcBef>
              <a:spcAft>
                <a:spcPts val="0"/>
              </a:spcAft>
              <a:buSzPts val="1300"/>
              <a:buFont typeface="+mj-lt"/>
              <a:buAutoNum type="arabicPeriod"/>
            </a:pPr>
            <a:r>
              <a:rPr lang="ja-JP" sz="1200" dirty="0">
                <a:solidFill>
                  <a:schemeClr val="tx1"/>
                </a:solidFill>
              </a:rPr>
              <a:t>上記の専門分野において54ヶ月以上の医療診療と治療の経験がある</a:t>
            </a:r>
            <a:r>
              <a:rPr lang="ja-JP" altLang="en-US" sz="1200" dirty="0">
                <a:solidFill>
                  <a:schemeClr val="tx1"/>
                </a:solidFill>
              </a:rPr>
              <a:t>。</a:t>
            </a:r>
            <a:endParaRPr lang="en-US" altLang="ja-JP" sz="1200" dirty="0">
              <a:solidFill>
                <a:schemeClr val="tx1"/>
              </a:solidFill>
            </a:endParaRPr>
          </a:p>
          <a:p>
            <a:pPr marL="361950" lvl="0" indent="-180975" algn="l" rtl="0">
              <a:lnSpc>
                <a:spcPct val="100000"/>
              </a:lnSpc>
              <a:spcBef>
                <a:spcPts val="0"/>
              </a:spcBef>
              <a:spcAft>
                <a:spcPts val="0"/>
              </a:spcAft>
              <a:buSzPts val="1300"/>
              <a:buFont typeface="Wingdings" panose="05000000000000000000" pitchFamily="2" charset="2"/>
              <a:buChar char="l"/>
            </a:pPr>
            <a:r>
              <a:rPr lang="ja-JP" sz="1200" dirty="0">
                <a:solidFill>
                  <a:schemeClr val="tx1"/>
                </a:solidFill>
              </a:rPr>
              <a:t>リハビリ専門クリニックの場合、専門技術分野における責任者は、さらに以下の条件を満たす必要がある</a:t>
            </a:r>
            <a:r>
              <a:rPr lang="ja-JP" altLang="en-US" sz="1200" dirty="0">
                <a:solidFill>
                  <a:schemeClr val="tx1"/>
                </a:solidFill>
              </a:rPr>
              <a:t>。</a:t>
            </a:r>
            <a:endParaRPr sz="1200" dirty="0">
              <a:solidFill>
                <a:schemeClr val="tx1"/>
              </a:solidFill>
            </a:endParaRPr>
          </a:p>
          <a:p>
            <a:pPr marL="627063" lvl="0" indent="-265113" algn="l" rtl="0">
              <a:lnSpc>
                <a:spcPct val="100000"/>
              </a:lnSpc>
              <a:spcBef>
                <a:spcPts val="0"/>
              </a:spcBef>
              <a:spcAft>
                <a:spcPts val="0"/>
              </a:spcAft>
              <a:buSzPts val="1300"/>
              <a:buFont typeface="+mj-lt"/>
              <a:buAutoNum type="arabicPeriod"/>
            </a:pPr>
            <a:r>
              <a:rPr lang="ja-JP" sz="1200" dirty="0">
                <a:solidFill>
                  <a:schemeClr val="tx1"/>
                </a:solidFill>
              </a:rPr>
              <a:t>理学療法またはリハビリに特化した認定資格を有している</a:t>
            </a:r>
            <a:endParaRPr sz="1200" dirty="0">
              <a:solidFill>
                <a:schemeClr val="tx1"/>
              </a:solidFill>
            </a:endParaRPr>
          </a:p>
          <a:p>
            <a:pPr marL="627063" lvl="0" indent="-265113" algn="l" rtl="0">
              <a:lnSpc>
                <a:spcPct val="100000"/>
              </a:lnSpc>
              <a:spcBef>
                <a:spcPts val="0"/>
              </a:spcBef>
              <a:spcAft>
                <a:spcPts val="0"/>
              </a:spcAft>
              <a:buSzPts val="1300"/>
              <a:buFont typeface="+mj-lt"/>
              <a:buAutoNum type="arabicPeriod"/>
            </a:pPr>
            <a:r>
              <a:rPr lang="ja-JP" sz="1200" dirty="0">
                <a:solidFill>
                  <a:schemeClr val="tx1"/>
                </a:solidFill>
              </a:rPr>
              <a:t>専門クリニックの専門技術分野における責任者に加え、専門クリニックで働く他の従事者が診療や治療を行う場合、資格認定書を持っており仕事を割り当てられている</a:t>
            </a:r>
            <a:endParaRPr sz="1200" dirty="0">
              <a:solidFill>
                <a:schemeClr val="tx1"/>
              </a:solidFill>
            </a:endParaRPr>
          </a:p>
          <a:p>
            <a:pPr marL="627063" lvl="0" indent="-265113" algn="l" rtl="0">
              <a:lnSpc>
                <a:spcPct val="100000"/>
              </a:lnSpc>
              <a:spcBef>
                <a:spcPts val="0"/>
              </a:spcBef>
              <a:spcAft>
                <a:spcPts val="0"/>
              </a:spcAft>
              <a:buSzPts val="1300"/>
              <a:buFont typeface="+mj-lt"/>
              <a:buAutoNum type="arabicPeriod"/>
            </a:pPr>
            <a:r>
              <a:rPr lang="ja-JP" sz="1200" dirty="0">
                <a:solidFill>
                  <a:schemeClr val="tx1"/>
                </a:solidFill>
              </a:rPr>
              <a:t>割り当てられた仕事は、従事者の認定書に記載されている</a:t>
            </a:r>
            <a:r>
              <a:rPr lang="ja-JP" sz="1200">
                <a:solidFill>
                  <a:schemeClr val="tx1"/>
                </a:solidFill>
              </a:rPr>
              <a:t>専門的行為の</a:t>
            </a:r>
            <a:r>
              <a:rPr lang="ja-JP" sz="1200" dirty="0">
                <a:solidFill>
                  <a:schemeClr val="tx1"/>
                </a:solidFill>
              </a:rPr>
              <a:t>範囲と一致している</a:t>
            </a:r>
            <a:endParaRPr sz="1200" dirty="0">
              <a:solidFill>
                <a:schemeClr val="tx1"/>
              </a:solidFill>
            </a:endParaRPr>
          </a:p>
          <a:p>
            <a:pPr marL="627063" lvl="0" indent="-265113" algn="l" rtl="0">
              <a:lnSpc>
                <a:spcPct val="100000"/>
              </a:lnSpc>
              <a:spcBef>
                <a:spcPts val="0"/>
              </a:spcBef>
              <a:spcAft>
                <a:spcPts val="0"/>
              </a:spcAft>
              <a:buSzPts val="1400"/>
              <a:buNone/>
            </a:pPr>
            <a:endParaRPr dirty="0">
              <a:solidFill>
                <a:schemeClr val="tx1"/>
              </a:solidFill>
            </a:endParaRPr>
          </a:p>
        </p:txBody>
      </p:sp>
      <p:sp>
        <p:nvSpPr>
          <p:cNvPr id="1762" name="Google Shape;1762;g1111c098675_0_1360"/>
          <p:cNvSpPr txBox="1"/>
          <p:nvPr/>
        </p:nvSpPr>
        <p:spPr>
          <a:xfrm>
            <a:off x="184639" y="6379386"/>
            <a:ext cx="8772000" cy="478614"/>
          </a:xfrm>
          <a:prstGeom prst="rect">
            <a:avLst/>
          </a:prstGeom>
          <a:noFill/>
          <a:ln>
            <a:noFill/>
          </a:ln>
        </p:spPr>
        <p:txBody>
          <a:bodyPr spcFirstLastPara="1" wrap="square" lIns="91425" tIns="45700" rIns="91425" bIns="45700" anchor="t" anchorCtr="0">
            <a:noAutofit/>
          </a:bodyPr>
          <a:lstStyle/>
          <a:p>
            <a:pPr marL="128957" marR="0" lvl="0" indent="0" algn="l" rtl="0">
              <a:lnSpc>
                <a:spcPct val="100000"/>
              </a:lnSpc>
              <a:spcBef>
                <a:spcPts val="0"/>
              </a:spcBef>
              <a:spcAft>
                <a:spcPts val="0"/>
              </a:spcAft>
              <a:buClr>
                <a:srgbClr val="1F3864"/>
              </a:buClr>
              <a:buSzPts val="1400"/>
              <a:buFont typeface="Noto Sans Symbols"/>
              <a:buNone/>
            </a:pPr>
            <a:r>
              <a:rPr lang="ja-JP" altLang="en-US" sz="1100" b="0" i="0" u="none" strike="noStrike" cap="none" dirty="0">
                <a:solidFill>
                  <a:srgbClr val="3F3F3F"/>
                </a:solidFill>
                <a:latin typeface="Meiryo"/>
                <a:ea typeface="Meiryo"/>
                <a:cs typeface="Meiryo"/>
                <a:sym typeface="Meiryo"/>
              </a:rPr>
              <a:t>参考文献：</a:t>
            </a:r>
            <a:endParaRPr lang="en-US" altLang="ja-JP" sz="1100" b="0" i="0" u="none" strike="noStrike" cap="none" dirty="0">
              <a:solidFill>
                <a:srgbClr val="3F3F3F"/>
              </a:solidFill>
              <a:latin typeface="Meiryo"/>
              <a:ea typeface="Meiryo"/>
              <a:cs typeface="Meiryo"/>
              <a:sym typeface="Meiryo"/>
            </a:endParaRPr>
          </a:p>
          <a:p>
            <a:pPr marL="128957" marR="0" lvl="0" indent="0" algn="l" rtl="0">
              <a:lnSpc>
                <a:spcPct val="100000"/>
              </a:lnSpc>
              <a:spcBef>
                <a:spcPts val="0"/>
              </a:spcBef>
              <a:spcAft>
                <a:spcPts val="0"/>
              </a:spcAft>
              <a:buClr>
                <a:srgbClr val="1F3864"/>
              </a:buClr>
              <a:buSzPts val="1400"/>
              <a:buFont typeface="Noto Sans Symbols"/>
              <a:buNone/>
            </a:pPr>
            <a:r>
              <a:rPr lang="ja-JP" sz="1100" b="0" i="0" u="none" strike="noStrike" cap="none" dirty="0">
                <a:solidFill>
                  <a:srgbClr val="3F3F3F"/>
                </a:solidFill>
                <a:latin typeface="Meiryo"/>
                <a:ea typeface="Meiryo"/>
                <a:cs typeface="Meiryo"/>
                <a:sym typeface="Meiryo"/>
              </a:rPr>
              <a:t>Med247 (2021). “Legal Conditions for Opening Recovery Clinic: Understanding Current Law of Vietnam”.</a:t>
            </a:r>
            <a:endParaRPr sz="1400" b="0" i="0" u="none" strike="noStrike" cap="none" dirty="0">
              <a:solidFill>
                <a:srgbClr val="000000"/>
              </a:solidFill>
              <a:latin typeface="Arial"/>
              <a:ea typeface="Arial"/>
              <a:cs typeface="Arial"/>
              <a:sym typeface="Arial"/>
            </a:endParaRPr>
          </a:p>
        </p:txBody>
      </p:sp>
      <p:sp>
        <p:nvSpPr>
          <p:cNvPr id="2" name="スライド番号プレースホルダー 1">
            <a:extLst>
              <a:ext uri="{FF2B5EF4-FFF2-40B4-BE49-F238E27FC236}">
                <a16:creationId xmlns:a16="http://schemas.microsoft.com/office/drawing/2014/main" xmlns="" id="{7DCB7D0E-AAAE-4E41-9D6E-BB77C5D50B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41</a:t>
            </a:fld>
            <a:endParaRPr lang="ja-JP" altLang="en-US" dirty="0"/>
          </a:p>
        </p:txBody>
      </p:sp>
    </p:spTree>
    <p:extLst>
      <p:ext uri="{BB962C8B-B14F-4D97-AF65-F5344CB8AC3E}">
        <p14:creationId xmlns:p14="http://schemas.microsoft.com/office/powerpoint/2010/main" val="3122514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67"/>
        <p:cNvGrpSpPr/>
        <p:nvPr/>
      </p:nvGrpSpPr>
      <p:grpSpPr>
        <a:xfrm>
          <a:off x="0" y="0"/>
          <a:ext cx="0" cy="0"/>
          <a:chOff x="0" y="0"/>
          <a:chExt cx="0" cy="0"/>
        </a:xfrm>
      </p:grpSpPr>
      <p:sp>
        <p:nvSpPr>
          <p:cNvPr id="1768" name="Google Shape;1768;g1111c098675_0_1368"/>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a:t>遠隔リハ関連サービスに関する法的条件（アプリ販売やリハビリ器材物販）</a:t>
            </a:r>
            <a:endParaRPr>
              <a:latin typeface="Meiryo"/>
              <a:ea typeface="Meiryo"/>
              <a:cs typeface="Meiryo"/>
              <a:sym typeface="Meiryo"/>
            </a:endParaRPr>
          </a:p>
        </p:txBody>
      </p:sp>
      <p:sp>
        <p:nvSpPr>
          <p:cNvPr id="1769" name="Google Shape;1769;g1111c098675_0_1368"/>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dirty="0"/>
              <a:t>ベトナム／非感染症疾患／遠隔医療／</a:t>
            </a:r>
            <a:r>
              <a:rPr lang="en-US" altLang="ja-JP" dirty="0"/>
              <a:t>1.</a:t>
            </a:r>
            <a:r>
              <a:rPr lang="ja-JP" altLang="en-US" dirty="0"/>
              <a:t>法人設立関連規制（医療法人含む）</a:t>
            </a:r>
            <a:r>
              <a:rPr lang="en-US" altLang="ja-JP" dirty="0"/>
              <a:t>,</a:t>
            </a:r>
            <a:r>
              <a:rPr lang="ja-JP" altLang="en-US" dirty="0"/>
              <a:t>外資規制・法人設立の手続き</a:t>
            </a:r>
          </a:p>
        </p:txBody>
      </p:sp>
      <p:sp>
        <p:nvSpPr>
          <p:cNvPr id="1770" name="Google Shape;1770;g1111c098675_0_1368"/>
          <p:cNvSpPr txBox="1">
            <a:spLocks noGrp="1"/>
          </p:cNvSpPr>
          <p:nvPr>
            <p:ph type="body" idx="1"/>
          </p:nvPr>
        </p:nvSpPr>
        <p:spPr>
          <a:xfrm>
            <a:off x="184650" y="785095"/>
            <a:ext cx="8772000" cy="2355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ja-JP" b="1" dirty="0">
                <a:solidFill>
                  <a:schemeClr val="tx1"/>
                </a:solidFill>
                <a:latin typeface="Meiryo"/>
                <a:ea typeface="Meiryo"/>
                <a:cs typeface="Meiryo"/>
                <a:sym typeface="Meiryo"/>
              </a:rPr>
              <a:t>ベトナム国内への越境ECに関わる</a:t>
            </a:r>
            <a:r>
              <a:rPr lang="ja-JP" b="1" dirty="0">
                <a:solidFill>
                  <a:schemeClr val="tx1"/>
                </a:solidFill>
                <a:sym typeface="Meiryo"/>
              </a:rPr>
              <a:t>税金</a:t>
            </a:r>
            <a:endParaRPr lang="en-US" altLang="ja-JP" dirty="0">
              <a:solidFill>
                <a:schemeClr val="tx1"/>
              </a:solidFill>
            </a:endParaRPr>
          </a:p>
          <a:p>
            <a:pPr marL="0" lvl="0" indent="0" algn="l" rtl="0">
              <a:lnSpc>
                <a:spcPct val="150000"/>
              </a:lnSpc>
              <a:spcBef>
                <a:spcPts val="0"/>
              </a:spcBef>
              <a:spcAft>
                <a:spcPts val="0"/>
              </a:spcAft>
              <a:buSzPts val="1400"/>
              <a:buNone/>
            </a:pPr>
            <a:r>
              <a:rPr lang="ja-JP" sz="1200" dirty="0">
                <a:solidFill>
                  <a:schemeClr val="tx1"/>
                </a:solidFill>
              </a:rPr>
              <a:t>ベトナム人向けに製品を販売する際には以下の課税がされることにも留意が必要である。</a:t>
            </a:r>
            <a:endParaRPr sz="1200" dirty="0">
              <a:solidFill>
                <a:schemeClr val="tx1"/>
              </a:solidFill>
            </a:endParaRPr>
          </a:p>
          <a:p>
            <a:pPr marL="446088" lvl="1" indent="-265113" algn="l" rtl="0">
              <a:lnSpc>
                <a:spcPct val="150000"/>
              </a:lnSpc>
              <a:spcBef>
                <a:spcPts val="0"/>
              </a:spcBef>
              <a:spcAft>
                <a:spcPts val="0"/>
              </a:spcAft>
              <a:buSzPts val="1200"/>
              <a:buFont typeface="Arial"/>
              <a:buAutoNum type="arabicPeriod"/>
            </a:pPr>
            <a:r>
              <a:rPr lang="ja-JP" sz="1200" dirty="0">
                <a:solidFill>
                  <a:schemeClr val="tx1"/>
                </a:solidFill>
              </a:rPr>
              <a:t>物品：関税、付加価値税（VAT）、特別消費税（ET）</a:t>
            </a:r>
            <a:r>
              <a:rPr lang="ja-JP" sz="1200" baseline="30000" dirty="0">
                <a:solidFill>
                  <a:schemeClr val="tx1"/>
                </a:solidFill>
              </a:rPr>
              <a:t>3)</a:t>
            </a:r>
            <a:r>
              <a:rPr lang="ja-JP" sz="1200" dirty="0">
                <a:solidFill>
                  <a:schemeClr val="tx1"/>
                </a:solidFill>
              </a:rPr>
              <a:t> </a:t>
            </a:r>
            <a:endParaRPr lang="en-US" altLang="ja-JP" sz="1200" dirty="0">
              <a:solidFill>
                <a:schemeClr val="tx1"/>
              </a:solidFill>
            </a:endParaRPr>
          </a:p>
          <a:p>
            <a:pPr marL="446088" lvl="1" indent="-265113" algn="l" rtl="0">
              <a:lnSpc>
                <a:spcPct val="150000"/>
              </a:lnSpc>
              <a:spcBef>
                <a:spcPts val="0"/>
              </a:spcBef>
              <a:spcAft>
                <a:spcPts val="0"/>
              </a:spcAft>
              <a:buSzPts val="1200"/>
              <a:buFont typeface="Arial"/>
              <a:buAutoNum type="arabicPeriod"/>
            </a:pPr>
            <a:r>
              <a:rPr lang="ja-JP" sz="1200" dirty="0">
                <a:solidFill>
                  <a:schemeClr val="tx1"/>
                </a:solidFill>
              </a:rPr>
              <a:t>物品以外（例：電子書籍等のデータ）：付加価値税（VAT）、外国契約者税（FCT）</a:t>
            </a:r>
            <a:endParaRPr sz="1200" dirty="0">
              <a:solidFill>
                <a:schemeClr val="tx1"/>
              </a:solidFill>
            </a:endParaRPr>
          </a:p>
          <a:p>
            <a:pPr marL="542925" lvl="0" indent="-180975" algn="l" rtl="0">
              <a:lnSpc>
                <a:spcPct val="100000"/>
              </a:lnSpc>
              <a:spcBef>
                <a:spcPts val="0"/>
              </a:spcBef>
              <a:spcAft>
                <a:spcPts val="0"/>
              </a:spcAft>
              <a:buSzPts val="1200"/>
              <a:buFont typeface="Arial"/>
              <a:buChar char="•"/>
            </a:pPr>
            <a:r>
              <a:rPr lang="ja-JP" sz="1200" dirty="0">
                <a:solidFill>
                  <a:schemeClr val="tx1"/>
                </a:solidFill>
              </a:rPr>
              <a:t>関税、ETは課されない</a:t>
            </a:r>
            <a:r>
              <a:rPr lang="ja-JP" altLang="en-US" sz="1200" dirty="0">
                <a:solidFill>
                  <a:schemeClr val="tx1"/>
                </a:solidFill>
              </a:rPr>
              <a:t>。</a:t>
            </a:r>
            <a:endParaRPr sz="1200" dirty="0">
              <a:solidFill>
                <a:schemeClr val="tx1"/>
              </a:solidFill>
            </a:endParaRPr>
          </a:p>
          <a:p>
            <a:pPr marL="542925" lvl="0" indent="-180975" algn="l" rtl="0">
              <a:lnSpc>
                <a:spcPct val="100000"/>
              </a:lnSpc>
              <a:spcBef>
                <a:spcPts val="0"/>
              </a:spcBef>
              <a:spcAft>
                <a:spcPts val="0"/>
              </a:spcAft>
              <a:buSzPts val="1200"/>
              <a:buFont typeface="Arial"/>
              <a:buChar char="•"/>
            </a:pPr>
            <a:r>
              <a:rPr lang="ja-JP" sz="1200" dirty="0">
                <a:solidFill>
                  <a:schemeClr val="tx1"/>
                </a:solidFill>
              </a:rPr>
              <a:t>外国契約者税の規定によりVATが課される可能性がある</a:t>
            </a:r>
            <a:r>
              <a:rPr lang="ja-JP" altLang="en-US" sz="1200" dirty="0">
                <a:solidFill>
                  <a:schemeClr val="tx1"/>
                </a:solidFill>
              </a:rPr>
              <a:t>。</a:t>
            </a:r>
            <a:endParaRPr sz="1200" dirty="0">
              <a:solidFill>
                <a:schemeClr val="tx1"/>
              </a:solidFill>
            </a:endParaRPr>
          </a:p>
          <a:p>
            <a:pPr marL="542925" lvl="0" indent="-180975" algn="l" rtl="0">
              <a:lnSpc>
                <a:spcPct val="100000"/>
              </a:lnSpc>
              <a:spcBef>
                <a:spcPts val="0"/>
              </a:spcBef>
              <a:spcAft>
                <a:spcPts val="0"/>
              </a:spcAft>
              <a:buSzPts val="1200"/>
              <a:buFont typeface="Arial"/>
              <a:buChar char="•"/>
            </a:pPr>
            <a:r>
              <a:rPr lang="ja-JP" sz="1200" dirty="0">
                <a:solidFill>
                  <a:schemeClr val="tx1"/>
                </a:solidFill>
              </a:rPr>
              <a:t>ベトナムの法律に基づいてベトナム国内に設立した外国法人を通して、データを販売・配信した場合は、外国契約者税は課税されない</a:t>
            </a:r>
            <a:r>
              <a:rPr lang="ja-JP" altLang="en-US" sz="1200" dirty="0">
                <a:solidFill>
                  <a:schemeClr val="tx1"/>
                </a:solidFill>
              </a:rPr>
              <a:t>。</a:t>
            </a:r>
            <a:endParaRPr sz="1200" dirty="0">
              <a:solidFill>
                <a:schemeClr val="tx1"/>
              </a:solidFill>
            </a:endParaRPr>
          </a:p>
          <a:p>
            <a:pPr marL="914400" lvl="0" indent="0" algn="l" rtl="0">
              <a:lnSpc>
                <a:spcPct val="150000"/>
              </a:lnSpc>
              <a:spcBef>
                <a:spcPts val="0"/>
              </a:spcBef>
              <a:spcAft>
                <a:spcPts val="0"/>
              </a:spcAft>
              <a:buNone/>
            </a:pPr>
            <a:endParaRPr dirty="0">
              <a:solidFill>
                <a:schemeClr val="tx1"/>
              </a:solidFill>
            </a:endParaRPr>
          </a:p>
          <a:p>
            <a:pPr marL="128957" lvl="0" indent="0" algn="l" rtl="0">
              <a:lnSpc>
                <a:spcPct val="150000"/>
              </a:lnSpc>
              <a:spcBef>
                <a:spcPts val="0"/>
              </a:spcBef>
              <a:spcAft>
                <a:spcPts val="0"/>
              </a:spcAft>
              <a:buSzPts val="1400"/>
              <a:buNone/>
            </a:pPr>
            <a:endParaRPr sz="1200" dirty="0">
              <a:solidFill>
                <a:schemeClr val="tx1"/>
              </a:solidFill>
            </a:endParaRPr>
          </a:p>
          <a:p>
            <a:pPr marL="128957" lvl="0" indent="0" algn="l" rtl="0">
              <a:lnSpc>
                <a:spcPct val="150000"/>
              </a:lnSpc>
              <a:spcBef>
                <a:spcPts val="0"/>
              </a:spcBef>
              <a:spcAft>
                <a:spcPts val="0"/>
              </a:spcAft>
              <a:buSzPts val="1400"/>
              <a:buNone/>
            </a:pPr>
            <a:r>
              <a:rPr lang="ja-JP" dirty="0">
                <a:solidFill>
                  <a:schemeClr val="tx1"/>
                </a:solidFill>
              </a:rPr>
              <a:t/>
            </a:r>
            <a:br>
              <a:rPr lang="ja-JP" dirty="0">
                <a:solidFill>
                  <a:schemeClr val="tx1"/>
                </a:solidFill>
              </a:rPr>
            </a:br>
            <a:endParaRPr dirty="0">
              <a:solidFill>
                <a:schemeClr val="tx1"/>
              </a:solidFill>
            </a:endParaRPr>
          </a:p>
        </p:txBody>
      </p:sp>
      <p:sp>
        <p:nvSpPr>
          <p:cNvPr id="1771" name="Google Shape;1771;g1111c098675_0_1368"/>
          <p:cNvSpPr txBox="1"/>
          <p:nvPr/>
        </p:nvSpPr>
        <p:spPr>
          <a:xfrm>
            <a:off x="184639" y="5996619"/>
            <a:ext cx="8772000" cy="861381"/>
          </a:xfrm>
          <a:prstGeom prst="rect">
            <a:avLst/>
          </a:prstGeom>
          <a:noFill/>
          <a:ln>
            <a:noFill/>
          </a:ln>
        </p:spPr>
        <p:txBody>
          <a:bodyPr spcFirstLastPara="1" wrap="square" lIns="91425" tIns="45700" rIns="91425" bIns="45700" anchor="t" anchorCtr="0">
            <a:noAutofit/>
          </a:bodyPr>
          <a:lstStyle/>
          <a:p>
            <a:pPr marL="128957" marR="0" lvl="0" indent="0" algn="l" rtl="0">
              <a:lnSpc>
                <a:spcPct val="100000"/>
              </a:lnSpc>
              <a:spcBef>
                <a:spcPts val="0"/>
              </a:spcBef>
              <a:spcAft>
                <a:spcPts val="0"/>
              </a:spcAft>
              <a:buClr>
                <a:srgbClr val="1F3864"/>
              </a:buClr>
              <a:buSzPts val="1400"/>
              <a:buFont typeface="Noto Sans Symbols"/>
              <a:buNone/>
            </a:pPr>
            <a:r>
              <a:rPr lang="ja-JP" sz="1000" b="0" i="0" u="none" strike="noStrike" cap="none" dirty="0">
                <a:solidFill>
                  <a:srgbClr val="3F3F3F"/>
                </a:solidFill>
                <a:latin typeface="Meiryo"/>
                <a:ea typeface="Meiryo"/>
                <a:cs typeface="Meiryo"/>
                <a:sym typeface="Meiryo"/>
              </a:rPr>
              <a:t>3) 特定の物品の生産／輸入および特定のサービスの提供に対してのみ課される税金</a:t>
            </a:r>
            <a:endParaRPr sz="1000" b="0" i="0" u="none" strike="noStrike" cap="none" dirty="0">
              <a:solidFill>
                <a:srgbClr val="3F3F3F"/>
              </a:solidFill>
              <a:latin typeface="Meiryo"/>
              <a:ea typeface="Meiryo"/>
              <a:cs typeface="Meiryo"/>
              <a:sym typeface="Meiryo"/>
            </a:endParaRPr>
          </a:p>
          <a:p>
            <a:pPr marL="128957" lvl="0" indent="0" algn="l" rtl="0">
              <a:spcBef>
                <a:spcPts val="0"/>
              </a:spcBef>
              <a:spcAft>
                <a:spcPts val="0"/>
              </a:spcAft>
              <a:buClr>
                <a:srgbClr val="1F3864"/>
              </a:buClr>
              <a:buSzPts val="1400"/>
              <a:buFont typeface="Noto Sans Symbols"/>
              <a:buNone/>
            </a:pPr>
            <a:r>
              <a:rPr lang="ja-JP" sz="1000" dirty="0">
                <a:solidFill>
                  <a:srgbClr val="3F3F3F"/>
                </a:solidFill>
                <a:latin typeface="Meiryo"/>
                <a:ea typeface="Meiryo"/>
                <a:cs typeface="Meiryo"/>
                <a:sym typeface="Meiryo"/>
              </a:rPr>
              <a:t>4) Decision No.78</a:t>
            </a:r>
            <a:r>
              <a:rPr lang="ja-JP" sz="1000" dirty="0">
                <a:solidFill>
                  <a:schemeClr val="dk1"/>
                </a:solidFill>
                <a:latin typeface="Meiryo"/>
                <a:ea typeface="Meiryo"/>
                <a:cs typeface="Meiryo"/>
                <a:sym typeface="Meiryo"/>
              </a:rPr>
              <a:t>/2010/QD-TTg</a:t>
            </a:r>
            <a:endParaRPr sz="1000" b="0" i="0" u="none" strike="noStrike" cap="none" dirty="0">
              <a:solidFill>
                <a:srgbClr val="3F3F3F"/>
              </a:solidFill>
              <a:latin typeface="Meiryo"/>
              <a:ea typeface="Meiryo"/>
              <a:cs typeface="Meiryo"/>
              <a:sym typeface="Meiryo"/>
            </a:endParaRPr>
          </a:p>
          <a:p>
            <a:pPr marL="128957" marR="0" lvl="0" indent="0" algn="l" rtl="0">
              <a:lnSpc>
                <a:spcPct val="100000"/>
              </a:lnSpc>
              <a:spcBef>
                <a:spcPts val="0"/>
              </a:spcBef>
              <a:spcAft>
                <a:spcPts val="0"/>
              </a:spcAft>
              <a:buClr>
                <a:srgbClr val="1F3864"/>
              </a:buClr>
              <a:buSzPts val="1400"/>
              <a:buFont typeface="Noto Sans Symbols"/>
              <a:buNone/>
            </a:pPr>
            <a:r>
              <a:rPr lang="ja-JP" altLang="en-US" sz="1000" b="0" i="0" u="none" strike="noStrike" cap="none" dirty="0">
                <a:solidFill>
                  <a:srgbClr val="3F3F3F"/>
                </a:solidFill>
                <a:latin typeface="Meiryo"/>
                <a:ea typeface="Meiryo"/>
                <a:cs typeface="Meiryo"/>
                <a:sym typeface="Meiryo"/>
              </a:rPr>
              <a:t>参考文献：</a:t>
            </a:r>
            <a:endParaRPr sz="1000" b="0" i="0" u="none" strike="noStrike" cap="none" dirty="0">
              <a:solidFill>
                <a:srgbClr val="3F3F3F"/>
              </a:solidFill>
              <a:latin typeface="Meiryo"/>
              <a:ea typeface="Meiryo"/>
              <a:cs typeface="Meiryo"/>
              <a:sym typeface="Meiryo"/>
            </a:endParaRPr>
          </a:p>
          <a:p>
            <a:pPr marL="128957" marR="0" lvl="0" indent="0" algn="l" rtl="0">
              <a:lnSpc>
                <a:spcPct val="100000"/>
              </a:lnSpc>
              <a:spcBef>
                <a:spcPts val="0"/>
              </a:spcBef>
              <a:spcAft>
                <a:spcPts val="0"/>
              </a:spcAft>
              <a:buClr>
                <a:srgbClr val="1F3864"/>
              </a:buClr>
              <a:buSzPts val="1400"/>
              <a:buFont typeface="Noto Sans Symbols"/>
              <a:buNone/>
            </a:pPr>
            <a:r>
              <a:rPr lang="ja-JP" sz="1000" b="0" i="0" u="none" strike="noStrike" cap="none" dirty="0">
                <a:solidFill>
                  <a:srgbClr val="3F3F3F"/>
                </a:solidFill>
                <a:latin typeface="Meiryo"/>
                <a:ea typeface="Meiryo"/>
                <a:cs typeface="Meiryo"/>
                <a:sym typeface="Meiryo"/>
              </a:rPr>
              <a:t>JETRO (2017). 「電子商取引（越境EC）における税務上の留意点：ベトナム」. 日本貿易振興機構. https://www.jetro.go.jp/world/qa/C-170201.html. (参照 2022-1-20)</a:t>
            </a:r>
            <a:endParaRPr sz="1300" b="0" i="0" u="none" strike="noStrike" cap="none" dirty="0">
              <a:solidFill>
                <a:srgbClr val="000000"/>
              </a:solidFill>
              <a:latin typeface="Arial"/>
              <a:ea typeface="Arial"/>
              <a:cs typeface="Arial"/>
              <a:sym typeface="Arial"/>
            </a:endParaRPr>
          </a:p>
        </p:txBody>
      </p:sp>
      <p:sp>
        <p:nvSpPr>
          <p:cNvPr id="1772" name="Google Shape;1772;g1111c098675_0_1368"/>
          <p:cNvSpPr txBox="1">
            <a:spLocks noGrp="1"/>
          </p:cNvSpPr>
          <p:nvPr>
            <p:ph type="body" idx="1"/>
          </p:nvPr>
        </p:nvSpPr>
        <p:spPr>
          <a:xfrm>
            <a:off x="657858" y="2869911"/>
            <a:ext cx="7825562" cy="2677725"/>
          </a:xfrm>
          <a:prstGeom prst="rect">
            <a:avLst/>
          </a:prstGeom>
          <a:noFill/>
          <a:ln>
            <a:noFill/>
          </a:ln>
        </p:spPr>
        <p:txBody>
          <a:bodyPr spcFirstLastPara="1" wrap="square" lIns="91425" tIns="45700" rIns="91425" bIns="45700" anchor="t" anchorCtr="0">
            <a:noAutofit/>
          </a:bodyPr>
          <a:lstStyle/>
          <a:p>
            <a:pPr marL="180975" lvl="0" indent="-180975" algn="l" rtl="0">
              <a:lnSpc>
                <a:spcPct val="100000"/>
              </a:lnSpc>
              <a:spcBef>
                <a:spcPts val="0"/>
              </a:spcBef>
              <a:spcAft>
                <a:spcPts val="0"/>
              </a:spcAft>
              <a:buSzPts val="1400"/>
              <a:buFont typeface="Wingdings" panose="05000000000000000000" pitchFamily="2" charset="2"/>
              <a:buChar char="n"/>
            </a:pPr>
            <a:r>
              <a:rPr lang="ja-JP" sz="1000" b="1" dirty="0">
                <a:solidFill>
                  <a:schemeClr val="tx1"/>
                </a:solidFill>
              </a:rPr>
              <a:t>付加価値税（VAT）とは</a:t>
            </a:r>
            <a:endParaRPr sz="1000" dirty="0">
              <a:solidFill>
                <a:schemeClr val="tx1"/>
              </a:solidFill>
            </a:endParaRPr>
          </a:p>
          <a:p>
            <a:pPr marL="361950" lvl="0" indent="-180975" algn="l" rtl="0">
              <a:lnSpc>
                <a:spcPct val="100000"/>
              </a:lnSpc>
              <a:spcBef>
                <a:spcPts val="0"/>
              </a:spcBef>
              <a:spcAft>
                <a:spcPts val="0"/>
              </a:spcAft>
              <a:buSzPts val="1000"/>
              <a:buFont typeface="Arial"/>
              <a:buChar char="•"/>
            </a:pPr>
            <a:r>
              <a:rPr lang="ja-JP" sz="1000" dirty="0">
                <a:solidFill>
                  <a:schemeClr val="tx1"/>
                </a:solidFill>
              </a:rPr>
              <a:t>事業者が事業の過程で創出する付加価値に課される税金（日本の消費税と同様）</a:t>
            </a:r>
            <a:endParaRPr lang="en-US" altLang="ja-JP" sz="1000" dirty="0">
              <a:solidFill>
                <a:schemeClr val="tx1"/>
              </a:solidFill>
            </a:endParaRPr>
          </a:p>
          <a:p>
            <a:pPr marL="361950" lvl="0" indent="-180975" algn="l" rtl="0">
              <a:lnSpc>
                <a:spcPct val="100000"/>
              </a:lnSpc>
              <a:spcBef>
                <a:spcPts val="0"/>
              </a:spcBef>
              <a:spcAft>
                <a:spcPts val="0"/>
              </a:spcAft>
              <a:buSzPts val="1000"/>
              <a:buFont typeface="Arial"/>
              <a:buChar char="•"/>
            </a:pPr>
            <a:r>
              <a:rPr lang="ja-JP" sz="1000" dirty="0">
                <a:solidFill>
                  <a:schemeClr val="tx1"/>
                </a:solidFill>
              </a:rPr>
              <a:t>標準税率は10%、必需品および必需サービスに対しては5%</a:t>
            </a:r>
            <a:endParaRPr sz="1000" dirty="0">
              <a:solidFill>
                <a:schemeClr val="tx1"/>
              </a:solidFill>
            </a:endParaRPr>
          </a:p>
          <a:p>
            <a:pPr marL="361950" lvl="0" indent="-233363" algn="l" rtl="0">
              <a:lnSpc>
                <a:spcPct val="100000"/>
              </a:lnSpc>
              <a:spcBef>
                <a:spcPts val="0"/>
              </a:spcBef>
              <a:spcAft>
                <a:spcPts val="0"/>
              </a:spcAft>
              <a:buSzPts val="1400"/>
              <a:buNone/>
            </a:pPr>
            <a:r>
              <a:rPr lang="ja-JP" sz="1000" dirty="0">
                <a:solidFill>
                  <a:schemeClr val="tx1"/>
                </a:solidFill>
              </a:rPr>
              <a:t>【適用対象】</a:t>
            </a:r>
            <a:endParaRPr sz="1000" dirty="0">
              <a:solidFill>
                <a:schemeClr val="tx1"/>
              </a:solidFill>
            </a:endParaRPr>
          </a:p>
          <a:p>
            <a:pPr marL="361950" lvl="0" indent="-180975" algn="l" rtl="0">
              <a:lnSpc>
                <a:spcPct val="100000"/>
              </a:lnSpc>
              <a:spcBef>
                <a:spcPts val="0"/>
              </a:spcBef>
              <a:spcAft>
                <a:spcPts val="0"/>
              </a:spcAft>
              <a:buSzPts val="1000"/>
              <a:buFont typeface="Arial"/>
              <a:buChar char="•"/>
            </a:pPr>
            <a:r>
              <a:rPr lang="ja-JP" sz="1000" dirty="0">
                <a:solidFill>
                  <a:schemeClr val="tx1"/>
                </a:solidFill>
              </a:rPr>
              <a:t>ベトナム国内での生産、商業および消費に使用される物品とサービス</a:t>
            </a:r>
            <a:endParaRPr lang="en-US" altLang="ja-JP" sz="1000" dirty="0">
              <a:solidFill>
                <a:schemeClr val="tx1"/>
              </a:solidFill>
            </a:endParaRPr>
          </a:p>
          <a:p>
            <a:pPr marL="361950" lvl="0" indent="-180975" algn="l" rtl="0">
              <a:lnSpc>
                <a:spcPct val="100000"/>
              </a:lnSpc>
              <a:spcBef>
                <a:spcPts val="0"/>
              </a:spcBef>
              <a:spcAft>
                <a:spcPts val="0"/>
              </a:spcAft>
              <a:buSzPts val="1000"/>
              <a:buFont typeface="Arial"/>
              <a:buChar char="•"/>
            </a:pPr>
            <a:r>
              <a:rPr lang="ja-JP" sz="1000" dirty="0">
                <a:solidFill>
                  <a:schemeClr val="tx1"/>
                </a:solidFill>
              </a:rPr>
              <a:t>非居住者から購入する物品およびサービス</a:t>
            </a:r>
            <a:endParaRPr lang="en-US" altLang="ja-JP" sz="1000" dirty="0">
              <a:solidFill>
                <a:schemeClr val="tx1"/>
              </a:solidFill>
            </a:endParaRPr>
          </a:p>
          <a:p>
            <a:pPr marL="361950" lvl="0" indent="-180975" algn="l" rtl="0">
              <a:lnSpc>
                <a:spcPct val="100000"/>
              </a:lnSpc>
              <a:spcBef>
                <a:spcPts val="0"/>
              </a:spcBef>
              <a:spcAft>
                <a:spcPts val="0"/>
              </a:spcAft>
              <a:buSzPts val="1000"/>
              <a:buFont typeface="Arial"/>
              <a:buChar char="•"/>
            </a:pPr>
            <a:r>
              <a:rPr lang="ja-JP" sz="1000" dirty="0">
                <a:solidFill>
                  <a:schemeClr val="tx1"/>
                </a:solidFill>
              </a:rPr>
              <a:t>国際速達サービスを利用する100万ドン（約5,000円）以下の輸入品は課税が免除される</a:t>
            </a:r>
            <a:r>
              <a:rPr lang="ja-JP" sz="1000" baseline="30000" dirty="0">
                <a:solidFill>
                  <a:schemeClr val="tx1"/>
                </a:solidFill>
              </a:rPr>
              <a:t>4)</a:t>
            </a:r>
            <a:r>
              <a:rPr lang="ja-JP" sz="1000" dirty="0">
                <a:solidFill>
                  <a:schemeClr val="tx1"/>
                </a:solidFill>
              </a:rPr>
              <a:t> </a:t>
            </a:r>
            <a:endParaRPr lang="en-US" altLang="ja-JP" sz="1000" dirty="0">
              <a:solidFill>
                <a:schemeClr val="tx1"/>
              </a:solidFill>
            </a:endParaRPr>
          </a:p>
          <a:p>
            <a:pPr marL="361950" lvl="0" indent="-180975" algn="l" rtl="0">
              <a:lnSpc>
                <a:spcPct val="100000"/>
              </a:lnSpc>
              <a:spcBef>
                <a:spcPts val="0"/>
              </a:spcBef>
              <a:spcAft>
                <a:spcPts val="0"/>
              </a:spcAft>
              <a:buSzPts val="1000"/>
              <a:buFont typeface="Arial"/>
              <a:buChar char="•"/>
            </a:pPr>
            <a:endParaRPr lang="en-US" altLang="ja-JP" sz="1000" b="1" dirty="0">
              <a:solidFill>
                <a:schemeClr val="tx1"/>
              </a:solidFill>
            </a:endParaRPr>
          </a:p>
          <a:p>
            <a:pPr marL="180975" lvl="0" indent="-180975" algn="l" rtl="0">
              <a:lnSpc>
                <a:spcPct val="100000"/>
              </a:lnSpc>
              <a:spcBef>
                <a:spcPts val="0"/>
              </a:spcBef>
              <a:spcAft>
                <a:spcPts val="0"/>
              </a:spcAft>
              <a:buSzPts val="1400"/>
              <a:buFont typeface="Wingdings" panose="05000000000000000000" pitchFamily="2" charset="2"/>
              <a:buChar char="n"/>
            </a:pPr>
            <a:r>
              <a:rPr lang="ja-JP" sz="1000" b="1" dirty="0">
                <a:solidFill>
                  <a:schemeClr val="tx1"/>
                </a:solidFill>
              </a:rPr>
              <a:t>外国契約者税（FCT）とは</a:t>
            </a:r>
            <a:endParaRPr sz="1000" dirty="0">
              <a:solidFill>
                <a:schemeClr val="tx1"/>
              </a:solidFill>
            </a:endParaRPr>
          </a:p>
          <a:p>
            <a:pPr marL="361950" lvl="0" indent="-180975" algn="l" rtl="0">
              <a:lnSpc>
                <a:spcPct val="100000"/>
              </a:lnSpc>
              <a:spcBef>
                <a:spcPts val="0"/>
              </a:spcBef>
              <a:spcAft>
                <a:spcPts val="0"/>
              </a:spcAft>
              <a:buSzPts val="1000"/>
              <a:buFont typeface="Arial"/>
              <a:buChar char="•"/>
            </a:pPr>
            <a:r>
              <a:rPr lang="ja-JP" sz="1000" dirty="0">
                <a:solidFill>
                  <a:schemeClr val="tx1"/>
                </a:solidFill>
              </a:rPr>
              <a:t>外国契約者（個人／法人）がベトナム契約者（個人／内国法人）との間で契約を交わし、ベトナム国内でサービスの提供を行う際に</a:t>
            </a:r>
            <a:r>
              <a:rPr lang="ja-JP" altLang="en-US" sz="1000" dirty="0">
                <a:solidFill>
                  <a:srgbClr val="FF0000"/>
                </a:solidFill>
              </a:rPr>
              <a:t>、</a:t>
            </a:r>
            <a:r>
              <a:rPr lang="ja-JP" sz="1000" dirty="0">
                <a:solidFill>
                  <a:schemeClr val="tx1"/>
                </a:solidFill>
              </a:rPr>
              <a:t>ベトナム国内において得られる所得や付加価値に対して課せられる税金</a:t>
            </a:r>
            <a:endParaRPr lang="en-US" altLang="ja-JP" sz="1000" dirty="0">
              <a:solidFill>
                <a:schemeClr val="tx1"/>
              </a:solidFill>
            </a:endParaRPr>
          </a:p>
          <a:p>
            <a:pPr marL="361950" lvl="0" indent="-180975" algn="l" rtl="0">
              <a:lnSpc>
                <a:spcPct val="100000"/>
              </a:lnSpc>
              <a:spcBef>
                <a:spcPts val="0"/>
              </a:spcBef>
              <a:spcAft>
                <a:spcPts val="0"/>
              </a:spcAft>
              <a:buSzPts val="1000"/>
              <a:buFont typeface="Arial"/>
              <a:buChar char="•"/>
            </a:pPr>
            <a:r>
              <a:rPr lang="ja-JP" sz="1000" dirty="0">
                <a:solidFill>
                  <a:schemeClr val="tx1"/>
                </a:solidFill>
              </a:rPr>
              <a:t>法人所得税（CIT）部分と付加価値税（VAT）部分から構成されている</a:t>
            </a:r>
            <a:endParaRPr sz="1000" dirty="0">
              <a:solidFill>
                <a:schemeClr val="tx1"/>
              </a:solidFill>
            </a:endParaRPr>
          </a:p>
          <a:p>
            <a:pPr marL="361950" lvl="0" indent="-233363" algn="l" rtl="0">
              <a:lnSpc>
                <a:spcPct val="100000"/>
              </a:lnSpc>
              <a:spcBef>
                <a:spcPts val="0"/>
              </a:spcBef>
              <a:spcAft>
                <a:spcPts val="0"/>
              </a:spcAft>
              <a:buSzPts val="1400"/>
              <a:buNone/>
            </a:pPr>
            <a:r>
              <a:rPr lang="ja-JP" sz="1000" dirty="0">
                <a:solidFill>
                  <a:schemeClr val="tx1"/>
                </a:solidFill>
              </a:rPr>
              <a:t>【適用対象】</a:t>
            </a:r>
            <a:endParaRPr sz="1000" dirty="0">
              <a:solidFill>
                <a:schemeClr val="tx1"/>
              </a:solidFill>
            </a:endParaRPr>
          </a:p>
          <a:p>
            <a:pPr marL="361950" lvl="0" indent="-180975" algn="l" rtl="0">
              <a:lnSpc>
                <a:spcPct val="100000"/>
              </a:lnSpc>
              <a:spcBef>
                <a:spcPts val="0"/>
              </a:spcBef>
              <a:spcAft>
                <a:spcPts val="0"/>
              </a:spcAft>
              <a:buSzPts val="1000"/>
              <a:buFont typeface="Arial"/>
              <a:buChar char="•"/>
            </a:pPr>
            <a:r>
              <a:rPr lang="ja-JP" sz="1000" dirty="0">
                <a:solidFill>
                  <a:schemeClr val="tx1"/>
                </a:solidFill>
              </a:rPr>
              <a:t>物品の提供を伴うサービスの提供</a:t>
            </a:r>
            <a:endParaRPr lang="en-US" altLang="ja-JP" sz="1000" dirty="0">
              <a:solidFill>
                <a:schemeClr val="tx1"/>
              </a:solidFill>
            </a:endParaRPr>
          </a:p>
          <a:p>
            <a:pPr marL="361950" lvl="0" indent="-180975" algn="l" rtl="0">
              <a:lnSpc>
                <a:spcPct val="100000"/>
              </a:lnSpc>
              <a:spcBef>
                <a:spcPts val="0"/>
              </a:spcBef>
              <a:spcAft>
                <a:spcPts val="0"/>
              </a:spcAft>
              <a:buSzPts val="1000"/>
              <a:buFont typeface="Arial"/>
              <a:buChar char="•"/>
            </a:pPr>
            <a:r>
              <a:rPr lang="ja-JP" sz="1000" dirty="0">
                <a:solidFill>
                  <a:schemeClr val="tx1"/>
                </a:solidFill>
              </a:rPr>
              <a:t>据付・性能検証・保証・修繕・交換等のサービスとともに行われる商品の販売</a:t>
            </a:r>
            <a:endParaRPr lang="en-US" altLang="ja-JP" sz="1000" dirty="0">
              <a:solidFill>
                <a:schemeClr val="tx1"/>
              </a:solidFill>
            </a:endParaRPr>
          </a:p>
          <a:p>
            <a:pPr marL="361950" lvl="0" indent="-180975" algn="l" rtl="0">
              <a:lnSpc>
                <a:spcPct val="100000"/>
              </a:lnSpc>
              <a:spcBef>
                <a:spcPts val="0"/>
              </a:spcBef>
              <a:spcAft>
                <a:spcPts val="0"/>
              </a:spcAft>
              <a:buSzPts val="1000"/>
              <a:buFont typeface="Arial"/>
              <a:buChar char="•"/>
            </a:pPr>
            <a:r>
              <a:rPr lang="ja-JP" sz="1000" dirty="0">
                <a:solidFill>
                  <a:schemeClr val="tx1"/>
                </a:solidFill>
              </a:rPr>
              <a:t>輸出・輸入の同時取引（物品がベトナム国内企業の2社間で直接輸送されるものの、商</a:t>
            </a:r>
            <a:r>
              <a:rPr lang="ja-JP" altLang="en-US" sz="1000" dirty="0">
                <a:solidFill>
                  <a:schemeClr val="tx1"/>
                </a:solidFill>
              </a:rPr>
              <a:t>的</a:t>
            </a:r>
            <a:r>
              <a:rPr lang="ja-JP" sz="1000" dirty="0">
                <a:solidFill>
                  <a:schemeClr val="tx1"/>
                </a:solidFill>
              </a:rPr>
              <a:t>流</a:t>
            </a:r>
            <a:r>
              <a:rPr lang="ja-JP" altLang="en-US" sz="1000" dirty="0">
                <a:solidFill>
                  <a:schemeClr val="tx1"/>
                </a:solidFill>
              </a:rPr>
              <a:t>通</a:t>
            </a:r>
            <a:r>
              <a:rPr lang="ja-JP" sz="1000" dirty="0">
                <a:solidFill>
                  <a:schemeClr val="tx1"/>
                </a:solidFill>
              </a:rPr>
              <a:t>としては一度海外の企業を経由する取引）　</a:t>
            </a:r>
            <a:endParaRPr lang="en-US" altLang="ja-JP" sz="1000" dirty="0">
              <a:solidFill>
                <a:schemeClr val="tx1"/>
              </a:solidFill>
            </a:endParaRPr>
          </a:p>
          <a:p>
            <a:pPr marL="361950" lvl="0" indent="-180975" algn="l" rtl="0">
              <a:lnSpc>
                <a:spcPct val="100000"/>
              </a:lnSpc>
              <a:spcBef>
                <a:spcPts val="0"/>
              </a:spcBef>
              <a:spcAft>
                <a:spcPts val="0"/>
              </a:spcAft>
              <a:buSzPts val="1000"/>
              <a:buFont typeface="Arial"/>
              <a:buChar char="•"/>
            </a:pPr>
            <a:endParaRPr sz="1000" dirty="0">
              <a:solidFill>
                <a:schemeClr val="tx1"/>
              </a:solidFill>
            </a:endParaRPr>
          </a:p>
          <a:p>
            <a:pPr marL="361950" lvl="0" indent="-180975" algn="l" rtl="0">
              <a:lnSpc>
                <a:spcPct val="100000"/>
              </a:lnSpc>
              <a:spcBef>
                <a:spcPts val="0"/>
              </a:spcBef>
              <a:spcAft>
                <a:spcPts val="0"/>
              </a:spcAft>
              <a:buSzPts val="1400"/>
              <a:buNone/>
            </a:pPr>
            <a:r>
              <a:rPr lang="ja-JP" sz="1000" dirty="0">
                <a:solidFill>
                  <a:schemeClr val="tx1"/>
                </a:solidFill>
              </a:rPr>
              <a:t>※　単なる物品の輸出入はFCTの対象とはならない</a:t>
            </a:r>
            <a:endParaRPr sz="1000" dirty="0">
              <a:solidFill>
                <a:schemeClr val="tx1"/>
              </a:solidFill>
            </a:endParaRPr>
          </a:p>
        </p:txBody>
      </p:sp>
      <p:sp>
        <p:nvSpPr>
          <p:cNvPr id="2" name="スライド番号プレースホルダー 1">
            <a:extLst>
              <a:ext uri="{FF2B5EF4-FFF2-40B4-BE49-F238E27FC236}">
                <a16:creationId xmlns:a16="http://schemas.microsoft.com/office/drawing/2014/main" xmlns="" id="{0B65A919-514D-4855-AD94-8643516FBA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42</a:t>
            </a:fld>
            <a:endParaRPr lang="ja-JP" altLang="en-US" dirty="0"/>
          </a:p>
        </p:txBody>
      </p:sp>
    </p:spTree>
    <p:extLst>
      <p:ext uri="{BB962C8B-B14F-4D97-AF65-F5344CB8AC3E}">
        <p14:creationId xmlns:p14="http://schemas.microsoft.com/office/powerpoint/2010/main" val="4112228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d1d6d7dd12_0_11"/>
          <p:cNvSpPr txBox="1"/>
          <p:nvPr/>
        </p:nvSpPr>
        <p:spPr>
          <a:xfrm>
            <a:off x="216955" y="78992"/>
            <a:ext cx="6581100" cy="204900"/>
          </a:xfrm>
          <a:prstGeom prst="rect">
            <a:avLst/>
          </a:prstGeom>
          <a:noFill/>
          <a:ln>
            <a:noFill/>
          </a:ln>
        </p:spPr>
        <p:txBody>
          <a:bodyPr spcFirstLastPara="1" wrap="square" lIns="84375" tIns="42175" rIns="84375" bIns="42175" anchor="t" anchorCtr="0">
            <a:noAutofit/>
          </a:bodyPr>
          <a:lstStyle/>
          <a:p>
            <a:pPr marL="0" marR="0" lvl="0" indent="0" algn="l" rtl="0">
              <a:lnSpc>
                <a:spcPct val="150000"/>
              </a:lnSpc>
              <a:spcBef>
                <a:spcPts val="0"/>
              </a:spcBef>
              <a:spcAft>
                <a:spcPts val="0"/>
              </a:spcAft>
              <a:buClr>
                <a:srgbClr val="1F3864"/>
              </a:buClr>
              <a:buSzPts val="900"/>
              <a:buFont typeface="Arial"/>
              <a:buNone/>
            </a:pPr>
            <a:endParaRPr sz="831" b="1" i="0" u="none" strike="noStrike" cap="none">
              <a:solidFill>
                <a:srgbClr val="1F3864"/>
              </a:solidFill>
              <a:latin typeface="Meiryo"/>
              <a:ea typeface="Meiryo"/>
              <a:cs typeface="Meiryo"/>
              <a:sym typeface="Meiryo"/>
            </a:endParaRPr>
          </a:p>
        </p:txBody>
      </p:sp>
      <p:sp>
        <p:nvSpPr>
          <p:cNvPr id="387" name="Google Shape;387;gd1d6d7dd12_0_11"/>
          <p:cNvSpPr txBox="1"/>
          <p:nvPr/>
        </p:nvSpPr>
        <p:spPr>
          <a:xfrm>
            <a:off x="218299" y="305275"/>
            <a:ext cx="7721100" cy="393300"/>
          </a:xfrm>
          <a:prstGeom prst="rect">
            <a:avLst/>
          </a:prstGeom>
          <a:noFill/>
          <a:ln>
            <a:noFill/>
          </a:ln>
        </p:spPr>
        <p:txBody>
          <a:bodyPr spcFirstLastPara="1" wrap="square" lIns="99675" tIns="42175" rIns="84375" bIns="42175" anchor="b" anchorCtr="0">
            <a:normAutofit/>
          </a:bodyPr>
          <a:lstStyle/>
          <a:p>
            <a:pPr marL="0" marR="0" lvl="0" indent="0" algn="l" rtl="0">
              <a:lnSpc>
                <a:spcPct val="90000"/>
              </a:lnSpc>
              <a:spcBef>
                <a:spcPts val="0"/>
              </a:spcBef>
              <a:spcAft>
                <a:spcPts val="0"/>
              </a:spcAft>
              <a:buClr>
                <a:srgbClr val="1F3864"/>
              </a:buClr>
              <a:buSzPts val="2000"/>
              <a:buFont typeface="Meiryo"/>
              <a:buNone/>
            </a:pPr>
            <a:r>
              <a:rPr lang="ja-JP" sz="1800" b="1" i="0" u="none" strike="noStrike" cap="none">
                <a:solidFill>
                  <a:srgbClr val="1F3864"/>
                </a:solidFill>
                <a:latin typeface="Meiryo"/>
                <a:ea typeface="Meiryo"/>
                <a:cs typeface="Meiryo"/>
                <a:sym typeface="Meiryo"/>
              </a:rPr>
              <a:t>ヘルステック企業の調査と企業連携の可能性</a:t>
            </a:r>
            <a:endParaRPr sz="1845" b="1" i="0" u="none" strike="noStrike" cap="none">
              <a:solidFill>
                <a:srgbClr val="1F3864"/>
              </a:solidFill>
              <a:latin typeface="Meiryo"/>
              <a:ea typeface="Meiryo"/>
              <a:cs typeface="Meiryo"/>
              <a:sym typeface="Meiryo"/>
            </a:endParaRPr>
          </a:p>
        </p:txBody>
      </p:sp>
      <p:sp>
        <p:nvSpPr>
          <p:cNvPr id="388" name="Google Shape;388;gd1d6d7dd12_0_11"/>
          <p:cNvSpPr txBox="1">
            <a:spLocks noGrp="1"/>
          </p:cNvSpPr>
          <p:nvPr>
            <p:ph type="body" idx="1"/>
          </p:nvPr>
        </p:nvSpPr>
        <p:spPr>
          <a:xfrm>
            <a:off x="262225" y="2160649"/>
            <a:ext cx="8772000" cy="3995602"/>
          </a:xfrm>
          <a:prstGeom prst="rect">
            <a:avLst/>
          </a:prstGeom>
          <a:noFill/>
          <a:ln>
            <a:noFill/>
          </a:ln>
        </p:spPr>
        <p:txBody>
          <a:bodyPr spcFirstLastPara="1" wrap="square" lIns="84375" tIns="42175" rIns="84375" bIns="42175" anchor="t" anchorCtr="0">
            <a:noAutofit/>
          </a:bodyPr>
          <a:lstStyle/>
          <a:p>
            <a:pPr marL="408848" lvl="1" indent="-164906" algn="l" rtl="0">
              <a:lnSpc>
                <a:spcPct val="100000"/>
              </a:lnSpc>
              <a:spcBef>
                <a:spcPts val="0"/>
              </a:spcBef>
              <a:spcAft>
                <a:spcPts val="0"/>
              </a:spcAft>
              <a:buClr>
                <a:schemeClr val="accent1">
                  <a:lumMod val="50000"/>
                </a:schemeClr>
              </a:buClr>
              <a:buSzPts val="1280"/>
              <a:buNone/>
            </a:pPr>
            <a:endParaRPr sz="1200" dirty="0"/>
          </a:p>
          <a:p>
            <a:pPr marL="211019" lvl="0" indent="-185619" algn="l" rtl="0">
              <a:lnSpc>
                <a:spcPct val="150000"/>
              </a:lnSpc>
              <a:spcBef>
                <a:spcPts val="0"/>
              </a:spcBef>
              <a:spcAft>
                <a:spcPts val="0"/>
              </a:spcAft>
              <a:buClr>
                <a:schemeClr val="accent1">
                  <a:lumMod val="50000"/>
                </a:schemeClr>
              </a:buClr>
              <a:buSzPts val="1200"/>
              <a:buChar char="■"/>
            </a:pPr>
            <a:r>
              <a:rPr lang="ja-JP" sz="1200" dirty="0"/>
              <a:t>カンボジアにおけるヘルステック企業</a:t>
            </a:r>
            <a:endParaRPr sz="1200" dirty="0"/>
          </a:p>
          <a:p>
            <a:pPr marL="444500" lvl="1" indent="-277813">
              <a:lnSpc>
                <a:spcPct val="100000"/>
              </a:lnSpc>
              <a:buClr>
                <a:schemeClr val="accent1">
                  <a:lumMod val="50000"/>
                </a:schemeClr>
              </a:buClr>
              <a:buSzPts val="1200"/>
              <a:buFont typeface="Wingdings" panose="05000000000000000000" pitchFamily="2" charset="2"/>
              <a:buChar char="l"/>
            </a:pPr>
            <a:r>
              <a:rPr lang="ja-JP" altLang="ja-JP" sz="1200" dirty="0"/>
              <a:t>ヘルステック企業として5社程度が挙げられる。</a:t>
            </a:r>
            <a:endParaRPr lang="en-US" altLang="ja-JP" sz="1200" dirty="0"/>
          </a:p>
          <a:p>
            <a:pPr marL="444500" lvl="1" indent="-277813" algn="l" rtl="0">
              <a:lnSpc>
                <a:spcPct val="100000"/>
              </a:lnSpc>
              <a:spcBef>
                <a:spcPts val="0"/>
              </a:spcBef>
              <a:spcAft>
                <a:spcPts val="0"/>
              </a:spcAft>
              <a:buClr>
                <a:schemeClr val="accent1">
                  <a:lumMod val="50000"/>
                </a:schemeClr>
              </a:buClr>
              <a:buSzPts val="1200"/>
              <a:buFont typeface="Wingdings" panose="05000000000000000000" pitchFamily="2" charset="2"/>
              <a:buChar char="l"/>
            </a:pPr>
            <a:r>
              <a:rPr lang="ja-JP" altLang="en-US" sz="1200" dirty="0"/>
              <a:t>サービ</a:t>
            </a:r>
            <a:r>
              <a:rPr lang="ja-JP" sz="1200" dirty="0"/>
              <a:t>ス内容としては、大きく「遠隔診療、遠隔相談」「病院検索、医療メディア」に分類される。そのうち「遠隔診療・遠隔相談」は特に企業数が多く、遠隔診療市場は拡大傾向にある。</a:t>
            </a:r>
            <a:endParaRPr lang="en-US" altLang="ja-JP" sz="1200" dirty="0"/>
          </a:p>
          <a:p>
            <a:pPr marL="444500" lvl="1" indent="-277813" algn="l" rtl="0">
              <a:lnSpc>
                <a:spcPct val="100000"/>
              </a:lnSpc>
              <a:spcBef>
                <a:spcPts val="0"/>
              </a:spcBef>
              <a:spcAft>
                <a:spcPts val="0"/>
              </a:spcAft>
              <a:buClr>
                <a:schemeClr val="accent1">
                  <a:lumMod val="50000"/>
                </a:schemeClr>
              </a:buClr>
              <a:buSzPts val="1200"/>
              <a:buFont typeface="Wingdings" panose="05000000000000000000" pitchFamily="2" charset="2"/>
              <a:buChar char="l"/>
            </a:pPr>
            <a:r>
              <a:rPr lang="ja-JP" sz="1200" dirty="0"/>
              <a:t>現地ヘルステック</a:t>
            </a:r>
            <a:r>
              <a:rPr lang="ja-JP" sz="1200" dirty="0" smtClean="0"/>
              <a:t>企業</a:t>
            </a:r>
            <a:r>
              <a:rPr lang="en-US" altLang="ja-JP" sz="1200" dirty="0" smtClean="0"/>
              <a:t>A</a:t>
            </a:r>
            <a:r>
              <a:rPr lang="ja-JP" altLang="en-US" sz="1200" dirty="0" smtClean="0"/>
              <a:t>社</a:t>
            </a:r>
            <a:r>
              <a:rPr lang="ja-JP" sz="1200" dirty="0" smtClean="0"/>
              <a:t>と</a:t>
            </a:r>
            <a:r>
              <a:rPr lang="ja-JP" sz="1200" dirty="0"/>
              <a:t>今後の協業の可能性に関して議論を進めている。遠隔診療、訪問検査、薬の配達とプライマリケアサービスをワンストップで行っている企業であり、オンライン診療のプラットフォームを有し、本事業と大変親和性が高いと考えている。</a:t>
            </a:r>
            <a:endParaRPr sz="1200" dirty="0"/>
          </a:p>
          <a:p>
            <a:pPr marL="1085850" lvl="0" indent="-171450" algn="l" rtl="0">
              <a:lnSpc>
                <a:spcPct val="100000"/>
              </a:lnSpc>
              <a:spcBef>
                <a:spcPts val="0"/>
              </a:spcBef>
              <a:spcAft>
                <a:spcPts val="0"/>
              </a:spcAft>
              <a:buClr>
                <a:schemeClr val="accent1">
                  <a:lumMod val="50000"/>
                </a:schemeClr>
              </a:buClr>
              <a:buSzPts val="1400"/>
              <a:buFont typeface="Wingdings" panose="05000000000000000000" pitchFamily="2" charset="2"/>
              <a:buChar char="l"/>
            </a:pPr>
            <a:endParaRPr sz="1200" dirty="0"/>
          </a:p>
          <a:p>
            <a:pPr marL="211019" lvl="0" indent="-185619" algn="l" rtl="0">
              <a:lnSpc>
                <a:spcPct val="150000"/>
              </a:lnSpc>
              <a:spcBef>
                <a:spcPts val="0"/>
              </a:spcBef>
              <a:spcAft>
                <a:spcPts val="0"/>
              </a:spcAft>
              <a:buClr>
                <a:schemeClr val="accent1">
                  <a:lumMod val="50000"/>
                </a:schemeClr>
              </a:buClr>
              <a:buSzPts val="1200"/>
              <a:buChar char="■"/>
            </a:pPr>
            <a:r>
              <a:rPr lang="ja-JP" sz="1200" dirty="0"/>
              <a:t>ベトナムにおけるヘルステック企業</a:t>
            </a:r>
            <a:endParaRPr sz="1200" dirty="0"/>
          </a:p>
          <a:p>
            <a:pPr marL="450000" lvl="0" indent="-317500" algn="l" rtl="0">
              <a:lnSpc>
                <a:spcPct val="100000"/>
              </a:lnSpc>
              <a:spcBef>
                <a:spcPts val="0"/>
              </a:spcBef>
              <a:spcAft>
                <a:spcPts val="0"/>
              </a:spcAft>
              <a:buClr>
                <a:schemeClr val="accent1">
                  <a:lumMod val="50000"/>
                </a:schemeClr>
              </a:buClr>
              <a:buSzPts val="1400"/>
              <a:buFont typeface="Wingdings" panose="05000000000000000000" pitchFamily="2" charset="2"/>
              <a:buChar char="l"/>
            </a:pPr>
            <a:r>
              <a:rPr lang="ja-JP" sz="1200" dirty="0"/>
              <a:t>ヘルステック企業として15社程度が挙げられる。</a:t>
            </a:r>
            <a:endParaRPr lang="en-US" altLang="ja-JP" sz="1200" dirty="0"/>
          </a:p>
          <a:p>
            <a:pPr marL="450000" lvl="0" indent="-317500" algn="l" rtl="0">
              <a:lnSpc>
                <a:spcPct val="100000"/>
              </a:lnSpc>
              <a:spcBef>
                <a:spcPts val="0"/>
              </a:spcBef>
              <a:spcAft>
                <a:spcPts val="0"/>
              </a:spcAft>
              <a:buClr>
                <a:schemeClr val="accent1">
                  <a:lumMod val="50000"/>
                </a:schemeClr>
              </a:buClr>
              <a:buSzPts val="1400"/>
              <a:buFont typeface="Wingdings" panose="05000000000000000000" pitchFamily="2" charset="2"/>
              <a:buChar char="l"/>
            </a:pPr>
            <a:r>
              <a:rPr lang="ja-JP" sz="1200" dirty="0"/>
              <a:t>サービス内容としては、「遠隔診療、遠隔相談、ホームケア」「病院検索、医療メディア」「プライマリケア」の3つのカテゴリーに分類される。遠隔診療市場は、カンボジア同様COVID-19による外出規制や混雑緩和などの影響から急速に拡大している。</a:t>
            </a:r>
            <a:endParaRPr lang="en-US" altLang="ja-JP" sz="1200" dirty="0"/>
          </a:p>
          <a:p>
            <a:pPr marL="450000" lvl="0" indent="-317500" algn="l" rtl="0">
              <a:lnSpc>
                <a:spcPct val="100000"/>
              </a:lnSpc>
              <a:spcBef>
                <a:spcPts val="0"/>
              </a:spcBef>
              <a:spcAft>
                <a:spcPts val="0"/>
              </a:spcAft>
              <a:buClr>
                <a:schemeClr val="accent1">
                  <a:lumMod val="50000"/>
                </a:schemeClr>
              </a:buClr>
              <a:buSzPts val="1400"/>
              <a:buFont typeface="Wingdings" panose="05000000000000000000" pitchFamily="2" charset="2"/>
              <a:buChar char="l"/>
            </a:pPr>
            <a:r>
              <a:rPr lang="ja-JP" sz="1200" dirty="0"/>
              <a:t>現段階において、遠隔リハビリサービスを提供している競合はいないが、遠隔診療サービスや在宅リハビリを提供している企業は存在する。</a:t>
            </a:r>
            <a:endParaRPr lang="en-US" altLang="ja-JP" sz="1200" dirty="0"/>
          </a:p>
          <a:p>
            <a:pPr marL="450000" lvl="0">
              <a:lnSpc>
                <a:spcPct val="100000"/>
              </a:lnSpc>
              <a:buClr>
                <a:schemeClr val="accent1">
                  <a:lumMod val="50000"/>
                </a:schemeClr>
              </a:buClr>
              <a:buFont typeface="Wingdings" panose="05000000000000000000" pitchFamily="2" charset="2"/>
              <a:buChar char="l"/>
            </a:pPr>
            <a:r>
              <a:rPr lang="ja-JP" sz="1200" dirty="0"/>
              <a:t>クリニックを所有し、オンラインでのサービス提供の経験が豊富</a:t>
            </a:r>
            <a:r>
              <a:rPr lang="ja-JP" sz="1200" dirty="0" smtClean="0"/>
              <a:t>な</a:t>
            </a:r>
            <a:r>
              <a:rPr lang="ja-JP" altLang="ja-JP" sz="1200" dirty="0"/>
              <a:t>現地ヘルステック企業</a:t>
            </a:r>
            <a:r>
              <a:rPr lang="en-US" altLang="ja-JP" sz="1200" dirty="0" smtClean="0"/>
              <a:t>B</a:t>
            </a:r>
            <a:r>
              <a:rPr lang="ja-JP" altLang="en-US" sz="1200" dirty="0" smtClean="0"/>
              <a:t>社</a:t>
            </a:r>
            <a:r>
              <a:rPr lang="ja-JP" sz="1200" dirty="0" smtClean="0"/>
              <a:t>は</a:t>
            </a:r>
            <a:r>
              <a:rPr lang="ja-JP" sz="1200" dirty="0"/>
              <a:t>本事業との親和性が高いと思われ、協業に向けた検討を重ねている。ベトナムでプライマリケアの役割を果たしている薬局との</a:t>
            </a:r>
            <a:r>
              <a:rPr lang="ja-JP" altLang="en-US" sz="1200" dirty="0"/>
              <a:t>、</a:t>
            </a:r>
            <a:r>
              <a:rPr lang="ja-JP" sz="1200" dirty="0"/>
              <a:t>協業可能性に関しても検討していく。</a:t>
            </a:r>
            <a:endParaRPr sz="1200" dirty="0"/>
          </a:p>
          <a:p>
            <a:pPr marL="457200" lvl="0" indent="0" algn="l" rtl="0">
              <a:lnSpc>
                <a:spcPct val="100000"/>
              </a:lnSpc>
              <a:spcBef>
                <a:spcPts val="0"/>
              </a:spcBef>
              <a:spcAft>
                <a:spcPts val="0"/>
              </a:spcAft>
              <a:buClr>
                <a:schemeClr val="accent1">
                  <a:lumMod val="50000"/>
                </a:schemeClr>
              </a:buClr>
              <a:buSzPts val="1400"/>
              <a:buNone/>
            </a:pPr>
            <a:endParaRPr sz="1200" dirty="0"/>
          </a:p>
        </p:txBody>
      </p:sp>
      <p:sp>
        <p:nvSpPr>
          <p:cNvPr id="389" name="Google Shape;389;gd1d6d7dd12_0_11"/>
          <p:cNvSpPr txBox="1">
            <a:spLocks noGrp="1"/>
          </p:cNvSpPr>
          <p:nvPr>
            <p:ph type="body" idx="1"/>
          </p:nvPr>
        </p:nvSpPr>
        <p:spPr>
          <a:xfrm>
            <a:off x="389114" y="1350575"/>
            <a:ext cx="8518200" cy="8100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dirty="0">
                <a:solidFill>
                  <a:schemeClr val="tx1"/>
                </a:solidFill>
              </a:rPr>
              <a:t>現地のヘルステック企業の調査を目的として、カンボジア・ベトナム両国でオンラインでの面談を実施。その中でB to B to Cのスキームで想定される企業連携について</a:t>
            </a:r>
            <a:r>
              <a:rPr lang="ja-JP" altLang="en-US" dirty="0">
                <a:solidFill>
                  <a:schemeClr val="tx1"/>
                </a:solidFill>
              </a:rPr>
              <a:t>、</a:t>
            </a:r>
            <a:r>
              <a:rPr lang="ja-JP" dirty="0">
                <a:solidFill>
                  <a:schemeClr val="tx1"/>
                </a:solidFill>
              </a:rPr>
              <a:t>複数の企業から前向きな返答をもらい、MOU/NDA締結を進めると</a:t>
            </a:r>
            <a:r>
              <a:rPr lang="ja-JP" altLang="en-US" dirty="0">
                <a:solidFill>
                  <a:schemeClr val="tx1"/>
                </a:solidFill>
              </a:rPr>
              <a:t>ともに</a:t>
            </a:r>
            <a:r>
              <a:rPr lang="ja-JP" dirty="0">
                <a:solidFill>
                  <a:schemeClr val="tx1"/>
                </a:solidFill>
              </a:rPr>
              <a:t>事業稼働に向けた話し合いを重ねている。</a:t>
            </a:r>
            <a:endParaRPr dirty="0">
              <a:solidFill>
                <a:schemeClr val="tx1"/>
              </a:solidFill>
            </a:endParaRPr>
          </a:p>
        </p:txBody>
      </p:sp>
      <p:sp>
        <p:nvSpPr>
          <p:cNvPr id="390" name="Google Shape;390;gd1d6d7dd12_0_11"/>
          <p:cNvSpPr txBox="1"/>
          <p:nvPr/>
        </p:nvSpPr>
        <p:spPr>
          <a:xfrm>
            <a:off x="389114" y="944457"/>
            <a:ext cx="8368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none" strike="noStrike" cap="none" dirty="0">
                <a:solidFill>
                  <a:srgbClr val="000000"/>
                </a:solidFill>
                <a:latin typeface="Meiryo"/>
                <a:ea typeface="Meiryo"/>
                <a:cs typeface="Meiryo"/>
                <a:sym typeface="Meiryo"/>
              </a:rPr>
              <a:t>継続的な顧客獲得スキームの一つとして企業連携を開始</a:t>
            </a:r>
            <a:endParaRPr sz="1600" b="1" i="0" u="none" strike="noStrike" cap="none" dirty="0">
              <a:solidFill>
                <a:srgbClr val="000000"/>
              </a:solidFill>
              <a:latin typeface="Meiryo"/>
              <a:ea typeface="Meiryo"/>
              <a:cs typeface="Meiryo"/>
              <a:sym typeface="Meiryo"/>
            </a:endParaRPr>
          </a:p>
        </p:txBody>
      </p:sp>
      <p:sp>
        <p:nvSpPr>
          <p:cNvPr id="2" name="スライド番号プレースホルダー 1">
            <a:extLst>
              <a:ext uri="{FF2B5EF4-FFF2-40B4-BE49-F238E27FC236}">
                <a16:creationId xmlns:a16="http://schemas.microsoft.com/office/drawing/2014/main" xmlns="" id="{D695B38D-75A6-4576-8ECB-B2C5A54BE6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43</a:t>
            </a:fld>
            <a:endParaRPr lang="ja-JP" altLang="en-US" dirty="0"/>
          </a:p>
        </p:txBody>
      </p:sp>
      <p:sp>
        <p:nvSpPr>
          <p:cNvPr id="10" name="Google Shape;1769;g1111c098675_0_1368">
            <a:extLst>
              <a:ext uri="{FF2B5EF4-FFF2-40B4-BE49-F238E27FC236}">
                <a16:creationId xmlns:a16="http://schemas.microsoft.com/office/drawing/2014/main" xmlns="" id="{BCF91AA2-9C92-48BF-955A-C4D1EC396723}"/>
              </a:ext>
            </a:extLst>
          </p:cNvPr>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dirty="0"/>
              <a:t>カンボジア・ベトナム／非感染症疾患／リハビリテーション／</a:t>
            </a:r>
            <a:r>
              <a:rPr lang="en-US" altLang="ja-JP" dirty="0"/>
              <a:t>4.</a:t>
            </a:r>
            <a:r>
              <a:rPr lang="ja-JP" altLang="en-US" dirty="0"/>
              <a:t>特定製品・サービスの市場・投資環境</a:t>
            </a:r>
            <a:r>
              <a:rPr lang="en-US" altLang="ja-JP" dirty="0"/>
              <a:t>,</a:t>
            </a:r>
            <a:r>
              <a:rPr lang="ja-JP" altLang="en-US" dirty="0"/>
              <a:t>ビジネスモデル</a:t>
            </a:r>
          </a:p>
        </p:txBody>
      </p:sp>
    </p:spTree>
    <p:extLst>
      <p:ext uri="{BB962C8B-B14F-4D97-AF65-F5344CB8AC3E}">
        <p14:creationId xmlns:p14="http://schemas.microsoft.com/office/powerpoint/2010/main" val="3376204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1111c098675_0_477"/>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dirty="0"/>
              <a:t>遠隔リハビリ関連の法的</a:t>
            </a:r>
            <a:r>
              <a:rPr lang="ja-JP" altLang="en-US" dirty="0"/>
              <a:t>調査</a:t>
            </a:r>
            <a:r>
              <a:rPr lang="ja-JP" dirty="0"/>
              <a:t>（カンボジア）</a:t>
            </a:r>
            <a:endParaRPr dirty="0"/>
          </a:p>
        </p:txBody>
      </p:sp>
      <p:sp>
        <p:nvSpPr>
          <p:cNvPr id="397" name="Google Shape;397;g1111c098675_0_477"/>
          <p:cNvSpPr txBox="1"/>
          <p:nvPr/>
        </p:nvSpPr>
        <p:spPr>
          <a:xfrm>
            <a:off x="186000" y="2973595"/>
            <a:ext cx="8686338" cy="1590202"/>
          </a:xfrm>
          <a:prstGeom prst="rect">
            <a:avLst/>
          </a:prstGeom>
          <a:noFill/>
          <a:ln>
            <a:noFill/>
          </a:ln>
        </p:spPr>
        <p:txBody>
          <a:bodyPr spcFirstLastPara="1" wrap="square" lIns="84375" tIns="42175" rIns="84375" bIns="42175" anchor="t" anchorCtr="0">
            <a:noAutofit/>
          </a:bodyPr>
          <a:lstStyle/>
          <a:p>
            <a:pPr marL="448411" marR="0" lvl="1" indent="-285750" algn="l" rtl="0">
              <a:lnSpc>
                <a:spcPct val="100000"/>
              </a:lnSpc>
              <a:spcBef>
                <a:spcPts val="0"/>
              </a:spcBef>
              <a:spcAft>
                <a:spcPts val="0"/>
              </a:spcAft>
              <a:buClr>
                <a:schemeClr val="accent1">
                  <a:lumMod val="50000"/>
                </a:schemeClr>
              </a:buClr>
              <a:buSzPts val="1280"/>
              <a:buFont typeface="Wingdings" panose="05000000000000000000" pitchFamily="2" charset="2"/>
              <a:buChar char="l"/>
            </a:pPr>
            <a:r>
              <a:rPr lang="ja-JP" sz="1292" b="0" i="0" u="none" strike="noStrike" cap="none" dirty="0">
                <a:solidFill>
                  <a:schemeClr val="tx1"/>
                </a:solidFill>
                <a:latin typeface="Meiryo"/>
                <a:ea typeface="Meiryo"/>
                <a:cs typeface="Meiryo"/>
                <a:sym typeface="Meiryo"/>
              </a:rPr>
              <a:t>遠隔診療の法的規制：現時点でガイドラインや規制が存在しないため、現行の法律で認められている範囲内の 医療行為を提供するのであれば問題ない</a:t>
            </a:r>
            <a:r>
              <a:rPr lang="ja-JP" altLang="en-US" sz="1292" b="0" i="0" u="none" strike="noStrike" cap="none" dirty="0">
                <a:solidFill>
                  <a:schemeClr val="tx1"/>
                </a:solidFill>
                <a:latin typeface="Meiryo"/>
                <a:ea typeface="Meiryo"/>
                <a:cs typeface="Meiryo"/>
                <a:sym typeface="Meiryo"/>
              </a:rPr>
              <a:t>。</a:t>
            </a:r>
            <a:r>
              <a:rPr lang="ja-JP" sz="1292" b="0" i="0" u="none" strike="noStrike" cap="none" dirty="0">
                <a:solidFill>
                  <a:schemeClr val="tx1"/>
                </a:solidFill>
                <a:latin typeface="Meiryo"/>
                <a:ea typeface="Meiryo"/>
                <a:cs typeface="Meiryo"/>
                <a:sym typeface="Meiryo"/>
              </a:rPr>
              <a:t>（現地法律事務所）</a:t>
            </a:r>
            <a:endParaRPr sz="1292" b="0" i="0" u="none" strike="noStrike" cap="none" dirty="0">
              <a:solidFill>
                <a:schemeClr val="tx1"/>
              </a:solidFill>
              <a:latin typeface="Meiryo"/>
              <a:ea typeface="Meiryo"/>
              <a:cs typeface="Meiryo"/>
              <a:sym typeface="Meiryo"/>
            </a:endParaRPr>
          </a:p>
          <a:p>
            <a:pPr marL="334111" marR="0" lvl="1" indent="-171450" algn="l" rtl="0">
              <a:lnSpc>
                <a:spcPct val="100000"/>
              </a:lnSpc>
              <a:spcBef>
                <a:spcPts val="0"/>
              </a:spcBef>
              <a:spcAft>
                <a:spcPts val="0"/>
              </a:spcAft>
              <a:buClr>
                <a:schemeClr val="accent1">
                  <a:lumMod val="50000"/>
                </a:schemeClr>
              </a:buClr>
              <a:buSzPts val="400"/>
              <a:buFont typeface="Wingdings" panose="05000000000000000000" pitchFamily="2" charset="2"/>
              <a:buChar char="l"/>
            </a:pPr>
            <a:endParaRPr sz="400" b="0" i="0" u="none" strike="noStrike" cap="none" dirty="0">
              <a:solidFill>
                <a:schemeClr val="tx1"/>
              </a:solidFill>
              <a:latin typeface="Arial"/>
              <a:ea typeface="Arial"/>
              <a:cs typeface="Arial"/>
              <a:sym typeface="Arial"/>
            </a:endParaRPr>
          </a:p>
          <a:p>
            <a:pPr marL="448411" marR="0" lvl="1" indent="-285750" algn="l" rtl="0">
              <a:lnSpc>
                <a:spcPct val="100000"/>
              </a:lnSpc>
              <a:spcBef>
                <a:spcPts val="0"/>
              </a:spcBef>
              <a:spcAft>
                <a:spcPts val="0"/>
              </a:spcAft>
              <a:buClr>
                <a:schemeClr val="accent1">
                  <a:lumMod val="50000"/>
                </a:schemeClr>
              </a:buClr>
              <a:buSzPts val="1280"/>
              <a:buFont typeface="Wingdings" panose="05000000000000000000" pitchFamily="2" charset="2"/>
              <a:buChar char="l"/>
            </a:pPr>
            <a:r>
              <a:rPr lang="ja-JP" sz="1292" b="0" i="0" u="none" strike="noStrike" cap="none" dirty="0">
                <a:solidFill>
                  <a:schemeClr val="tx1"/>
                </a:solidFill>
                <a:latin typeface="Meiryo"/>
                <a:ea typeface="Meiryo"/>
                <a:cs typeface="Meiryo"/>
                <a:sym typeface="Meiryo"/>
              </a:rPr>
              <a:t>遠隔リハビリの法的規制：現時点でガイドラインや規制</a:t>
            </a:r>
            <a:r>
              <a:rPr lang="ja-JP" altLang="en-US" sz="1292" b="0" i="0" u="none" cap="none" dirty="0">
                <a:solidFill>
                  <a:schemeClr val="tx1"/>
                </a:solidFill>
                <a:latin typeface="Meiryo"/>
                <a:ea typeface="Meiryo"/>
                <a:cs typeface="Meiryo"/>
                <a:sym typeface="Meiryo"/>
              </a:rPr>
              <a:t>は</a:t>
            </a:r>
            <a:r>
              <a:rPr lang="ja-JP" sz="1292" b="0" i="0" u="none" strike="noStrike" cap="none" dirty="0">
                <a:solidFill>
                  <a:schemeClr val="tx1"/>
                </a:solidFill>
                <a:latin typeface="Meiryo"/>
                <a:ea typeface="Meiryo"/>
                <a:cs typeface="Meiryo"/>
                <a:sym typeface="Meiryo"/>
              </a:rPr>
              <a:t>存在しない。医師の指示や監督は必要とされていないが、</a:t>
            </a:r>
            <a:r>
              <a:rPr lang="ja-JP" sz="1292" b="0" i="0" u="none" strike="noStrike" cap="none" dirty="0" smtClean="0">
                <a:solidFill>
                  <a:schemeClr val="tx1"/>
                </a:solidFill>
                <a:latin typeface="Meiryo"/>
                <a:ea typeface="Meiryo"/>
                <a:cs typeface="Meiryo"/>
                <a:sym typeface="Meiryo"/>
              </a:rPr>
              <a:t>今後法</a:t>
            </a:r>
            <a:r>
              <a:rPr lang="ja-JP" sz="1292" b="0" i="0" u="none" strike="noStrike" cap="none" dirty="0">
                <a:solidFill>
                  <a:schemeClr val="tx1"/>
                </a:solidFill>
                <a:latin typeface="Meiryo"/>
                <a:ea typeface="Meiryo"/>
                <a:cs typeface="Meiryo"/>
                <a:sym typeface="Meiryo"/>
              </a:rPr>
              <a:t>整備が整い規制される可能性がある。（現地遠隔診療企業への聞き取り）</a:t>
            </a:r>
            <a:endParaRPr sz="1292" b="0" i="0" u="none" strike="noStrike" cap="none" dirty="0">
              <a:solidFill>
                <a:schemeClr val="tx1"/>
              </a:solidFill>
              <a:latin typeface="Meiryo"/>
              <a:ea typeface="Meiryo"/>
              <a:cs typeface="Meiryo"/>
              <a:sym typeface="Meiryo"/>
            </a:endParaRPr>
          </a:p>
          <a:p>
            <a:pPr marL="334111" marR="0" lvl="1" indent="-171450" algn="l" rtl="0">
              <a:lnSpc>
                <a:spcPct val="100000"/>
              </a:lnSpc>
              <a:spcBef>
                <a:spcPts val="0"/>
              </a:spcBef>
              <a:spcAft>
                <a:spcPts val="0"/>
              </a:spcAft>
              <a:buClr>
                <a:schemeClr val="accent1">
                  <a:lumMod val="50000"/>
                </a:schemeClr>
              </a:buClr>
              <a:buSzPts val="400"/>
              <a:buFont typeface="Wingdings" panose="05000000000000000000" pitchFamily="2" charset="2"/>
              <a:buChar char="l"/>
            </a:pPr>
            <a:endParaRPr sz="400" b="0" i="0" u="none" strike="noStrike" cap="none" dirty="0">
              <a:solidFill>
                <a:schemeClr val="tx1"/>
              </a:solidFill>
              <a:latin typeface="Meiryo"/>
              <a:ea typeface="Meiryo"/>
              <a:cs typeface="Meiryo"/>
              <a:sym typeface="Meiryo"/>
            </a:endParaRPr>
          </a:p>
          <a:p>
            <a:pPr marL="448411" marR="0" lvl="1" indent="-285750" algn="l" rtl="0">
              <a:lnSpc>
                <a:spcPct val="100000"/>
              </a:lnSpc>
              <a:spcBef>
                <a:spcPts val="0"/>
              </a:spcBef>
              <a:spcAft>
                <a:spcPts val="0"/>
              </a:spcAft>
              <a:buClr>
                <a:schemeClr val="accent1">
                  <a:lumMod val="50000"/>
                </a:schemeClr>
              </a:buClr>
              <a:buSzPts val="1280"/>
              <a:buFont typeface="Wingdings" panose="05000000000000000000" pitchFamily="2" charset="2"/>
              <a:buChar char="l"/>
            </a:pPr>
            <a:r>
              <a:rPr lang="ja-JP" sz="1292" b="0" i="0" u="none" strike="noStrike" cap="none" dirty="0">
                <a:solidFill>
                  <a:schemeClr val="tx1"/>
                </a:solidFill>
                <a:latin typeface="Meiryo"/>
                <a:ea typeface="Meiryo"/>
                <a:cs typeface="Meiryo"/>
                <a:sym typeface="Meiryo"/>
              </a:rPr>
              <a:t>モバイルアプリケーションなどを使用して遠隔診療サービスを提供するにあたっては、ITサービスに関する    事業パテントの取得が必要となることが確認できた。（CPTAおよび現地のモバイルアプリケーション開発     企業への聞き取り）</a:t>
            </a:r>
            <a:endParaRPr sz="1292" b="0" i="0" u="none" strike="noStrike" cap="none" dirty="0">
              <a:solidFill>
                <a:schemeClr val="tx1"/>
              </a:solidFill>
              <a:latin typeface="Meiryo"/>
              <a:ea typeface="Meiryo"/>
              <a:cs typeface="Meiryo"/>
              <a:sym typeface="Meiryo"/>
            </a:endParaRPr>
          </a:p>
        </p:txBody>
      </p:sp>
      <p:sp>
        <p:nvSpPr>
          <p:cNvPr id="398" name="Google Shape;398;g1111c098675_0_477"/>
          <p:cNvSpPr txBox="1"/>
          <p:nvPr/>
        </p:nvSpPr>
        <p:spPr>
          <a:xfrm>
            <a:off x="312914" y="1170111"/>
            <a:ext cx="8368200" cy="954067"/>
          </a:xfrm>
          <a:prstGeom prst="rect">
            <a:avLst/>
          </a:prstGeom>
          <a:noFill/>
          <a:ln>
            <a:noFill/>
          </a:ln>
        </p:spPr>
        <p:txBody>
          <a:bodyPr spcFirstLastPara="1" wrap="square" lIns="91425" tIns="45700" rIns="91425" bIns="45700" anchor="t" anchorCtr="0">
            <a:spAutoFit/>
          </a:bodyPr>
          <a:lstStyle/>
          <a:p>
            <a:pPr lvl="0">
              <a:buSzPts val="1400"/>
            </a:pPr>
            <a:r>
              <a:rPr lang="ja-JP" sz="1400" b="0" i="0" u="none" strike="noStrike" cap="none" dirty="0">
                <a:solidFill>
                  <a:schemeClr val="tx1"/>
                </a:solidFill>
                <a:latin typeface="Meiryo"/>
                <a:ea typeface="Meiryo"/>
                <a:cs typeface="Meiryo"/>
                <a:sym typeface="Meiryo"/>
              </a:rPr>
              <a:t>カンボジアで遠隔リハビリサービスを提供する</a:t>
            </a:r>
            <a:r>
              <a:rPr lang="ja-JP" altLang="en-US" sz="1400" b="0" i="0" u="none" cap="none" dirty="0">
                <a:solidFill>
                  <a:schemeClr val="tx1"/>
                </a:solidFill>
                <a:latin typeface="Meiryo"/>
                <a:ea typeface="Meiryo"/>
                <a:cs typeface="Meiryo"/>
                <a:sym typeface="Meiryo"/>
              </a:rPr>
              <a:t>上で、</a:t>
            </a:r>
            <a:r>
              <a:rPr lang="ja-JP" sz="1400" b="0" i="0" u="none" strike="noStrike" cap="none" dirty="0">
                <a:solidFill>
                  <a:schemeClr val="tx1"/>
                </a:solidFill>
                <a:latin typeface="Meiryo"/>
                <a:ea typeface="Meiryo"/>
                <a:cs typeface="Meiryo"/>
                <a:sym typeface="Meiryo"/>
              </a:rPr>
              <a:t>必要な事項を確認するために法的規制を確認した。</a:t>
            </a:r>
            <a:r>
              <a:rPr lang="ja-JP" sz="1400" b="0" i="0" u="none" strike="noStrike" cap="none" dirty="0" smtClean="0">
                <a:solidFill>
                  <a:schemeClr val="tx1"/>
                </a:solidFill>
                <a:latin typeface="Meiryo"/>
                <a:ea typeface="Meiryo"/>
                <a:cs typeface="Meiryo"/>
                <a:sym typeface="Meiryo"/>
              </a:rPr>
              <a:t>現在カンボジア</a:t>
            </a:r>
            <a:r>
              <a:rPr lang="ja-JP" sz="1400" b="0" i="0" u="none" strike="noStrike" cap="none" dirty="0">
                <a:solidFill>
                  <a:schemeClr val="tx1"/>
                </a:solidFill>
                <a:latin typeface="Meiryo"/>
                <a:ea typeface="Meiryo"/>
                <a:cs typeface="Meiryo"/>
                <a:sym typeface="Meiryo"/>
              </a:rPr>
              <a:t>には遠隔リハビリ関連の法律は存在しないが、</a:t>
            </a:r>
            <a:r>
              <a:rPr lang="ja-JP" sz="1400" b="0" i="0" u="none" strike="noStrike" cap="none" dirty="0" smtClean="0">
                <a:solidFill>
                  <a:schemeClr val="tx1"/>
                </a:solidFill>
                <a:latin typeface="Meiryo"/>
                <a:ea typeface="Meiryo"/>
                <a:cs typeface="Meiryo"/>
                <a:sym typeface="Meiryo"/>
              </a:rPr>
              <a:t>今後法</a:t>
            </a:r>
            <a:r>
              <a:rPr lang="ja-JP" sz="1400" b="0" i="0" u="none" strike="noStrike" cap="none" dirty="0">
                <a:solidFill>
                  <a:schemeClr val="tx1"/>
                </a:solidFill>
                <a:latin typeface="Meiryo"/>
                <a:ea typeface="Meiryo"/>
                <a:cs typeface="Meiryo"/>
                <a:sym typeface="Meiryo"/>
              </a:rPr>
              <a:t>整備が整う可能性</a:t>
            </a:r>
            <a:r>
              <a:rPr lang="ja-JP" altLang="en-US" sz="1400" b="0" i="0" u="none" strike="noStrike" cap="none" dirty="0">
                <a:solidFill>
                  <a:schemeClr val="tx1"/>
                </a:solidFill>
                <a:latin typeface="Meiryo"/>
                <a:ea typeface="Meiryo"/>
                <a:cs typeface="Meiryo"/>
                <a:sym typeface="Meiryo"/>
              </a:rPr>
              <a:t>が</a:t>
            </a:r>
            <a:r>
              <a:rPr lang="ja-JP" altLang="en-US" dirty="0">
                <a:solidFill>
                  <a:schemeClr val="tx1"/>
                </a:solidFill>
                <a:latin typeface="Meiryo"/>
                <a:ea typeface="Meiryo"/>
                <a:cs typeface="Meiryo"/>
                <a:sym typeface="Meiryo"/>
              </a:rPr>
              <a:t>あり、</a:t>
            </a:r>
            <a:r>
              <a:rPr lang="ja-JP" sz="1400" b="0" i="0" u="none" strike="noStrike" cap="none" dirty="0">
                <a:solidFill>
                  <a:schemeClr val="tx1"/>
                </a:solidFill>
                <a:latin typeface="Meiryo"/>
                <a:ea typeface="Meiryo"/>
                <a:cs typeface="Meiryo"/>
                <a:sym typeface="Meiryo"/>
              </a:rPr>
              <a:t>どこでもリハを医療サービスとして提供することが</a:t>
            </a:r>
            <a:r>
              <a:rPr lang="ja-JP" sz="1400" b="0" i="0" u="none" strike="noStrike" cap="none" dirty="0" smtClean="0">
                <a:solidFill>
                  <a:schemeClr val="tx1"/>
                </a:solidFill>
                <a:latin typeface="Meiryo"/>
                <a:ea typeface="Meiryo"/>
                <a:cs typeface="Meiryo"/>
                <a:sym typeface="Meiryo"/>
              </a:rPr>
              <a:t>望ましい。</a:t>
            </a:r>
            <a:r>
              <a:rPr lang="ja-JP" altLang="en-US" dirty="0">
                <a:solidFill>
                  <a:schemeClr val="tx1"/>
                </a:solidFill>
                <a:latin typeface="Meiryo"/>
                <a:ea typeface="Meiryo"/>
                <a:cs typeface="Meiryo"/>
                <a:sym typeface="Meiryo"/>
              </a:rPr>
              <a:t>医療サービスとして提供する場合、現地医療施設がサービス主体となる必要があるため</a:t>
            </a:r>
            <a:r>
              <a:rPr lang="ja-JP" altLang="en-US" dirty="0" smtClean="0">
                <a:solidFill>
                  <a:schemeClr val="tx1"/>
                </a:solidFill>
                <a:latin typeface="Meiryo"/>
                <a:ea typeface="Meiryo"/>
                <a:cs typeface="Meiryo"/>
                <a:sym typeface="Meiryo"/>
              </a:rPr>
              <a:t>、それら</a:t>
            </a:r>
            <a:r>
              <a:rPr lang="ja-JP" altLang="en-US" dirty="0">
                <a:solidFill>
                  <a:schemeClr val="tx1"/>
                </a:solidFill>
                <a:latin typeface="Meiryo"/>
                <a:ea typeface="Meiryo"/>
                <a:cs typeface="Meiryo"/>
                <a:sym typeface="Meiryo"/>
              </a:rPr>
              <a:t>の施設との業務提携が必須であることが確認できた。</a:t>
            </a:r>
            <a:endParaRPr sz="1400" b="0" i="0" u="none" strike="noStrike" cap="none" dirty="0">
              <a:solidFill>
                <a:schemeClr val="tx1"/>
              </a:solidFill>
              <a:latin typeface="Meiryo"/>
              <a:ea typeface="Meiryo"/>
              <a:cs typeface="Meiryo"/>
              <a:sym typeface="Meiryo"/>
            </a:endParaRPr>
          </a:p>
        </p:txBody>
      </p:sp>
      <p:sp>
        <p:nvSpPr>
          <p:cNvPr id="399" name="Google Shape;399;g1111c098675_0_477"/>
          <p:cNvSpPr txBox="1"/>
          <p:nvPr/>
        </p:nvSpPr>
        <p:spPr>
          <a:xfrm>
            <a:off x="312914" y="770875"/>
            <a:ext cx="8368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none" strike="noStrike" cap="none" dirty="0">
                <a:solidFill>
                  <a:srgbClr val="000000"/>
                </a:solidFill>
                <a:latin typeface="Meiryo"/>
                <a:ea typeface="Meiryo"/>
                <a:cs typeface="Meiryo"/>
                <a:sym typeface="Meiryo"/>
              </a:rPr>
              <a:t>遠隔リハビリサービスを提供するための法的規制の確認</a:t>
            </a:r>
            <a:endParaRPr sz="1600" b="1" i="0" u="none" strike="noStrike" cap="none" dirty="0">
              <a:solidFill>
                <a:srgbClr val="000000"/>
              </a:solidFill>
              <a:latin typeface="Meiryo"/>
              <a:ea typeface="Meiryo"/>
              <a:cs typeface="Meiryo"/>
              <a:sym typeface="Meiryo"/>
            </a:endParaRPr>
          </a:p>
        </p:txBody>
      </p:sp>
      <p:sp>
        <p:nvSpPr>
          <p:cNvPr id="400" name="Google Shape;400;g1111c098675_0_477"/>
          <p:cNvSpPr txBox="1">
            <a:spLocks noGrp="1"/>
          </p:cNvSpPr>
          <p:nvPr>
            <p:ph type="body" idx="1"/>
          </p:nvPr>
        </p:nvSpPr>
        <p:spPr>
          <a:xfrm>
            <a:off x="184650" y="2505154"/>
            <a:ext cx="8772000" cy="426000"/>
          </a:xfrm>
          <a:prstGeom prst="rect">
            <a:avLst/>
          </a:prstGeom>
          <a:noFill/>
          <a:ln>
            <a:noFill/>
          </a:ln>
        </p:spPr>
        <p:txBody>
          <a:bodyPr spcFirstLastPara="1" wrap="square" lIns="84375" tIns="42175" rIns="84375" bIns="42175" anchor="t" anchorCtr="0">
            <a:noAutofit/>
          </a:bodyPr>
          <a:lstStyle/>
          <a:p>
            <a:pPr marL="285750" lvl="0" indent="-285750" algn="l" rtl="0">
              <a:lnSpc>
                <a:spcPct val="150000"/>
              </a:lnSpc>
              <a:spcBef>
                <a:spcPts val="0"/>
              </a:spcBef>
              <a:spcAft>
                <a:spcPts val="0"/>
              </a:spcAft>
              <a:buClr>
                <a:schemeClr val="accent1">
                  <a:lumMod val="50000"/>
                </a:schemeClr>
              </a:buClr>
              <a:buSzPts val="1600"/>
              <a:buFont typeface="Wingdings" panose="05000000000000000000" pitchFamily="2" charset="2"/>
              <a:buChar char="n"/>
            </a:pPr>
            <a:r>
              <a:rPr lang="ja-JP" sz="1477" dirty="0"/>
              <a:t>遠隔診療・遠隔リハビリサービス提供についての法的規制</a:t>
            </a:r>
            <a:endParaRPr sz="1477" dirty="0"/>
          </a:p>
        </p:txBody>
      </p:sp>
      <p:grpSp>
        <p:nvGrpSpPr>
          <p:cNvPr id="401" name="Google Shape;401;g1111c098675_0_477"/>
          <p:cNvGrpSpPr/>
          <p:nvPr/>
        </p:nvGrpSpPr>
        <p:grpSpPr>
          <a:xfrm>
            <a:off x="160514" y="4698866"/>
            <a:ext cx="8795223" cy="1625108"/>
            <a:chOff x="160514" y="4139357"/>
            <a:chExt cx="8795223" cy="1625108"/>
          </a:xfrm>
        </p:grpSpPr>
        <p:sp>
          <p:nvSpPr>
            <p:cNvPr id="402" name="Google Shape;402;g1111c098675_0_477"/>
            <p:cNvSpPr txBox="1"/>
            <p:nvPr/>
          </p:nvSpPr>
          <p:spPr>
            <a:xfrm>
              <a:off x="160514" y="4139357"/>
              <a:ext cx="5624100" cy="441300"/>
            </a:xfrm>
            <a:prstGeom prst="rect">
              <a:avLst/>
            </a:prstGeom>
            <a:noFill/>
            <a:ln>
              <a:noFill/>
            </a:ln>
          </p:spPr>
          <p:txBody>
            <a:bodyPr spcFirstLastPara="1" wrap="square" lIns="84375" tIns="42175" rIns="84375" bIns="42175" anchor="t" anchorCtr="0">
              <a:noAutofit/>
            </a:bodyPr>
            <a:lstStyle/>
            <a:p>
              <a:pPr marL="285750" marR="0" lvl="0" indent="-285750" algn="l" rtl="0">
                <a:lnSpc>
                  <a:spcPct val="150000"/>
                </a:lnSpc>
                <a:spcBef>
                  <a:spcPts val="0"/>
                </a:spcBef>
                <a:spcAft>
                  <a:spcPts val="0"/>
                </a:spcAft>
                <a:buClr>
                  <a:schemeClr val="accent1">
                    <a:lumMod val="50000"/>
                  </a:schemeClr>
                </a:buClr>
                <a:buSzPts val="1600"/>
                <a:buFont typeface="Wingdings" panose="05000000000000000000" pitchFamily="2" charset="2"/>
                <a:buChar char="n"/>
              </a:pPr>
              <a:r>
                <a:rPr lang="ja-JP" sz="1477" b="0" i="0" u="none" strike="noStrike" cap="none" dirty="0">
                  <a:solidFill>
                    <a:schemeClr val="dk1"/>
                  </a:solidFill>
                  <a:latin typeface="Meiryo"/>
                  <a:ea typeface="Meiryo"/>
                  <a:cs typeface="Meiryo"/>
                  <a:sym typeface="Meiryo"/>
                </a:rPr>
                <a:t>個人情報保護、データローカライゼーション関連の法的規制</a:t>
              </a:r>
              <a:endParaRPr sz="1477" b="0" i="0" u="none" strike="noStrike" cap="none" dirty="0">
                <a:solidFill>
                  <a:schemeClr val="dk1"/>
                </a:solidFill>
                <a:latin typeface="Meiryo"/>
                <a:ea typeface="Meiryo"/>
                <a:cs typeface="Meiryo"/>
                <a:sym typeface="Meiryo"/>
              </a:endParaRPr>
            </a:p>
          </p:txBody>
        </p:sp>
        <p:sp>
          <p:nvSpPr>
            <p:cNvPr id="403" name="Google Shape;403;g1111c098675_0_477"/>
            <p:cNvSpPr txBox="1"/>
            <p:nvPr/>
          </p:nvSpPr>
          <p:spPr>
            <a:xfrm>
              <a:off x="184638" y="4556442"/>
              <a:ext cx="8771099" cy="1208023"/>
            </a:xfrm>
            <a:prstGeom prst="rect">
              <a:avLst/>
            </a:prstGeom>
            <a:noFill/>
            <a:ln>
              <a:noFill/>
            </a:ln>
          </p:spPr>
          <p:txBody>
            <a:bodyPr spcFirstLastPara="1" wrap="square" lIns="91425" tIns="45700" rIns="91425" bIns="45700" anchor="t" anchorCtr="0">
              <a:spAutoFit/>
            </a:bodyPr>
            <a:lstStyle/>
            <a:p>
              <a:pPr marL="448411" marR="0" lvl="1" indent="-285750" algn="l" rtl="0">
                <a:lnSpc>
                  <a:spcPct val="100000"/>
                </a:lnSpc>
                <a:spcBef>
                  <a:spcPts val="0"/>
                </a:spcBef>
                <a:spcAft>
                  <a:spcPts val="0"/>
                </a:spcAft>
                <a:buClr>
                  <a:schemeClr val="accent1">
                    <a:lumMod val="50000"/>
                  </a:schemeClr>
                </a:buClr>
                <a:buSzPts val="1280"/>
                <a:buFont typeface="Wingdings" panose="05000000000000000000" pitchFamily="2" charset="2"/>
                <a:buChar char="l"/>
              </a:pPr>
              <a:r>
                <a:rPr lang="ja-JP" sz="1290" b="0" i="0" u="none" strike="noStrike" cap="none" dirty="0">
                  <a:solidFill>
                    <a:schemeClr val="tx1"/>
                  </a:solidFill>
                  <a:latin typeface="Meiryo"/>
                  <a:ea typeface="Meiryo"/>
                  <a:cs typeface="Meiryo"/>
                  <a:sym typeface="Meiryo"/>
                </a:rPr>
                <a:t>ASEANで個人情報保護に関する一般的な規制を定めるプライバシー統一法およびデータローカライゼーションの導入が加速している。</a:t>
              </a:r>
              <a:endParaRPr sz="1290" b="0" i="0" u="none" strike="noStrike" cap="none" dirty="0">
                <a:solidFill>
                  <a:schemeClr val="tx1"/>
                </a:solidFill>
                <a:latin typeface="Meiryo"/>
                <a:ea typeface="Meiryo"/>
                <a:cs typeface="Meiryo"/>
                <a:sym typeface="Meiryo"/>
              </a:endParaRPr>
            </a:p>
            <a:p>
              <a:pPr marL="334111" marR="0" lvl="1" indent="-171450" algn="l" rtl="0">
                <a:lnSpc>
                  <a:spcPct val="100000"/>
                </a:lnSpc>
                <a:spcBef>
                  <a:spcPts val="0"/>
                </a:spcBef>
                <a:spcAft>
                  <a:spcPts val="0"/>
                </a:spcAft>
                <a:buClr>
                  <a:schemeClr val="accent1">
                    <a:lumMod val="50000"/>
                  </a:schemeClr>
                </a:buClr>
                <a:buSzPts val="400"/>
                <a:buFont typeface="Wingdings" panose="05000000000000000000" pitchFamily="2" charset="2"/>
                <a:buChar char="l"/>
              </a:pPr>
              <a:endParaRPr sz="400" b="0" i="0" u="none" strike="noStrike" cap="none" dirty="0">
                <a:solidFill>
                  <a:schemeClr val="tx1"/>
                </a:solidFill>
                <a:latin typeface="Meiryo"/>
                <a:ea typeface="Meiryo"/>
                <a:cs typeface="Meiryo"/>
                <a:sym typeface="Meiryo"/>
              </a:endParaRPr>
            </a:p>
            <a:p>
              <a:pPr marL="448411" marR="0" lvl="1" indent="-285750" algn="l" rtl="0">
                <a:lnSpc>
                  <a:spcPct val="100000"/>
                </a:lnSpc>
                <a:spcBef>
                  <a:spcPts val="0"/>
                </a:spcBef>
                <a:spcAft>
                  <a:spcPts val="0"/>
                </a:spcAft>
                <a:buClr>
                  <a:schemeClr val="accent1">
                    <a:lumMod val="50000"/>
                  </a:schemeClr>
                </a:buClr>
                <a:buSzPts val="1280"/>
                <a:buFont typeface="Wingdings" panose="05000000000000000000" pitchFamily="2" charset="2"/>
                <a:buChar char="l"/>
              </a:pPr>
              <a:r>
                <a:rPr lang="ja-JP" sz="1290" b="0" i="0" u="none" strike="noStrike" cap="none" dirty="0">
                  <a:solidFill>
                    <a:schemeClr val="tx1"/>
                  </a:solidFill>
                  <a:latin typeface="Meiryo"/>
                  <a:ea typeface="Meiryo"/>
                  <a:cs typeface="Meiryo"/>
                  <a:sym typeface="Meiryo"/>
                </a:rPr>
                <a:t>個人情報保護について、カンボジアには一般的な法律はないが、2020年5月に発効した「Eコマース法」で、電子システム上の個人情報については、保有者に対して情報保護対策を講じることが義務付けられた。</a:t>
              </a:r>
              <a:endParaRPr sz="1290" b="0" i="0" u="none" strike="noStrike" cap="none" dirty="0">
                <a:solidFill>
                  <a:schemeClr val="tx1"/>
                </a:solidFill>
                <a:latin typeface="Meiryo"/>
                <a:ea typeface="Meiryo"/>
                <a:cs typeface="Meiryo"/>
                <a:sym typeface="Meiryo"/>
              </a:endParaRPr>
            </a:p>
            <a:p>
              <a:pPr marL="334111" marR="0" lvl="1" indent="-171450" algn="l" rtl="0">
                <a:lnSpc>
                  <a:spcPct val="100000"/>
                </a:lnSpc>
                <a:spcBef>
                  <a:spcPts val="0"/>
                </a:spcBef>
                <a:spcAft>
                  <a:spcPts val="0"/>
                </a:spcAft>
                <a:buClr>
                  <a:schemeClr val="accent1">
                    <a:lumMod val="50000"/>
                  </a:schemeClr>
                </a:buClr>
                <a:buSzPts val="400"/>
                <a:buFont typeface="Wingdings" panose="05000000000000000000" pitchFamily="2" charset="2"/>
                <a:buChar char="l"/>
              </a:pPr>
              <a:endParaRPr sz="400" b="0" i="0" u="none" strike="noStrike" cap="none" dirty="0">
                <a:solidFill>
                  <a:schemeClr val="tx1"/>
                </a:solidFill>
                <a:latin typeface="Meiryo"/>
                <a:ea typeface="Meiryo"/>
                <a:cs typeface="Meiryo"/>
                <a:sym typeface="Meiryo"/>
              </a:endParaRPr>
            </a:p>
            <a:p>
              <a:pPr marL="448411" marR="0" lvl="1" indent="-285750" algn="l" rtl="0">
                <a:lnSpc>
                  <a:spcPct val="100000"/>
                </a:lnSpc>
                <a:spcBef>
                  <a:spcPts val="0"/>
                </a:spcBef>
                <a:spcAft>
                  <a:spcPts val="0"/>
                </a:spcAft>
                <a:buClr>
                  <a:schemeClr val="accent1">
                    <a:lumMod val="50000"/>
                  </a:schemeClr>
                </a:buClr>
                <a:buSzPts val="1280"/>
                <a:buFont typeface="Wingdings" panose="05000000000000000000" pitchFamily="2" charset="2"/>
                <a:buChar char="l"/>
              </a:pPr>
              <a:r>
                <a:rPr lang="ja-JP" sz="1290" b="0" i="0" u="none" strike="noStrike" cap="none" dirty="0">
                  <a:solidFill>
                    <a:schemeClr val="tx1"/>
                  </a:solidFill>
                  <a:latin typeface="Meiryo"/>
                  <a:ea typeface="Meiryo"/>
                  <a:cs typeface="Meiryo"/>
                  <a:sym typeface="Meiryo"/>
                </a:rPr>
                <a:t>データローカライゼーションに関するガイドラインは今後整備されていくものと思われる。</a:t>
              </a:r>
              <a:endParaRPr sz="1290" b="0" i="0" u="none" strike="noStrike" cap="none" dirty="0">
                <a:solidFill>
                  <a:schemeClr val="tx1"/>
                </a:solidFill>
                <a:latin typeface="Meiryo"/>
                <a:ea typeface="Meiryo"/>
                <a:cs typeface="Meiryo"/>
                <a:sym typeface="Meiryo"/>
              </a:endParaRPr>
            </a:p>
          </p:txBody>
        </p:sp>
      </p:grpSp>
      <p:sp>
        <p:nvSpPr>
          <p:cNvPr id="2" name="スライド番号プレースホルダー 1">
            <a:extLst>
              <a:ext uri="{FF2B5EF4-FFF2-40B4-BE49-F238E27FC236}">
                <a16:creationId xmlns:a16="http://schemas.microsoft.com/office/drawing/2014/main" xmlns="" id="{A953FE70-B877-482F-B71D-B4544AE8F1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44</a:t>
            </a:fld>
            <a:endParaRPr lang="ja-JP" altLang="en-US" dirty="0"/>
          </a:p>
        </p:txBody>
      </p:sp>
      <p:sp>
        <p:nvSpPr>
          <p:cNvPr id="15" name="Google Shape;1769;g1111c098675_0_1368">
            <a:extLst>
              <a:ext uri="{FF2B5EF4-FFF2-40B4-BE49-F238E27FC236}">
                <a16:creationId xmlns:a16="http://schemas.microsoft.com/office/drawing/2014/main" xmlns="" id="{C929E013-AC61-47F1-96B9-7D18DD8BF9C5}"/>
              </a:ext>
            </a:extLst>
          </p:cNvPr>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dirty="0"/>
              <a:t>カンボジア／非感染症疾患／リハビリテーション／</a:t>
            </a:r>
            <a:r>
              <a:rPr lang="en-US" altLang="ja-JP" dirty="0"/>
              <a:t>3.</a:t>
            </a:r>
            <a:r>
              <a:rPr lang="ja-JP" altLang="en-US" dirty="0"/>
              <a:t>政策・制度</a:t>
            </a:r>
            <a:r>
              <a:rPr lang="en-US" altLang="ja-JP" dirty="0"/>
              <a:t>,</a:t>
            </a:r>
            <a:r>
              <a:rPr lang="ja-JP" altLang="en-US" dirty="0"/>
              <a:t>保健に関する制度・行政体制 </a:t>
            </a:r>
          </a:p>
        </p:txBody>
      </p:sp>
    </p:spTree>
    <p:extLst>
      <p:ext uri="{BB962C8B-B14F-4D97-AF65-F5344CB8AC3E}">
        <p14:creationId xmlns:p14="http://schemas.microsoft.com/office/powerpoint/2010/main" val="4079455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1111c098675_0_1414"/>
          <p:cNvSpPr txBox="1">
            <a:spLocks noGrp="1"/>
          </p:cNvSpPr>
          <p:nvPr>
            <p:ph type="body" idx="1"/>
          </p:nvPr>
        </p:nvSpPr>
        <p:spPr>
          <a:xfrm>
            <a:off x="184649" y="2544051"/>
            <a:ext cx="8772889" cy="4037497"/>
          </a:xfrm>
          <a:prstGeom prst="rect">
            <a:avLst/>
          </a:prstGeom>
          <a:noFill/>
          <a:ln>
            <a:noFill/>
          </a:ln>
        </p:spPr>
        <p:txBody>
          <a:bodyPr spcFirstLastPara="1" wrap="square" lIns="84375" tIns="42175" rIns="84375" bIns="42175" anchor="t" anchorCtr="0">
            <a:noAutofit/>
          </a:bodyPr>
          <a:lstStyle/>
          <a:p>
            <a:pPr marL="285750" lvl="0" indent="-285750" algn="l" rtl="0">
              <a:lnSpc>
                <a:spcPct val="100000"/>
              </a:lnSpc>
              <a:spcBef>
                <a:spcPts val="0"/>
              </a:spcBef>
              <a:spcAft>
                <a:spcPts val="0"/>
              </a:spcAft>
              <a:buClr>
                <a:schemeClr val="accent1">
                  <a:lumMod val="50000"/>
                </a:schemeClr>
              </a:buClr>
              <a:buSzPts val="1450"/>
              <a:buFont typeface="Wingdings" panose="05000000000000000000" pitchFamily="2" charset="2"/>
              <a:buChar char="n"/>
            </a:pPr>
            <a:r>
              <a:rPr lang="ja-JP" sz="1450" dirty="0"/>
              <a:t>調査方法</a:t>
            </a:r>
            <a:endParaRPr sz="1450" dirty="0"/>
          </a:p>
          <a:p>
            <a:pPr marL="533400" lvl="0" indent="-266700" algn="l" rtl="0">
              <a:lnSpc>
                <a:spcPct val="100000"/>
              </a:lnSpc>
              <a:spcBef>
                <a:spcPts val="0"/>
              </a:spcBef>
              <a:spcAft>
                <a:spcPts val="0"/>
              </a:spcAft>
              <a:buClr>
                <a:schemeClr val="accent1">
                  <a:lumMod val="50000"/>
                </a:schemeClr>
              </a:buClr>
              <a:buSzPts val="1400"/>
              <a:buFont typeface="Wingdings" panose="05000000000000000000" pitchFamily="2" charset="2"/>
              <a:buChar char="l"/>
            </a:pPr>
            <a:r>
              <a:rPr lang="ja-JP" sz="1200" dirty="0"/>
              <a:t>Med247に遠隔リハビリ事業化に向けた法的調査を依頼</a:t>
            </a:r>
            <a:endParaRPr sz="1200" dirty="0"/>
          </a:p>
          <a:p>
            <a:pPr marL="533400" lvl="0" indent="-266700" algn="l" rtl="0">
              <a:lnSpc>
                <a:spcPct val="100000"/>
              </a:lnSpc>
              <a:spcBef>
                <a:spcPts val="0"/>
              </a:spcBef>
              <a:spcAft>
                <a:spcPts val="0"/>
              </a:spcAft>
              <a:buClr>
                <a:schemeClr val="accent1">
                  <a:lumMod val="50000"/>
                </a:schemeClr>
              </a:buClr>
              <a:buSzPts val="1400"/>
              <a:buFont typeface="Wingdings" panose="05000000000000000000" pitchFamily="2" charset="2"/>
              <a:buChar char="l"/>
            </a:pPr>
            <a:r>
              <a:rPr lang="ja-JP" sz="1200" dirty="0"/>
              <a:t>ベトナム保健省へのヒアリング</a:t>
            </a:r>
            <a:endParaRPr sz="1200" dirty="0"/>
          </a:p>
          <a:p>
            <a:pPr marL="533400" lvl="0" indent="-266700" algn="l" rtl="0">
              <a:lnSpc>
                <a:spcPct val="100000"/>
              </a:lnSpc>
              <a:spcBef>
                <a:spcPts val="0"/>
              </a:spcBef>
              <a:spcAft>
                <a:spcPts val="0"/>
              </a:spcAft>
              <a:buClr>
                <a:schemeClr val="accent1">
                  <a:lumMod val="50000"/>
                </a:schemeClr>
              </a:buClr>
              <a:buSzPts val="1400"/>
              <a:buFont typeface="Wingdings" panose="05000000000000000000" pitchFamily="2" charset="2"/>
              <a:buChar char="l"/>
            </a:pPr>
            <a:r>
              <a:rPr lang="ja-JP" sz="1200" dirty="0"/>
              <a:t>KPMGによるベトナムにおけるデジタルヘルス市場分析レポートを参照し</a:t>
            </a:r>
            <a:r>
              <a:rPr lang="ja-JP" sz="1200" dirty="0" smtClean="0"/>
              <a:t>、デジタルヘルス</a:t>
            </a:r>
            <a:r>
              <a:rPr lang="ja-JP" sz="1200" dirty="0"/>
              <a:t>に関わる法令や規制を調査</a:t>
            </a:r>
            <a:endParaRPr sz="1200" dirty="0"/>
          </a:p>
          <a:p>
            <a:pPr marL="533400" lvl="0" indent="-266700" algn="l" rtl="0">
              <a:lnSpc>
                <a:spcPct val="100000"/>
              </a:lnSpc>
              <a:spcBef>
                <a:spcPts val="0"/>
              </a:spcBef>
              <a:spcAft>
                <a:spcPts val="0"/>
              </a:spcAft>
              <a:buClr>
                <a:schemeClr val="accent1">
                  <a:lumMod val="50000"/>
                </a:schemeClr>
              </a:buClr>
              <a:buSzPts val="1400"/>
              <a:buFont typeface="Wingdings" panose="05000000000000000000" pitchFamily="2" charset="2"/>
              <a:buChar char="l"/>
            </a:pPr>
            <a:r>
              <a:rPr lang="ja-JP" sz="1200" dirty="0"/>
              <a:t>日本貿易振興機構（JETRO）提供の電子商取引に関する税務情報を参照し、関連法令を調査</a:t>
            </a:r>
            <a:endParaRPr sz="1200" dirty="0"/>
          </a:p>
          <a:p>
            <a:pPr marL="0" lvl="0" indent="0" algn="l" rtl="0">
              <a:lnSpc>
                <a:spcPct val="100000"/>
              </a:lnSpc>
              <a:spcBef>
                <a:spcPts val="0"/>
              </a:spcBef>
              <a:spcAft>
                <a:spcPts val="0"/>
              </a:spcAft>
              <a:buClr>
                <a:schemeClr val="accent1">
                  <a:lumMod val="50000"/>
                </a:schemeClr>
              </a:buClr>
              <a:buSzPts val="1400"/>
              <a:buNone/>
            </a:pPr>
            <a:endParaRPr sz="1200" dirty="0"/>
          </a:p>
          <a:p>
            <a:pPr marL="285750" lvl="0" indent="-285750" algn="l" rtl="0">
              <a:lnSpc>
                <a:spcPct val="100000"/>
              </a:lnSpc>
              <a:spcBef>
                <a:spcPts val="0"/>
              </a:spcBef>
              <a:spcAft>
                <a:spcPts val="0"/>
              </a:spcAft>
              <a:buClr>
                <a:schemeClr val="accent1">
                  <a:lumMod val="50000"/>
                </a:schemeClr>
              </a:buClr>
              <a:buSzPts val="1450"/>
              <a:buFont typeface="Wingdings" panose="05000000000000000000" pitchFamily="2" charset="2"/>
              <a:buChar char="n"/>
            </a:pPr>
            <a:r>
              <a:rPr lang="ja-JP" sz="1450" dirty="0"/>
              <a:t>調査結果</a:t>
            </a:r>
            <a:endParaRPr sz="1450" dirty="0"/>
          </a:p>
          <a:p>
            <a:pPr marL="533400" lvl="0" indent="-266700" algn="l" rtl="0">
              <a:lnSpc>
                <a:spcPct val="100000"/>
              </a:lnSpc>
              <a:spcBef>
                <a:spcPts val="0"/>
              </a:spcBef>
              <a:spcAft>
                <a:spcPts val="0"/>
              </a:spcAft>
              <a:buClr>
                <a:schemeClr val="accent1">
                  <a:lumMod val="50000"/>
                </a:schemeClr>
              </a:buClr>
              <a:buSzPts val="1400"/>
              <a:buFont typeface="Wingdings" panose="05000000000000000000" pitchFamily="2" charset="2"/>
              <a:buChar char="l"/>
            </a:pPr>
            <a:r>
              <a:rPr lang="ja-JP" sz="1200" dirty="0"/>
              <a:t>ベトナム政府のヘルスケア分野におけるデジタルトランスフォーメーションに対する方針として、ベトナム政府は、医療はデジタルトランスフォーメーションにおいて最も優先されるべき産業分野であると言及し、国家単位でのデジタルヘルスを推奨・推進している。</a:t>
            </a:r>
            <a:endParaRPr sz="1200" dirty="0"/>
          </a:p>
          <a:p>
            <a:pPr marL="533400" lvl="0" indent="-266700" algn="l" rtl="0">
              <a:lnSpc>
                <a:spcPct val="100000"/>
              </a:lnSpc>
              <a:spcBef>
                <a:spcPts val="0"/>
              </a:spcBef>
              <a:spcAft>
                <a:spcPts val="0"/>
              </a:spcAft>
              <a:buClr>
                <a:schemeClr val="accent1">
                  <a:lumMod val="50000"/>
                </a:schemeClr>
              </a:buClr>
              <a:buSzPts val="1400"/>
              <a:buFont typeface="Wingdings" panose="05000000000000000000" pitchFamily="2" charset="2"/>
              <a:buChar char="l"/>
            </a:pPr>
            <a:r>
              <a:rPr lang="ja-JP" sz="1200" dirty="0"/>
              <a:t>ベトナム保健省によるデジタルヘルスに関わる法令について、保健省は遠隔医療活動の指針を提示しているが、法整備は追いついておらず、保険適用に関する枠組み等は未だ制定されていない。遠隔コンサルティング＋遠隔リハビリに関する法律は現状制定されておらず、制定されるのは2022年から2023年の見通し。</a:t>
            </a:r>
            <a:endParaRPr sz="1200" dirty="0"/>
          </a:p>
          <a:p>
            <a:pPr marL="533400" lvl="0" indent="-266700" algn="l" rtl="0">
              <a:lnSpc>
                <a:spcPct val="100000"/>
              </a:lnSpc>
              <a:spcBef>
                <a:spcPts val="0"/>
              </a:spcBef>
              <a:spcAft>
                <a:spcPts val="0"/>
              </a:spcAft>
              <a:buClr>
                <a:schemeClr val="accent1">
                  <a:lumMod val="50000"/>
                </a:schemeClr>
              </a:buClr>
              <a:buSzPts val="1400"/>
              <a:buFont typeface="Wingdings" panose="05000000000000000000" pitchFamily="2" charset="2"/>
              <a:buChar char="l"/>
            </a:pPr>
            <a:r>
              <a:rPr lang="ja-JP" sz="1200" dirty="0"/>
              <a:t>サイバーセキュリティに関する法的規制として、ベトナム国内でベトナム人ユーザーの個人情報を収集・使用・処理する場合、個人データを定められた期間ベトナム国内で保管する必要があるが、政府が示すガイドラインには曖昧さが残る。</a:t>
            </a:r>
            <a:endParaRPr sz="1200" dirty="0"/>
          </a:p>
          <a:p>
            <a:pPr marL="533400" lvl="0" indent="-266700" algn="l" rtl="0">
              <a:lnSpc>
                <a:spcPct val="100000"/>
              </a:lnSpc>
              <a:spcBef>
                <a:spcPts val="0"/>
              </a:spcBef>
              <a:spcAft>
                <a:spcPts val="0"/>
              </a:spcAft>
              <a:buClr>
                <a:schemeClr val="accent1">
                  <a:lumMod val="50000"/>
                </a:schemeClr>
              </a:buClr>
              <a:buSzPts val="1400"/>
              <a:buFont typeface="Wingdings" panose="05000000000000000000" pitchFamily="2" charset="2"/>
              <a:buChar char="l"/>
            </a:pPr>
            <a:r>
              <a:rPr lang="ja-JP" sz="1200" dirty="0"/>
              <a:t>リハビリクリニックを開業するためには、①事業形態に関する条件、②施設および設備の条件、③専門的行為の範囲に関する条件、④人員に関する条件を満たす必要がある。</a:t>
            </a:r>
            <a:endParaRPr sz="1200" dirty="0"/>
          </a:p>
          <a:p>
            <a:pPr marL="533400" lvl="0" indent="-266700" algn="l" rtl="0">
              <a:lnSpc>
                <a:spcPct val="100000"/>
              </a:lnSpc>
              <a:spcBef>
                <a:spcPts val="0"/>
              </a:spcBef>
              <a:spcAft>
                <a:spcPts val="0"/>
              </a:spcAft>
              <a:buClr>
                <a:schemeClr val="accent1">
                  <a:lumMod val="50000"/>
                </a:schemeClr>
              </a:buClr>
              <a:buSzPts val="1400"/>
              <a:buFont typeface="Wingdings" panose="05000000000000000000" pitchFamily="2" charset="2"/>
              <a:buChar char="l"/>
            </a:pPr>
            <a:r>
              <a:rPr lang="ja-JP" sz="1200" dirty="0"/>
              <a:t>ベトナム国内への越境ECに関わる税金については、外国契約者がベトナム国内でサービスを提供する際、外国契約者税（FCT）が課される可能性がある。</a:t>
            </a:r>
            <a:endParaRPr sz="1200" dirty="0"/>
          </a:p>
        </p:txBody>
      </p:sp>
      <p:sp>
        <p:nvSpPr>
          <p:cNvPr id="410" name="Google Shape;410;g1111c098675_0_1414"/>
          <p:cNvSpPr txBox="1"/>
          <p:nvPr/>
        </p:nvSpPr>
        <p:spPr>
          <a:xfrm>
            <a:off x="312914" y="1156664"/>
            <a:ext cx="8368200"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rgbClr val="222A35"/>
                </a:solidFill>
                <a:latin typeface="Meiryo"/>
                <a:ea typeface="Meiryo"/>
                <a:cs typeface="Meiryo"/>
                <a:sym typeface="Meiryo"/>
              </a:rPr>
              <a:t>ベトナムでもカンボジアと同様、遠隔リハビリサービスを提供するために必要な事項を確認するために法的規制を確認した。カンボジア同様、</a:t>
            </a:r>
            <a:r>
              <a:rPr lang="ja-JP" sz="1400" b="0" i="0" u="none" strike="noStrike" cap="none" dirty="0" smtClean="0">
                <a:solidFill>
                  <a:srgbClr val="222A35"/>
                </a:solidFill>
                <a:latin typeface="Meiryo"/>
                <a:ea typeface="Meiryo"/>
                <a:cs typeface="Meiryo"/>
                <a:sym typeface="Meiryo"/>
              </a:rPr>
              <a:t>現在遠隔</a:t>
            </a:r>
            <a:r>
              <a:rPr lang="ja-JP" sz="1400" b="0" i="0" u="none" strike="noStrike" cap="none" dirty="0">
                <a:solidFill>
                  <a:srgbClr val="222A35"/>
                </a:solidFill>
                <a:latin typeface="Meiryo"/>
                <a:ea typeface="Meiryo"/>
                <a:cs typeface="Meiryo"/>
                <a:sym typeface="Meiryo"/>
              </a:rPr>
              <a:t>リハビリについての法律は存在しないが、</a:t>
            </a:r>
            <a:r>
              <a:rPr lang="ja-JP" altLang="en-US" sz="1400" b="0" i="0" u="none" strike="noStrike" cap="none" dirty="0">
                <a:solidFill>
                  <a:srgbClr val="222A35"/>
                </a:solidFill>
                <a:latin typeface="Meiryo"/>
                <a:ea typeface="Meiryo"/>
                <a:cs typeface="Meiryo"/>
                <a:sym typeface="Meiryo"/>
              </a:rPr>
              <a:t>本サービスは脳卒中等の疾患を持っている方を対象としているため、</a:t>
            </a:r>
            <a:r>
              <a:rPr lang="ja-JP" sz="1400" b="0" i="0" u="none" strike="noStrike" cap="none" dirty="0">
                <a:solidFill>
                  <a:srgbClr val="222A35"/>
                </a:solidFill>
                <a:latin typeface="Meiryo"/>
                <a:ea typeface="Meiryo"/>
                <a:cs typeface="Meiryo"/>
                <a:sym typeface="Meiryo"/>
              </a:rPr>
              <a:t>医療サービスとして提供することが望ましい。</a:t>
            </a:r>
            <a:r>
              <a:rPr lang="ja-JP" altLang="en-US" sz="1400" b="0" i="0" u="none" strike="noStrike" cap="none" dirty="0">
                <a:solidFill>
                  <a:srgbClr val="222A35"/>
                </a:solidFill>
                <a:latin typeface="Meiryo"/>
                <a:ea typeface="Meiryo"/>
                <a:cs typeface="Meiryo"/>
                <a:sym typeface="Meiryo"/>
              </a:rPr>
              <a:t>医療サービスとして提供する場合、現地医療施設がサービス主体となる必要があるため、</a:t>
            </a:r>
            <a:r>
              <a:rPr lang="ja-JP" altLang="en-US" sz="1400" b="0" i="0" u="none" cap="none" dirty="0">
                <a:solidFill>
                  <a:schemeClr val="tx1"/>
                </a:solidFill>
                <a:latin typeface="Meiryo"/>
                <a:ea typeface="Meiryo"/>
                <a:cs typeface="Meiryo"/>
                <a:sym typeface="Meiryo"/>
              </a:rPr>
              <a:t>それらの</a:t>
            </a:r>
            <a:r>
              <a:rPr lang="ja-JP" altLang="en-US" sz="1400" b="0" i="0" u="none" strike="noStrike" cap="none" dirty="0">
                <a:solidFill>
                  <a:srgbClr val="222A35"/>
                </a:solidFill>
                <a:latin typeface="Meiryo"/>
                <a:ea typeface="Meiryo"/>
                <a:cs typeface="Meiryo"/>
                <a:sym typeface="Meiryo"/>
              </a:rPr>
              <a:t>施設との業務提携が必須であることが確認できた。</a:t>
            </a:r>
            <a:endParaRPr sz="1400" b="0" i="0" u="none" strike="noStrike" cap="none" dirty="0">
              <a:solidFill>
                <a:srgbClr val="222A35"/>
              </a:solidFill>
              <a:latin typeface="Meiryo"/>
              <a:ea typeface="Meiryo"/>
              <a:cs typeface="Meiryo"/>
              <a:sym typeface="Meiryo"/>
            </a:endParaRPr>
          </a:p>
        </p:txBody>
      </p:sp>
      <p:sp>
        <p:nvSpPr>
          <p:cNvPr id="411" name="Google Shape;411;g1111c098675_0_1414"/>
          <p:cNvSpPr txBox="1"/>
          <p:nvPr/>
        </p:nvSpPr>
        <p:spPr>
          <a:xfrm>
            <a:off x="312914" y="757428"/>
            <a:ext cx="8368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none" strike="noStrike" cap="none" dirty="0">
                <a:solidFill>
                  <a:srgbClr val="000000"/>
                </a:solidFill>
                <a:latin typeface="Meiryo"/>
                <a:ea typeface="Meiryo"/>
                <a:cs typeface="Meiryo"/>
                <a:sym typeface="Meiryo"/>
              </a:rPr>
              <a:t>遠隔リハビリサービスを提供するための法的規制の確認</a:t>
            </a:r>
            <a:endParaRPr sz="1600" b="1" i="0" u="none" strike="noStrike" cap="none" dirty="0">
              <a:solidFill>
                <a:srgbClr val="000000"/>
              </a:solidFill>
              <a:latin typeface="Meiryo"/>
              <a:ea typeface="Meiryo"/>
              <a:cs typeface="Meiryo"/>
              <a:sym typeface="Meiryo"/>
            </a:endParaRPr>
          </a:p>
        </p:txBody>
      </p:sp>
      <p:sp>
        <p:nvSpPr>
          <p:cNvPr id="412" name="Google Shape;412;g1111c098675_0_1414"/>
          <p:cNvSpPr txBox="1"/>
          <p:nvPr/>
        </p:nvSpPr>
        <p:spPr>
          <a:xfrm>
            <a:off x="186439" y="509984"/>
            <a:ext cx="8771100" cy="393300"/>
          </a:xfrm>
          <a:prstGeom prst="rect">
            <a:avLst/>
          </a:prstGeom>
          <a:noFill/>
          <a:ln>
            <a:noFill/>
          </a:ln>
        </p:spPr>
        <p:txBody>
          <a:bodyPr spcFirstLastPara="1" wrap="square" lIns="99675" tIns="42175" rIns="84375" bIns="42175" anchor="b" anchorCtr="0">
            <a:normAutofit/>
          </a:bodyPr>
          <a:lstStyle/>
          <a:p>
            <a:pPr marL="0" marR="0" lvl="0" indent="0" algn="l" rtl="0">
              <a:lnSpc>
                <a:spcPct val="90000"/>
              </a:lnSpc>
              <a:spcBef>
                <a:spcPts val="0"/>
              </a:spcBef>
              <a:spcAft>
                <a:spcPts val="0"/>
              </a:spcAft>
              <a:buClr>
                <a:srgbClr val="1F3864"/>
              </a:buClr>
              <a:buSzPts val="2000"/>
              <a:buFont typeface="Meiryo"/>
              <a:buNone/>
            </a:pPr>
            <a:endParaRPr sz="1845" b="1" i="0" u="none" strike="noStrike" cap="none">
              <a:solidFill>
                <a:srgbClr val="1F3864"/>
              </a:solidFill>
              <a:latin typeface="Meiryo"/>
              <a:ea typeface="Meiryo"/>
              <a:cs typeface="Meiryo"/>
              <a:sym typeface="Meiryo"/>
            </a:endParaRPr>
          </a:p>
        </p:txBody>
      </p:sp>
      <p:sp>
        <p:nvSpPr>
          <p:cNvPr id="413" name="Google Shape;413;g1111c098675_0_1414"/>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rmAutofit/>
          </a:bodyPr>
          <a:lstStyle/>
          <a:p>
            <a:pPr marL="0" lvl="0" indent="0" algn="l" rtl="0">
              <a:lnSpc>
                <a:spcPct val="90000"/>
              </a:lnSpc>
              <a:spcBef>
                <a:spcPts val="0"/>
              </a:spcBef>
              <a:spcAft>
                <a:spcPts val="0"/>
              </a:spcAft>
              <a:buSzPts val="2000"/>
              <a:buNone/>
            </a:pPr>
            <a:r>
              <a:rPr lang="ja-JP" dirty="0"/>
              <a:t>遠隔リハビリ関連の法的</a:t>
            </a:r>
            <a:r>
              <a:rPr lang="ja-JP" altLang="en-US" dirty="0"/>
              <a:t>調査</a:t>
            </a:r>
            <a:r>
              <a:rPr lang="ja-JP" dirty="0"/>
              <a:t>（ベトナム）</a:t>
            </a:r>
            <a:endParaRPr dirty="0"/>
          </a:p>
        </p:txBody>
      </p:sp>
      <p:sp>
        <p:nvSpPr>
          <p:cNvPr id="2" name="スライド番号プレースホルダー 1">
            <a:extLst>
              <a:ext uri="{FF2B5EF4-FFF2-40B4-BE49-F238E27FC236}">
                <a16:creationId xmlns:a16="http://schemas.microsoft.com/office/drawing/2014/main" xmlns="" id="{1303425F-0A0B-47BA-A25D-8B3B997141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45</a:t>
            </a:fld>
            <a:endParaRPr lang="ja-JP" altLang="en-US" dirty="0"/>
          </a:p>
        </p:txBody>
      </p:sp>
      <p:sp>
        <p:nvSpPr>
          <p:cNvPr id="10" name="Google Shape;1769;g1111c098675_0_1368">
            <a:extLst>
              <a:ext uri="{FF2B5EF4-FFF2-40B4-BE49-F238E27FC236}">
                <a16:creationId xmlns:a16="http://schemas.microsoft.com/office/drawing/2014/main" xmlns="" id="{E26AED50-B759-4ADC-8857-70C88E6759E5}"/>
              </a:ext>
            </a:extLst>
          </p:cNvPr>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dirty="0"/>
              <a:t>ベトナム／非感染症疾患／リハビリテーション／</a:t>
            </a:r>
            <a:r>
              <a:rPr lang="en-US" altLang="ja-JP" dirty="0"/>
              <a:t>3.</a:t>
            </a:r>
            <a:r>
              <a:rPr lang="ja-JP" altLang="en-US" dirty="0"/>
              <a:t>政策・制度</a:t>
            </a:r>
            <a:r>
              <a:rPr lang="en-US" altLang="ja-JP" dirty="0"/>
              <a:t>,</a:t>
            </a:r>
            <a:r>
              <a:rPr lang="ja-JP" altLang="en-US" dirty="0"/>
              <a:t>保健に関する制度・行政体制 </a:t>
            </a:r>
          </a:p>
        </p:txBody>
      </p:sp>
    </p:spTree>
    <p:extLst>
      <p:ext uri="{BB962C8B-B14F-4D97-AF65-F5344CB8AC3E}">
        <p14:creationId xmlns:p14="http://schemas.microsoft.com/office/powerpoint/2010/main" val="2992646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85"/>
        <p:cNvGrpSpPr/>
        <p:nvPr/>
      </p:nvGrpSpPr>
      <p:grpSpPr>
        <a:xfrm>
          <a:off x="0" y="0"/>
          <a:ext cx="0" cy="0"/>
          <a:chOff x="0" y="0"/>
          <a:chExt cx="0" cy="0"/>
        </a:xfrm>
      </p:grpSpPr>
      <p:sp>
        <p:nvSpPr>
          <p:cNvPr id="1786" name="Google Shape;1786;g1111c098675_0_889"/>
          <p:cNvSpPr txBox="1"/>
          <p:nvPr/>
        </p:nvSpPr>
        <p:spPr>
          <a:xfrm>
            <a:off x="216955" y="78992"/>
            <a:ext cx="6581100" cy="204900"/>
          </a:xfrm>
          <a:prstGeom prst="rect">
            <a:avLst/>
          </a:prstGeom>
          <a:noFill/>
          <a:ln>
            <a:noFill/>
          </a:ln>
        </p:spPr>
        <p:txBody>
          <a:bodyPr spcFirstLastPara="1" wrap="square" lIns="84375" tIns="42175" rIns="84375" bIns="42175" anchor="t" anchorCtr="0">
            <a:noAutofit/>
          </a:bodyPr>
          <a:lstStyle/>
          <a:p>
            <a:pPr marL="0" marR="0" lvl="0" indent="0" algn="l" rtl="0">
              <a:lnSpc>
                <a:spcPct val="150000"/>
              </a:lnSpc>
              <a:spcBef>
                <a:spcPts val="0"/>
              </a:spcBef>
              <a:spcAft>
                <a:spcPts val="0"/>
              </a:spcAft>
              <a:buClr>
                <a:srgbClr val="1F3864"/>
              </a:buClr>
              <a:buSzPts val="900"/>
              <a:buFont typeface="Arial"/>
              <a:buNone/>
            </a:pPr>
            <a:r>
              <a:rPr lang="ja-JP" altLang="en-US" sz="831" b="1" i="0" u="none" strike="noStrike" cap="none" dirty="0">
                <a:solidFill>
                  <a:srgbClr val="1F3864"/>
                </a:solidFill>
                <a:latin typeface="Meiryo"/>
                <a:ea typeface="Meiryo"/>
                <a:cs typeface="Meiryo"/>
                <a:sym typeface="Meiryo"/>
              </a:rPr>
              <a:t>ベトナム／非感染症疾患／リハビリテーション／</a:t>
            </a:r>
            <a:r>
              <a:rPr lang="en-US" altLang="ja-JP" sz="831" b="1" i="0" u="none" strike="noStrike" cap="none" dirty="0">
                <a:solidFill>
                  <a:srgbClr val="1F3864"/>
                </a:solidFill>
                <a:latin typeface="Meiryo"/>
                <a:ea typeface="Meiryo"/>
                <a:cs typeface="Meiryo"/>
                <a:sym typeface="Meiryo"/>
              </a:rPr>
              <a:t>2.</a:t>
            </a:r>
            <a:r>
              <a:rPr lang="ja-JP" altLang="en-US" sz="831" b="1" i="0" u="none" strike="noStrike" cap="none" dirty="0">
                <a:solidFill>
                  <a:srgbClr val="1F3864"/>
                </a:solidFill>
                <a:latin typeface="Meiryo"/>
                <a:ea typeface="Meiryo"/>
                <a:cs typeface="Meiryo"/>
                <a:sym typeface="Meiryo"/>
              </a:rPr>
              <a:t>医療・公衆衛生</a:t>
            </a:r>
            <a:r>
              <a:rPr lang="en-US" altLang="ja-JP" sz="831" b="1" i="0" u="none" strike="noStrike" cap="none" dirty="0">
                <a:solidFill>
                  <a:srgbClr val="1F3864"/>
                </a:solidFill>
                <a:latin typeface="Meiryo"/>
                <a:ea typeface="Meiryo"/>
                <a:cs typeface="Meiryo"/>
                <a:sym typeface="Meiryo"/>
              </a:rPr>
              <a:t>,</a:t>
            </a:r>
            <a:r>
              <a:rPr lang="ja-JP" altLang="en-US" sz="831" b="1" i="0" u="none" strike="noStrike" cap="none" dirty="0">
                <a:solidFill>
                  <a:srgbClr val="1F3864"/>
                </a:solidFill>
                <a:latin typeface="Meiryo"/>
                <a:ea typeface="Meiryo"/>
                <a:cs typeface="Meiryo"/>
                <a:sym typeface="Meiryo"/>
              </a:rPr>
              <a:t>医療課題・ニーズ</a:t>
            </a:r>
          </a:p>
        </p:txBody>
      </p:sp>
      <p:sp>
        <p:nvSpPr>
          <p:cNvPr id="1787" name="Google Shape;1787;g1111c098675_0_889"/>
          <p:cNvSpPr txBox="1"/>
          <p:nvPr/>
        </p:nvSpPr>
        <p:spPr>
          <a:xfrm>
            <a:off x="218305" y="305267"/>
            <a:ext cx="6578400" cy="393300"/>
          </a:xfrm>
          <a:prstGeom prst="rect">
            <a:avLst/>
          </a:prstGeom>
          <a:noFill/>
          <a:ln>
            <a:noFill/>
          </a:ln>
        </p:spPr>
        <p:txBody>
          <a:bodyPr spcFirstLastPara="1" wrap="square" lIns="99675" tIns="42175" rIns="84375" bIns="42175" anchor="b" anchorCtr="0">
            <a:normAutofit/>
          </a:bodyPr>
          <a:lstStyle/>
          <a:p>
            <a:pPr marL="0" marR="0" lvl="0" indent="0" algn="l" rtl="0">
              <a:lnSpc>
                <a:spcPct val="90000"/>
              </a:lnSpc>
              <a:spcBef>
                <a:spcPts val="0"/>
              </a:spcBef>
              <a:spcAft>
                <a:spcPts val="0"/>
              </a:spcAft>
              <a:buClr>
                <a:srgbClr val="1F3864"/>
              </a:buClr>
              <a:buSzPts val="2000"/>
              <a:buFont typeface="Meiryo"/>
              <a:buNone/>
            </a:pPr>
            <a:r>
              <a:rPr lang="ja-JP" sz="1845" b="1" i="0" u="none" strike="noStrike" cap="none" dirty="0">
                <a:solidFill>
                  <a:srgbClr val="1F3864"/>
                </a:solidFill>
                <a:latin typeface="Meiryo"/>
                <a:ea typeface="Meiryo"/>
                <a:cs typeface="Meiryo"/>
                <a:sym typeface="Meiryo"/>
              </a:rPr>
              <a:t>ベトナム人医師へのヒアリング</a:t>
            </a:r>
            <a:r>
              <a:rPr lang="ja-JP" altLang="en-US" sz="1845" b="1" i="0" u="none" strike="noStrike" cap="none" dirty="0">
                <a:solidFill>
                  <a:srgbClr val="1F3864"/>
                </a:solidFill>
                <a:latin typeface="Meiryo"/>
                <a:ea typeface="Meiryo"/>
                <a:cs typeface="Meiryo"/>
                <a:sym typeface="Meiryo"/>
              </a:rPr>
              <a:t>（</a:t>
            </a:r>
            <a:r>
              <a:rPr lang="en-US" altLang="ja-JP" sz="1845" b="1" i="0" u="none" strike="noStrike" cap="none" dirty="0">
                <a:solidFill>
                  <a:srgbClr val="1F3864"/>
                </a:solidFill>
                <a:latin typeface="Meiryo"/>
                <a:ea typeface="Meiryo"/>
                <a:cs typeface="Meiryo"/>
                <a:sym typeface="Meiryo"/>
              </a:rPr>
              <a:t>1/3</a:t>
            </a:r>
            <a:r>
              <a:rPr lang="ja-JP" altLang="en-US" sz="1845" b="1" i="0" u="none" strike="noStrike" cap="none" dirty="0">
                <a:solidFill>
                  <a:srgbClr val="1F3864"/>
                </a:solidFill>
                <a:latin typeface="Meiryo"/>
                <a:ea typeface="Meiryo"/>
                <a:cs typeface="Meiryo"/>
                <a:sym typeface="Meiryo"/>
              </a:rPr>
              <a:t>）</a:t>
            </a:r>
            <a:endParaRPr sz="1845" b="1" i="0" u="none" strike="noStrike" cap="none" dirty="0">
              <a:solidFill>
                <a:srgbClr val="1F3864"/>
              </a:solidFill>
              <a:latin typeface="Meiryo"/>
              <a:ea typeface="Meiryo"/>
              <a:cs typeface="Meiryo"/>
              <a:sym typeface="Meiryo"/>
            </a:endParaRPr>
          </a:p>
        </p:txBody>
      </p:sp>
      <p:sp>
        <p:nvSpPr>
          <p:cNvPr id="1788" name="Google Shape;1788;g1111c098675_0_889"/>
          <p:cNvSpPr txBox="1">
            <a:spLocks noGrp="1"/>
          </p:cNvSpPr>
          <p:nvPr>
            <p:ph type="body" idx="1"/>
          </p:nvPr>
        </p:nvSpPr>
        <p:spPr>
          <a:xfrm>
            <a:off x="216955" y="733367"/>
            <a:ext cx="8637000" cy="1259100"/>
          </a:xfrm>
          <a:prstGeom prst="rect">
            <a:avLst/>
          </a:prstGeom>
          <a:noFill/>
          <a:ln>
            <a:noFill/>
          </a:ln>
        </p:spPr>
        <p:txBody>
          <a:bodyPr spcFirstLastPara="1" wrap="square" lIns="84375" tIns="42175" rIns="84375" bIns="42175" anchor="t" anchorCtr="0">
            <a:noAutofit/>
          </a:bodyPr>
          <a:lstStyle/>
          <a:p>
            <a:pPr marL="211019" lvl="0" indent="-211019" algn="l" rtl="0">
              <a:lnSpc>
                <a:spcPct val="150000"/>
              </a:lnSpc>
              <a:spcBef>
                <a:spcPts val="0"/>
              </a:spcBef>
              <a:spcAft>
                <a:spcPts val="0"/>
              </a:spcAft>
              <a:buSzPts val="1600"/>
              <a:buChar char="■"/>
            </a:pPr>
            <a:r>
              <a:rPr lang="ja-JP" sz="1300" dirty="0">
                <a:latin typeface="Meiryo"/>
                <a:ea typeface="Meiryo"/>
                <a:cs typeface="Meiryo"/>
                <a:sym typeface="Meiryo"/>
              </a:rPr>
              <a:t>医師へのヒアリング</a:t>
            </a:r>
            <a:endParaRPr sz="1300" dirty="0">
              <a:latin typeface="Meiryo"/>
              <a:ea typeface="Meiryo"/>
              <a:cs typeface="Meiryo"/>
              <a:sym typeface="Meiryo"/>
            </a:endParaRPr>
          </a:p>
          <a:p>
            <a:pPr marL="408848" lvl="1" indent="-246187" algn="l" rtl="0">
              <a:lnSpc>
                <a:spcPct val="150000"/>
              </a:lnSpc>
              <a:spcBef>
                <a:spcPts val="0"/>
              </a:spcBef>
              <a:spcAft>
                <a:spcPts val="0"/>
              </a:spcAft>
              <a:buSzPts val="1280"/>
              <a:buChar char="●"/>
            </a:pPr>
            <a:r>
              <a:rPr lang="ja-JP" sz="1300" dirty="0">
                <a:latin typeface="Meiryo"/>
                <a:ea typeface="Meiryo"/>
                <a:cs typeface="Meiryo"/>
                <a:sym typeface="Meiryo"/>
              </a:rPr>
              <a:t>対象：ベトドク病院リハビリ科長より紹介された医師11名</a:t>
            </a:r>
            <a:endParaRPr sz="1300" dirty="0">
              <a:latin typeface="Meiryo"/>
              <a:ea typeface="Meiryo"/>
              <a:cs typeface="Meiryo"/>
              <a:sym typeface="Meiryo"/>
            </a:endParaRPr>
          </a:p>
          <a:p>
            <a:pPr marL="408848" lvl="1" indent="-246187" algn="l" rtl="0">
              <a:lnSpc>
                <a:spcPct val="150000"/>
              </a:lnSpc>
              <a:spcBef>
                <a:spcPts val="0"/>
              </a:spcBef>
              <a:spcAft>
                <a:spcPts val="0"/>
              </a:spcAft>
              <a:buSzPts val="1280"/>
              <a:buChar char="●"/>
            </a:pPr>
            <a:r>
              <a:rPr lang="ja-JP" sz="1300" dirty="0">
                <a:latin typeface="Meiryo"/>
                <a:ea typeface="Meiryo"/>
                <a:cs typeface="Meiryo"/>
                <a:sym typeface="Meiryo"/>
              </a:rPr>
              <a:t>実施期間：2021年11月2日～2021年11月17日</a:t>
            </a:r>
            <a:endParaRPr sz="1300" dirty="0">
              <a:latin typeface="Meiryo"/>
              <a:ea typeface="Meiryo"/>
              <a:cs typeface="Meiryo"/>
              <a:sym typeface="Meiryo"/>
            </a:endParaRPr>
          </a:p>
          <a:p>
            <a:pPr marL="408848" lvl="1" indent="-246187" algn="l" rtl="0">
              <a:lnSpc>
                <a:spcPct val="150000"/>
              </a:lnSpc>
              <a:spcBef>
                <a:spcPts val="0"/>
              </a:spcBef>
              <a:spcAft>
                <a:spcPts val="0"/>
              </a:spcAft>
              <a:buSzPts val="1280"/>
              <a:buChar char="●"/>
            </a:pPr>
            <a:r>
              <a:rPr lang="ja-JP" sz="1300" dirty="0">
                <a:latin typeface="Meiryo"/>
                <a:ea typeface="Meiryo"/>
                <a:cs typeface="Meiryo"/>
                <a:sym typeface="Meiryo"/>
              </a:rPr>
              <a:t>内容：北原グループの事業紹介、遠隔リハビリサービスの紹介（PV鑑賞）、意見交換</a:t>
            </a:r>
            <a:endParaRPr sz="1300" dirty="0">
              <a:latin typeface="Meiryo"/>
              <a:ea typeface="Meiryo"/>
              <a:cs typeface="Meiryo"/>
              <a:sym typeface="Meiryo"/>
            </a:endParaRPr>
          </a:p>
        </p:txBody>
      </p:sp>
      <p:graphicFrame>
        <p:nvGraphicFramePr>
          <p:cNvPr id="1789" name="Google Shape;1789;g1111c098675_0_889"/>
          <p:cNvGraphicFramePr/>
          <p:nvPr>
            <p:extLst>
              <p:ext uri="{D42A27DB-BD31-4B8C-83A1-F6EECF244321}">
                <p14:modId xmlns:p14="http://schemas.microsoft.com/office/powerpoint/2010/main" val="1764425189"/>
              </p:ext>
            </p:extLst>
          </p:nvPr>
        </p:nvGraphicFramePr>
        <p:xfrm>
          <a:off x="357187" y="2213324"/>
          <a:ext cx="4798225" cy="4611630"/>
        </p:xfrm>
        <a:graphic>
          <a:graphicData uri="http://schemas.openxmlformats.org/drawingml/2006/table">
            <a:tbl>
              <a:tblPr>
                <a:noFill/>
                <a:tableStyleId>{219A6A25-8920-442D-B4AA-A63F15559B0A}</a:tableStyleId>
              </a:tblPr>
              <a:tblGrid>
                <a:gridCol w="397225">
                  <a:extLst>
                    <a:ext uri="{9D8B030D-6E8A-4147-A177-3AD203B41FA5}">
                      <a16:colId xmlns:a16="http://schemas.microsoft.com/office/drawing/2014/main" xmlns="" val="20000"/>
                    </a:ext>
                  </a:extLst>
                </a:gridCol>
                <a:gridCol w="1350000">
                  <a:extLst>
                    <a:ext uri="{9D8B030D-6E8A-4147-A177-3AD203B41FA5}">
                      <a16:colId xmlns:a16="http://schemas.microsoft.com/office/drawing/2014/main" xmlns="" val="20001"/>
                    </a:ext>
                  </a:extLst>
                </a:gridCol>
                <a:gridCol w="1350000">
                  <a:extLst>
                    <a:ext uri="{9D8B030D-6E8A-4147-A177-3AD203B41FA5}">
                      <a16:colId xmlns:a16="http://schemas.microsoft.com/office/drawing/2014/main" xmlns="" val="20002"/>
                    </a:ext>
                  </a:extLst>
                </a:gridCol>
                <a:gridCol w="621000">
                  <a:extLst>
                    <a:ext uri="{9D8B030D-6E8A-4147-A177-3AD203B41FA5}">
                      <a16:colId xmlns:a16="http://schemas.microsoft.com/office/drawing/2014/main" xmlns="" val="20003"/>
                    </a:ext>
                  </a:extLst>
                </a:gridCol>
                <a:gridCol w="540000">
                  <a:extLst>
                    <a:ext uri="{9D8B030D-6E8A-4147-A177-3AD203B41FA5}">
                      <a16:colId xmlns:a16="http://schemas.microsoft.com/office/drawing/2014/main" xmlns="" val="20004"/>
                    </a:ext>
                  </a:extLst>
                </a:gridCol>
                <a:gridCol w="540000">
                  <a:extLst>
                    <a:ext uri="{9D8B030D-6E8A-4147-A177-3AD203B41FA5}">
                      <a16:colId xmlns:a16="http://schemas.microsoft.com/office/drawing/2014/main" xmlns="" val="20005"/>
                    </a:ext>
                  </a:extLst>
                </a:gridCol>
              </a:tblGrid>
              <a:tr h="360000">
                <a:tc>
                  <a:txBody>
                    <a:bodyPr/>
                    <a:lstStyle/>
                    <a:p>
                      <a:pPr marL="0" marR="0" lvl="0" indent="0" algn="ctr" rtl="0">
                        <a:lnSpc>
                          <a:spcPct val="100000"/>
                        </a:lnSpc>
                        <a:spcBef>
                          <a:spcPts val="0"/>
                        </a:spcBef>
                        <a:spcAft>
                          <a:spcPts val="0"/>
                        </a:spcAft>
                        <a:buClr>
                          <a:schemeClr val="dk1"/>
                        </a:buClr>
                        <a:buSzPts val="1200"/>
                        <a:buFont typeface="Calibri"/>
                        <a:buNone/>
                      </a:pPr>
                      <a:endParaRPr sz="1200" b="1" u="none" strike="noStrike" cap="none">
                        <a:solidFill>
                          <a:schemeClr val="dk2"/>
                        </a:solidFill>
                        <a:latin typeface="Meiryo"/>
                        <a:ea typeface="Meiryo"/>
                        <a:cs typeface="Meiryo"/>
                        <a:sym typeface="Meiryo"/>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0CECE"/>
                    </a:solidFill>
                  </a:tcPr>
                </a:tc>
                <a:tc>
                  <a:txBody>
                    <a:bodyPr/>
                    <a:lstStyle/>
                    <a:p>
                      <a:pPr marL="0" marR="0" lvl="0" indent="0" algn="ctr" rtl="0">
                        <a:lnSpc>
                          <a:spcPct val="100000"/>
                        </a:lnSpc>
                        <a:spcBef>
                          <a:spcPts val="0"/>
                        </a:spcBef>
                        <a:spcAft>
                          <a:spcPts val="0"/>
                        </a:spcAft>
                        <a:buClr>
                          <a:schemeClr val="dk2"/>
                        </a:buClr>
                        <a:buSzPts val="1200"/>
                        <a:buFont typeface="Meiryo"/>
                        <a:buNone/>
                      </a:pPr>
                      <a:r>
                        <a:rPr lang="ja-JP" sz="1200" b="1" u="none" strike="noStrike" cap="none">
                          <a:solidFill>
                            <a:schemeClr val="dk2"/>
                          </a:solidFill>
                          <a:latin typeface="Meiryo"/>
                          <a:ea typeface="Meiryo"/>
                          <a:cs typeface="Meiryo"/>
                          <a:sym typeface="Meiryo"/>
                        </a:rPr>
                        <a:t>病院／大学</a:t>
                      </a:r>
                      <a:endParaRPr sz="1200" b="1" u="none" strike="noStrike" cap="none">
                        <a:solidFill>
                          <a:schemeClr val="dk2"/>
                        </a:solidFill>
                        <a:latin typeface="Meiryo"/>
                        <a:ea typeface="Meiryo"/>
                        <a:cs typeface="Meiryo"/>
                        <a:sym typeface="Meiryo"/>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0CECE"/>
                    </a:solidFill>
                  </a:tcPr>
                </a:tc>
                <a:tc>
                  <a:txBody>
                    <a:bodyPr/>
                    <a:lstStyle/>
                    <a:p>
                      <a:pPr marL="0" marR="0" lvl="0" indent="0" algn="ctr" rtl="0">
                        <a:lnSpc>
                          <a:spcPct val="100000"/>
                        </a:lnSpc>
                        <a:spcBef>
                          <a:spcPts val="0"/>
                        </a:spcBef>
                        <a:spcAft>
                          <a:spcPts val="0"/>
                        </a:spcAft>
                        <a:buClr>
                          <a:schemeClr val="dk2"/>
                        </a:buClr>
                        <a:buSzPts val="1200"/>
                        <a:buFont typeface="Meiryo"/>
                        <a:buNone/>
                      </a:pPr>
                      <a:r>
                        <a:rPr lang="ja-JP" sz="1200" b="1" u="none" strike="noStrike" cap="none">
                          <a:solidFill>
                            <a:schemeClr val="dk2"/>
                          </a:solidFill>
                          <a:latin typeface="Meiryo"/>
                          <a:ea typeface="Meiryo"/>
                          <a:cs typeface="Meiryo"/>
                          <a:sym typeface="Meiryo"/>
                        </a:rPr>
                        <a:t>所属</a:t>
                      </a:r>
                      <a:endParaRPr sz="1200" b="1" u="none" strike="noStrike" cap="none">
                        <a:solidFill>
                          <a:schemeClr val="dk2"/>
                        </a:solidFill>
                        <a:latin typeface="Meiryo"/>
                        <a:ea typeface="Meiryo"/>
                        <a:cs typeface="Meiryo"/>
                        <a:sym typeface="Meiryo"/>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0CECE"/>
                    </a:solidFill>
                  </a:tcPr>
                </a:tc>
                <a:tc>
                  <a:txBody>
                    <a:bodyPr/>
                    <a:lstStyle/>
                    <a:p>
                      <a:pPr marL="0" marR="0" lvl="0" indent="0" algn="ctr" rtl="0">
                        <a:lnSpc>
                          <a:spcPct val="100000"/>
                        </a:lnSpc>
                        <a:spcBef>
                          <a:spcPts val="0"/>
                        </a:spcBef>
                        <a:spcAft>
                          <a:spcPts val="0"/>
                        </a:spcAft>
                        <a:buClr>
                          <a:schemeClr val="dk2"/>
                        </a:buClr>
                        <a:buSzPts val="1200"/>
                        <a:buFont typeface="Meiryo"/>
                        <a:buNone/>
                      </a:pPr>
                      <a:r>
                        <a:rPr lang="ja-JP" sz="1200" b="1" u="none" strike="noStrike" cap="none">
                          <a:solidFill>
                            <a:schemeClr val="dk2"/>
                          </a:solidFill>
                          <a:latin typeface="Meiryo"/>
                          <a:ea typeface="Meiryo"/>
                          <a:cs typeface="Meiryo"/>
                          <a:sym typeface="Meiryo"/>
                        </a:rPr>
                        <a:t>経験年数</a:t>
                      </a:r>
                      <a:endParaRPr sz="1200" b="1" u="none" strike="noStrike" cap="none">
                        <a:solidFill>
                          <a:schemeClr val="dk2"/>
                        </a:solidFill>
                        <a:latin typeface="Meiryo"/>
                        <a:ea typeface="Meiryo"/>
                        <a:cs typeface="Meiryo"/>
                        <a:sym typeface="Meiryo"/>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0CECE"/>
                    </a:solidFill>
                  </a:tcPr>
                </a:tc>
                <a:tc>
                  <a:txBody>
                    <a:bodyPr/>
                    <a:lstStyle/>
                    <a:p>
                      <a:pPr marL="0" marR="0" lvl="0" indent="0" algn="ctr" rtl="0">
                        <a:lnSpc>
                          <a:spcPct val="100000"/>
                        </a:lnSpc>
                        <a:spcBef>
                          <a:spcPts val="0"/>
                        </a:spcBef>
                        <a:spcAft>
                          <a:spcPts val="0"/>
                        </a:spcAft>
                        <a:buClr>
                          <a:schemeClr val="dk2"/>
                        </a:buClr>
                        <a:buSzPts val="1200"/>
                        <a:buFont typeface="Meiryo"/>
                        <a:buNone/>
                      </a:pPr>
                      <a:r>
                        <a:rPr lang="ja-JP" sz="1200" b="1" u="none" strike="noStrike" cap="none">
                          <a:solidFill>
                            <a:schemeClr val="dk2"/>
                          </a:solidFill>
                          <a:latin typeface="Meiryo"/>
                          <a:ea typeface="Meiryo"/>
                          <a:cs typeface="Meiryo"/>
                          <a:sym typeface="Meiryo"/>
                        </a:rPr>
                        <a:t>年齢</a:t>
                      </a:r>
                      <a:endParaRPr sz="1200" b="1" u="none" strike="noStrike" cap="none">
                        <a:solidFill>
                          <a:schemeClr val="dk2"/>
                        </a:solidFill>
                        <a:latin typeface="Meiryo"/>
                        <a:ea typeface="Meiryo"/>
                        <a:cs typeface="Meiryo"/>
                        <a:sym typeface="Meiryo"/>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0CECE"/>
                    </a:solidFill>
                  </a:tcPr>
                </a:tc>
                <a:tc>
                  <a:txBody>
                    <a:bodyPr/>
                    <a:lstStyle/>
                    <a:p>
                      <a:pPr marL="0" marR="0" lvl="0" indent="0" algn="ctr" rtl="0">
                        <a:lnSpc>
                          <a:spcPct val="100000"/>
                        </a:lnSpc>
                        <a:spcBef>
                          <a:spcPts val="0"/>
                        </a:spcBef>
                        <a:spcAft>
                          <a:spcPts val="0"/>
                        </a:spcAft>
                        <a:buClr>
                          <a:schemeClr val="dk2"/>
                        </a:buClr>
                        <a:buSzPts val="1200"/>
                        <a:buFont typeface="Meiryo"/>
                        <a:buNone/>
                      </a:pPr>
                      <a:r>
                        <a:rPr lang="ja-JP" sz="1200" b="1" u="none" strike="noStrike" cap="none">
                          <a:solidFill>
                            <a:schemeClr val="dk2"/>
                          </a:solidFill>
                          <a:latin typeface="Meiryo"/>
                          <a:ea typeface="Meiryo"/>
                          <a:cs typeface="Meiryo"/>
                          <a:sym typeface="Meiryo"/>
                        </a:rPr>
                        <a:t>性別</a:t>
                      </a:r>
                      <a:endParaRPr sz="1200" b="1" u="none" strike="noStrike" cap="none">
                        <a:solidFill>
                          <a:schemeClr val="dk2"/>
                        </a:solidFill>
                        <a:latin typeface="Meiryo"/>
                        <a:ea typeface="Meiryo"/>
                        <a:cs typeface="Meiryo"/>
                        <a:sym typeface="Meiryo"/>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0CECE"/>
                    </a:solidFill>
                  </a:tcPr>
                </a:tc>
                <a:extLst>
                  <a:ext uri="{0D108BD9-81ED-4DB2-BD59-A6C34878D82A}">
                    <a16:rowId xmlns:a16="http://schemas.microsoft.com/office/drawing/2014/main" xmlns="" val="10000"/>
                  </a:ext>
                </a:extLst>
              </a:tr>
              <a:tr h="360000">
                <a:tc>
                  <a:txBody>
                    <a:bodyPr/>
                    <a:lstStyle/>
                    <a:p>
                      <a:pPr marL="0" marR="0" lvl="0" indent="0" algn="ctr" rtl="0">
                        <a:lnSpc>
                          <a:spcPct val="100000"/>
                        </a:lnSpc>
                        <a:spcBef>
                          <a:spcPts val="0"/>
                        </a:spcBef>
                        <a:spcAft>
                          <a:spcPts val="0"/>
                        </a:spcAft>
                        <a:buClr>
                          <a:schemeClr val="dk1"/>
                        </a:buClr>
                        <a:buSzPts val="1200"/>
                        <a:buFont typeface="Meiryo"/>
                        <a:buNone/>
                      </a:pPr>
                      <a:r>
                        <a:rPr lang="ja-JP" sz="1200" b="0" u="none" strike="noStrike" cap="none">
                          <a:latin typeface="Meiryo"/>
                          <a:ea typeface="Meiryo"/>
                          <a:cs typeface="Meiryo"/>
                          <a:sym typeface="Meiryo"/>
                        </a:rPr>
                        <a:t>1</a:t>
                      </a:r>
                      <a:endParaRPr sz="1200" b="0" u="none" strike="noStrike" cap="none">
                        <a:latin typeface="Meiryo"/>
                        <a:ea typeface="Meiryo"/>
                        <a:cs typeface="Meiryo"/>
                        <a:sym typeface="Meiryo"/>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ハノイ医科大学</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リハビリ</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2</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26</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女性</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extLst>
                  <a:ext uri="{0D108BD9-81ED-4DB2-BD59-A6C34878D82A}">
                    <a16:rowId xmlns:a16="http://schemas.microsoft.com/office/drawing/2014/main" xmlns="" val="10001"/>
                  </a:ext>
                </a:extLst>
              </a:tr>
              <a:tr h="360000">
                <a:tc>
                  <a:txBody>
                    <a:bodyPr/>
                    <a:lstStyle/>
                    <a:p>
                      <a:pPr marL="0" marR="0" lvl="0" indent="0" algn="ctr" rtl="0">
                        <a:lnSpc>
                          <a:spcPct val="100000"/>
                        </a:lnSpc>
                        <a:spcBef>
                          <a:spcPts val="0"/>
                        </a:spcBef>
                        <a:spcAft>
                          <a:spcPts val="0"/>
                        </a:spcAft>
                        <a:buClr>
                          <a:schemeClr val="dk1"/>
                        </a:buClr>
                        <a:buSzPts val="1200"/>
                        <a:buFont typeface="Meiryo"/>
                        <a:buNone/>
                      </a:pPr>
                      <a:r>
                        <a:rPr lang="ja-JP" sz="1200" b="0" u="none" strike="noStrike" cap="none">
                          <a:latin typeface="Meiryo"/>
                          <a:ea typeface="Meiryo"/>
                          <a:cs typeface="Meiryo"/>
                          <a:sym typeface="Meiryo"/>
                        </a:rPr>
                        <a:t>2</a:t>
                      </a:r>
                      <a:endParaRPr sz="1200" b="0" u="none" strike="noStrike" cap="none">
                        <a:latin typeface="Meiryo"/>
                        <a:ea typeface="Meiryo"/>
                        <a:cs typeface="Meiryo"/>
                        <a:sym typeface="Meiryo"/>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バクマイ病院</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リハビリ</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3</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27</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男性</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extLst>
                  <a:ext uri="{0D108BD9-81ED-4DB2-BD59-A6C34878D82A}">
                    <a16:rowId xmlns:a16="http://schemas.microsoft.com/office/drawing/2014/main" xmlns="" val="10002"/>
                  </a:ext>
                </a:extLst>
              </a:tr>
              <a:tr h="360000">
                <a:tc>
                  <a:txBody>
                    <a:bodyPr/>
                    <a:lstStyle/>
                    <a:p>
                      <a:pPr marL="0" marR="0" lvl="0" indent="0" algn="ctr" rtl="0">
                        <a:lnSpc>
                          <a:spcPct val="100000"/>
                        </a:lnSpc>
                        <a:spcBef>
                          <a:spcPts val="0"/>
                        </a:spcBef>
                        <a:spcAft>
                          <a:spcPts val="0"/>
                        </a:spcAft>
                        <a:buClr>
                          <a:srgbClr val="000000"/>
                        </a:buClr>
                        <a:buSzPts val="1200"/>
                        <a:buFont typeface="Meiryo"/>
                        <a:buNone/>
                      </a:pPr>
                      <a:r>
                        <a:rPr lang="ja-JP" sz="1200" b="0" i="0" u="none" strike="noStrike" cap="none">
                          <a:solidFill>
                            <a:srgbClr val="000000"/>
                          </a:solidFill>
                          <a:latin typeface="Meiryo"/>
                          <a:ea typeface="Meiryo"/>
                          <a:cs typeface="Meiryo"/>
                          <a:sym typeface="Meiryo"/>
                        </a:rPr>
                        <a:t>3</a:t>
                      </a:r>
                      <a:endParaRPr sz="1200" b="0" u="none" strike="noStrike" cap="none">
                        <a:latin typeface="Meiryo"/>
                        <a:ea typeface="Meiryo"/>
                        <a:cs typeface="Meiryo"/>
                        <a:sym typeface="Meiryo"/>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バクマイ病院</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リハビリ</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3</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27</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女性</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extLst>
                  <a:ext uri="{0D108BD9-81ED-4DB2-BD59-A6C34878D82A}">
                    <a16:rowId xmlns:a16="http://schemas.microsoft.com/office/drawing/2014/main" xmlns="" val="10003"/>
                  </a:ext>
                </a:extLst>
              </a:tr>
              <a:tr h="360000">
                <a:tc>
                  <a:txBody>
                    <a:bodyPr/>
                    <a:lstStyle/>
                    <a:p>
                      <a:pPr marL="0" marR="0" lvl="0" indent="0" algn="ctr" rtl="0">
                        <a:lnSpc>
                          <a:spcPct val="100000"/>
                        </a:lnSpc>
                        <a:spcBef>
                          <a:spcPts val="0"/>
                        </a:spcBef>
                        <a:spcAft>
                          <a:spcPts val="0"/>
                        </a:spcAft>
                        <a:buClr>
                          <a:srgbClr val="000000"/>
                        </a:buClr>
                        <a:buSzPts val="1200"/>
                        <a:buFont typeface="Meiryo"/>
                        <a:buNone/>
                      </a:pPr>
                      <a:r>
                        <a:rPr lang="ja-JP" sz="1200" b="0" i="0" u="none" strike="noStrike" cap="none">
                          <a:solidFill>
                            <a:srgbClr val="000000"/>
                          </a:solidFill>
                          <a:latin typeface="Meiryo"/>
                          <a:ea typeface="Meiryo"/>
                          <a:cs typeface="Meiryo"/>
                          <a:sym typeface="Meiryo"/>
                        </a:rPr>
                        <a:t>4</a:t>
                      </a:r>
                      <a:endParaRPr sz="1200" b="0" u="none" strike="noStrike" cap="none">
                        <a:latin typeface="Meiryo"/>
                        <a:ea typeface="Meiryo"/>
                        <a:cs typeface="Meiryo"/>
                        <a:sym typeface="Meiryo"/>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ベトドク病院</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リハビリ</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4</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28</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男性</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extLst>
                  <a:ext uri="{0D108BD9-81ED-4DB2-BD59-A6C34878D82A}">
                    <a16:rowId xmlns:a16="http://schemas.microsoft.com/office/drawing/2014/main" xmlns="" val="10004"/>
                  </a:ext>
                </a:extLst>
              </a:tr>
              <a:tr h="360000">
                <a:tc>
                  <a:txBody>
                    <a:bodyPr/>
                    <a:lstStyle/>
                    <a:p>
                      <a:pPr marL="0" marR="0" lvl="0" indent="0" algn="ctr" rtl="0">
                        <a:lnSpc>
                          <a:spcPct val="100000"/>
                        </a:lnSpc>
                        <a:spcBef>
                          <a:spcPts val="0"/>
                        </a:spcBef>
                        <a:spcAft>
                          <a:spcPts val="0"/>
                        </a:spcAft>
                        <a:buClr>
                          <a:schemeClr val="dk1"/>
                        </a:buClr>
                        <a:buSzPts val="1200"/>
                        <a:buFont typeface="Meiryo"/>
                        <a:buNone/>
                      </a:pPr>
                      <a:r>
                        <a:rPr lang="ja-JP" sz="1200" b="0" u="none" strike="noStrike" cap="none">
                          <a:latin typeface="Meiryo"/>
                          <a:ea typeface="Meiryo"/>
                          <a:cs typeface="Meiryo"/>
                          <a:sym typeface="Meiryo"/>
                        </a:rPr>
                        <a:t>5</a:t>
                      </a:r>
                      <a:endParaRPr sz="1200" b="0" u="none" strike="noStrike" cap="none">
                        <a:latin typeface="Meiryo"/>
                        <a:ea typeface="Meiryo"/>
                        <a:cs typeface="Meiryo"/>
                        <a:sym typeface="Meiryo"/>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タイグエン医薬大学</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総合／リハビリ</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6</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30</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女性</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extLst>
                  <a:ext uri="{0D108BD9-81ED-4DB2-BD59-A6C34878D82A}">
                    <a16:rowId xmlns:a16="http://schemas.microsoft.com/office/drawing/2014/main" xmlns="" val="10005"/>
                  </a:ext>
                </a:extLst>
              </a:tr>
              <a:tr h="360000">
                <a:tc>
                  <a:txBody>
                    <a:bodyPr/>
                    <a:lstStyle/>
                    <a:p>
                      <a:pPr marL="0" marR="0" lvl="0" indent="0" algn="ctr" rtl="0">
                        <a:lnSpc>
                          <a:spcPct val="100000"/>
                        </a:lnSpc>
                        <a:spcBef>
                          <a:spcPts val="0"/>
                        </a:spcBef>
                        <a:spcAft>
                          <a:spcPts val="0"/>
                        </a:spcAft>
                        <a:buClr>
                          <a:schemeClr val="dk1"/>
                        </a:buClr>
                        <a:buSzPts val="1200"/>
                        <a:buFont typeface="Meiryo"/>
                        <a:buNone/>
                      </a:pPr>
                      <a:r>
                        <a:rPr lang="ja-JP" sz="1200" b="0" u="none" strike="noStrike" cap="none">
                          <a:latin typeface="Meiryo"/>
                          <a:ea typeface="Meiryo"/>
                          <a:cs typeface="Meiryo"/>
                          <a:sym typeface="Meiryo"/>
                        </a:rPr>
                        <a:t>6</a:t>
                      </a:r>
                      <a:endParaRPr sz="1200" b="0" u="none" strike="noStrike" cap="none">
                        <a:latin typeface="Meiryo"/>
                        <a:ea typeface="Meiryo"/>
                        <a:cs typeface="Meiryo"/>
                        <a:sym typeface="Meiryo"/>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ベトドク病院</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神経内科</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25</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48</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男性</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extLst>
                  <a:ext uri="{0D108BD9-81ED-4DB2-BD59-A6C34878D82A}">
                    <a16:rowId xmlns:a16="http://schemas.microsoft.com/office/drawing/2014/main" xmlns="" val="10006"/>
                  </a:ext>
                </a:extLst>
              </a:tr>
              <a:tr h="360000">
                <a:tc>
                  <a:txBody>
                    <a:bodyPr/>
                    <a:lstStyle/>
                    <a:p>
                      <a:pPr marL="0" marR="0" lvl="0" indent="0" algn="ctr" rtl="0">
                        <a:lnSpc>
                          <a:spcPct val="100000"/>
                        </a:lnSpc>
                        <a:spcBef>
                          <a:spcPts val="0"/>
                        </a:spcBef>
                        <a:spcAft>
                          <a:spcPts val="0"/>
                        </a:spcAft>
                        <a:buClr>
                          <a:schemeClr val="dk1"/>
                        </a:buClr>
                        <a:buSzPts val="1200"/>
                        <a:buFont typeface="Meiryo"/>
                        <a:buNone/>
                      </a:pPr>
                      <a:r>
                        <a:rPr lang="ja-JP" sz="1200" b="0" u="none" strike="noStrike" cap="none">
                          <a:latin typeface="Meiryo"/>
                          <a:ea typeface="Meiryo"/>
                          <a:cs typeface="Meiryo"/>
                          <a:sym typeface="Meiryo"/>
                        </a:rPr>
                        <a:t>7</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バクマイ病院</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リハビリ</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3</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28</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男性</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extLst>
                  <a:ext uri="{0D108BD9-81ED-4DB2-BD59-A6C34878D82A}">
                    <a16:rowId xmlns:a16="http://schemas.microsoft.com/office/drawing/2014/main" xmlns="" val="10007"/>
                  </a:ext>
                </a:extLst>
              </a:tr>
              <a:tr h="360000">
                <a:tc>
                  <a:txBody>
                    <a:bodyPr/>
                    <a:lstStyle/>
                    <a:p>
                      <a:pPr marL="0" marR="0" lvl="0" indent="0" algn="ctr" rtl="0">
                        <a:lnSpc>
                          <a:spcPct val="100000"/>
                        </a:lnSpc>
                        <a:spcBef>
                          <a:spcPts val="0"/>
                        </a:spcBef>
                        <a:spcAft>
                          <a:spcPts val="0"/>
                        </a:spcAft>
                        <a:buClr>
                          <a:schemeClr val="dk1"/>
                        </a:buClr>
                        <a:buSzPts val="1200"/>
                        <a:buFont typeface="Meiryo"/>
                        <a:buNone/>
                      </a:pPr>
                      <a:r>
                        <a:rPr lang="ja-JP" sz="1200" b="0" u="none" strike="noStrike" cap="none">
                          <a:latin typeface="Meiryo"/>
                          <a:ea typeface="Meiryo"/>
                          <a:cs typeface="Meiryo"/>
                          <a:sym typeface="Meiryo"/>
                        </a:rPr>
                        <a:t>8</a:t>
                      </a:r>
                      <a:endParaRPr sz="1200" b="0" u="none" strike="noStrike" cap="none">
                        <a:latin typeface="Meiryo"/>
                        <a:ea typeface="Meiryo"/>
                        <a:cs typeface="Meiryo"/>
                        <a:sym typeface="Meiryo"/>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バクマイ病院</a:t>
                      </a:r>
                      <a:endParaRPr sz="1200" u="none" strike="noStrike" cap="none">
                        <a:latin typeface="Meiryo"/>
                        <a:ea typeface="Meiryo"/>
                        <a:cs typeface="Meiryo"/>
                        <a:sym typeface="Meiryo"/>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リハビリ</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8</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36</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女性</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extLst>
                  <a:ext uri="{0D108BD9-81ED-4DB2-BD59-A6C34878D82A}">
                    <a16:rowId xmlns:a16="http://schemas.microsoft.com/office/drawing/2014/main" xmlns="" val="10008"/>
                  </a:ext>
                </a:extLst>
              </a:tr>
              <a:tr h="360000">
                <a:tc>
                  <a:txBody>
                    <a:bodyPr/>
                    <a:lstStyle/>
                    <a:p>
                      <a:pPr marL="0" marR="0" lvl="0" indent="0" algn="ctr" rtl="0">
                        <a:lnSpc>
                          <a:spcPct val="100000"/>
                        </a:lnSpc>
                        <a:spcBef>
                          <a:spcPts val="0"/>
                        </a:spcBef>
                        <a:spcAft>
                          <a:spcPts val="0"/>
                        </a:spcAft>
                        <a:buClr>
                          <a:schemeClr val="dk1"/>
                        </a:buClr>
                        <a:buSzPts val="1200"/>
                        <a:buFont typeface="Meiryo"/>
                        <a:buNone/>
                      </a:pPr>
                      <a:r>
                        <a:rPr lang="ja-JP" sz="1200" b="0" u="none" strike="noStrike" cap="none">
                          <a:latin typeface="Meiryo"/>
                          <a:ea typeface="Meiryo"/>
                          <a:cs typeface="Meiryo"/>
                          <a:sym typeface="Meiryo"/>
                        </a:rPr>
                        <a:t>9</a:t>
                      </a:r>
                      <a:endParaRPr sz="1200" b="0" u="none" strike="noStrike" cap="none">
                        <a:latin typeface="Meiryo"/>
                        <a:ea typeface="Meiryo"/>
                        <a:cs typeface="Meiryo"/>
                        <a:sym typeface="Meiryo"/>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ハノイ医科大学</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総合／リハビリ</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10</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34</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女性</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extLst>
                  <a:ext uri="{0D108BD9-81ED-4DB2-BD59-A6C34878D82A}">
                    <a16:rowId xmlns:a16="http://schemas.microsoft.com/office/drawing/2014/main" xmlns="" val="10009"/>
                  </a:ext>
                </a:extLst>
              </a:tr>
              <a:tr h="360000">
                <a:tc>
                  <a:txBody>
                    <a:bodyPr/>
                    <a:lstStyle/>
                    <a:p>
                      <a:pPr marL="0" marR="0" lvl="0" indent="0" algn="ctr" rtl="0">
                        <a:lnSpc>
                          <a:spcPct val="100000"/>
                        </a:lnSpc>
                        <a:spcBef>
                          <a:spcPts val="0"/>
                        </a:spcBef>
                        <a:spcAft>
                          <a:spcPts val="0"/>
                        </a:spcAft>
                        <a:buClr>
                          <a:schemeClr val="dk1"/>
                        </a:buClr>
                        <a:buSzPts val="1200"/>
                        <a:buFont typeface="Meiryo"/>
                        <a:buNone/>
                      </a:pPr>
                      <a:r>
                        <a:rPr lang="ja-JP" sz="1200" b="0" u="none" strike="noStrike" cap="none">
                          <a:latin typeface="Meiryo"/>
                          <a:ea typeface="Meiryo"/>
                          <a:cs typeface="Meiryo"/>
                          <a:sym typeface="Meiryo"/>
                        </a:rPr>
                        <a:t>10</a:t>
                      </a:r>
                      <a:endParaRPr sz="1200" b="0" u="none" strike="noStrike" cap="none">
                        <a:latin typeface="Meiryo"/>
                        <a:ea typeface="Meiryo"/>
                        <a:cs typeface="Meiryo"/>
                        <a:sym typeface="Meiryo"/>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ベトドク病院</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リハビリ</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4</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28</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女性</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extLst>
                  <a:ext uri="{0D108BD9-81ED-4DB2-BD59-A6C34878D82A}">
                    <a16:rowId xmlns:a16="http://schemas.microsoft.com/office/drawing/2014/main" xmlns="" val="10010"/>
                  </a:ext>
                </a:extLst>
              </a:tr>
              <a:tr h="360000">
                <a:tc>
                  <a:txBody>
                    <a:bodyPr/>
                    <a:lstStyle/>
                    <a:p>
                      <a:pPr marL="0" marR="0" lvl="0" indent="0" algn="ctr" rtl="0">
                        <a:lnSpc>
                          <a:spcPct val="100000"/>
                        </a:lnSpc>
                        <a:spcBef>
                          <a:spcPts val="0"/>
                        </a:spcBef>
                        <a:spcAft>
                          <a:spcPts val="0"/>
                        </a:spcAft>
                        <a:buClr>
                          <a:schemeClr val="dk1"/>
                        </a:buClr>
                        <a:buSzPts val="1200"/>
                        <a:buFont typeface="Meiryo"/>
                        <a:buNone/>
                      </a:pPr>
                      <a:r>
                        <a:rPr lang="ja-JP" sz="1200" b="0" u="none" strike="noStrike" cap="none">
                          <a:latin typeface="Meiryo"/>
                          <a:ea typeface="Meiryo"/>
                          <a:cs typeface="Meiryo"/>
                          <a:sym typeface="Meiryo"/>
                        </a:rPr>
                        <a:t>11</a:t>
                      </a:r>
                      <a:endParaRPr sz="1200" b="0" u="none" strike="noStrike" cap="none">
                        <a:latin typeface="Meiryo"/>
                        <a:ea typeface="Meiryo"/>
                        <a:cs typeface="Meiryo"/>
                        <a:sym typeface="Meiryo"/>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ベトドク病院</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dirty="0">
                          <a:latin typeface="Meiryo"/>
                          <a:ea typeface="Meiryo"/>
                          <a:cs typeface="Meiryo"/>
                          <a:sym typeface="Meiryo"/>
                        </a:rPr>
                        <a:t>脳神経</a:t>
                      </a:r>
                      <a:r>
                        <a:rPr lang="ja-JP" sz="1200" u="none" strike="noStrike" cap="none" dirty="0" smtClean="0">
                          <a:latin typeface="Meiryo"/>
                          <a:ea typeface="Meiryo"/>
                          <a:cs typeface="Meiryo"/>
                          <a:sym typeface="Meiryo"/>
                        </a:rPr>
                        <a:t>外科</a:t>
                      </a:r>
                      <a:endParaRPr lang="en-US" altLang="ja-JP" sz="1200" u="none" strike="noStrike" cap="none" dirty="0" smtClean="0">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u="none" strike="noStrike" cap="none" dirty="0" smtClean="0">
                          <a:latin typeface="Meiryo"/>
                          <a:ea typeface="Meiryo"/>
                          <a:cs typeface="Meiryo"/>
                          <a:sym typeface="Meiryo"/>
                        </a:rPr>
                        <a:t>（</a:t>
                      </a:r>
                      <a:r>
                        <a:rPr lang="ja-JP" sz="1200" u="none" strike="noStrike" cap="none" dirty="0">
                          <a:latin typeface="Meiryo"/>
                          <a:ea typeface="Meiryo"/>
                          <a:cs typeface="Meiryo"/>
                          <a:sym typeface="Meiryo"/>
                        </a:rPr>
                        <a:t>副部長）</a:t>
                      </a:r>
                      <a:endParaRPr sz="1400" u="none" strike="noStrike" cap="none" dirty="0"/>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25</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48</a:t>
                      </a:r>
                      <a:endParaRPr sz="1400" u="none" strike="noStrike" cap="none"/>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dirty="0">
                          <a:latin typeface="Meiryo"/>
                          <a:ea typeface="Meiryo"/>
                          <a:cs typeface="Meiryo"/>
                          <a:sym typeface="Meiryo"/>
                        </a:rPr>
                        <a:t>男性</a:t>
                      </a:r>
                      <a:endParaRPr sz="1400" u="none" strike="noStrike" cap="none" dirty="0"/>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DDEAF6"/>
                    </a:solidFill>
                  </a:tcPr>
                </a:tc>
                <a:extLst>
                  <a:ext uri="{0D108BD9-81ED-4DB2-BD59-A6C34878D82A}">
                    <a16:rowId xmlns:a16="http://schemas.microsoft.com/office/drawing/2014/main" xmlns="" val="10011"/>
                  </a:ext>
                </a:extLst>
              </a:tr>
            </a:tbl>
          </a:graphicData>
        </a:graphic>
      </p:graphicFrame>
      <p:pic>
        <p:nvPicPr>
          <p:cNvPr id="1790" name="Google Shape;1790;g1111c098675_0_8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12553" y="3009900"/>
            <a:ext cx="3832092" cy="2371003"/>
          </a:xfrm>
          <a:prstGeom prst="rect">
            <a:avLst/>
          </a:prstGeom>
          <a:noFill/>
          <a:ln>
            <a:noFill/>
          </a:ln>
        </p:spPr>
      </p:pic>
      <p:sp>
        <p:nvSpPr>
          <p:cNvPr id="1791" name="Google Shape;1791;g1111c098675_0_889"/>
          <p:cNvSpPr txBox="1">
            <a:spLocks noGrp="1"/>
          </p:cNvSpPr>
          <p:nvPr>
            <p:ph type="body" idx="1"/>
          </p:nvPr>
        </p:nvSpPr>
        <p:spPr>
          <a:xfrm>
            <a:off x="5975304" y="2566403"/>
            <a:ext cx="2306700" cy="443400"/>
          </a:xfrm>
          <a:prstGeom prst="rect">
            <a:avLst/>
          </a:prstGeom>
          <a:noFill/>
          <a:ln>
            <a:noFill/>
          </a:ln>
        </p:spPr>
        <p:txBody>
          <a:bodyPr spcFirstLastPara="1" wrap="square" lIns="84375" tIns="42175" rIns="84375" bIns="42175" anchor="t" anchorCtr="0">
            <a:noAutofit/>
          </a:bodyPr>
          <a:lstStyle/>
          <a:p>
            <a:pPr marL="162661" lvl="1" indent="0" algn="ctr" rtl="0">
              <a:lnSpc>
                <a:spcPct val="150000"/>
              </a:lnSpc>
              <a:spcBef>
                <a:spcPts val="0"/>
              </a:spcBef>
              <a:spcAft>
                <a:spcPts val="0"/>
              </a:spcAft>
              <a:buSzPts val="1280"/>
              <a:buNone/>
            </a:pPr>
            <a:r>
              <a:rPr lang="ja-JP" sz="1400" b="1">
                <a:solidFill>
                  <a:schemeClr val="dk2"/>
                </a:solidFill>
                <a:latin typeface="Meiryo"/>
                <a:ea typeface="Meiryo"/>
                <a:cs typeface="Meiryo"/>
                <a:sym typeface="Meiryo"/>
              </a:rPr>
              <a:t>所属病院／大学の内訳</a:t>
            </a:r>
            <a:endParaRPr sz="1400" b="1">
              <a:solidFill>
                <a:schemeClr val="dk2"/>
              </a:solidFill>
              <a:latin typeface="Meiryo"/>
              <a:ea typeface="Meiryo"/>
              <a:cs typeface="Meiryo"/>
              <a:sym typeface="Meiryo"/>
            </a:endParaRPr>
          </a:p>
        </p:txBody>
      </p:sp>
      <p:sp>
        <p:nvSpPr>
          <p:cNvPr id="2" name="スライド番号プレースホルダー 1">
            <a:extLst>
              <a:ext uri="{FF2B5EF4-FFF2-40B4-BE49-F238E27FC236}">
                <a16:creationId xmlns:a16="http://schemas.microsoft.com/office/drawing/2014/main" xmlns="" id="{615469BC-D2B8-48FA-ACD3-8C8A55EEBA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46</a:t>
            </a:fld>
            <a:endParaRPr lang="ja-JP" altLang="en-US" dirty="0"/>
          </a:p>
        </p:txBody>
      </p:sp>
    </p:spTree>
    <p:extLst>
      <p:ext uri="{BB962C8B-B14F-4D97-AF65-F5344CB8AC3E}">
        <p14:creationId xmlns:p14="http://schemas.microsoft.com/office/powerpoint/2010/main" val="3648357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sp>
        <p:nvSpPr>
          <p:cNvPr id="1797" name="Google Shape;1797;g1111c098675_0_899"/>
          <p:cNvSpPr txBox="1"/>
          <p:nvPr/>
        </p:nvSpPr>
        <p:spPr>
          <a:xfrm>
            <a:off x="216955" y="78992"/>
            <a:ext cx="6581100" cy="204900"/>
          </a:xfrm>
          <a:prstGeom prst="rect">
            <a:avLst/>
          </a:prstGeom>
          <a:noFill/>
          <a:ln>
            <a:noFill/>
          </a:ln>
        </p:spPr>
        <p:txBody>
          <a:bodyPr spcFirstLastPara="1" wrap="square" lIns="84375" tIns="42175" rIns="84375" bIns="42175" anchor="t" anchorCtr="0">
            <a:noAutofit/>
          </a:bodyPr>
          <a:lstStyle/>
          <a:p>
            <a:pPr marL="0" marR="0" lvl="0" indent="0" algn="l" rtl="0">
              <a:lnSpc>
                <a:spcPct val="150000"/>
              </a:lnSpc>
              <a:spcBef>
                <a:spcPts val="0"/>
              </a:spcBef>
              <a:spcAft>
                <a:spcPts val="0"/>
              </a:spcAft>
              <a:buClr>
                <a:srgbClr val="1F3864"/>
              </a:buClr>
              <a:buSzPts val="900"/>
              <a:buFont typeface="Arial"/>
              <a:buNone/>
            </a:pPr>
            <a:r>
              <a:rPr lang="ja-JP" altLang="en-US" sz="831" b="1" i="0" u="none" strike="noStrike" cap="none" dirty="0">
                <a:solidFill>
                  <a:srgbClr val="1F3864"/>
                </a:solidFill>
                <a:latin typeface="Meiryo"/>
                <a:ea typeface="Meiryo"/>
                <a:cs typeface="Meiryo"/>
                <a:sym typeface="Meiryo"/>
              </a:rPr>
              <a:t>ベトナム／非感染症疾患／リハビリテーション／</a:t>
            </a:r>
            <a:r>
              <a:rPr lang="en-US" altLang="ja-JP" sz="831" b="1" i="0" u="none" strike="noStrike" cap="none" dirty="0">
                <a:solidFill>
                  <a:srgbClr val="1F3864"/>
                </a:solidFill>
                <a:latin typeface="Meiryo"/>
                <a:ea typeface="Meiryo"/>
                <a:cs typeface="Meiryo"/>
                <a:sym typeface="Meiryo"/>
              </a:rPr>
              <a:t>2.</a:t>
            </a:r>
            <a:r>
              <a:rPr lang="ja-JP" altLang="en-US" sz="831" b="1" i="0" u="none" strike="noStrike" cap="none" dirty="0">
                <a:solidFill>
                  <a:srgbClr val="1F3864"/>
                </a:solidFill>
                <a:latin typeface="Meiryo"/>
                <a:ea typeface="Meiryo"/>
                <a:cs typeface="Meiryo"/>
                <a:sym typeface="Meiryo"/>
              </a:rPr>
              <a:t>医療・公衆衛生</a:t>
            </a:r>
            <a:r>
              <a:rPr lang="en-US" altLang="ja-JP" sz="831" b="1" i="0" u="none" strike="noStrike" cap="none" dirty="0">
                <a:solidFill>
                  <a:srgbClr val="1F3864"/>
                </a:solidFill>
                <a:latin typeface="Meiryo"/>
                <a:ea typeface="Meiryo"/>
                <a:cs typeface="Meiryo"/>
                <a:sym typeface="Meiryo"/>
              </a:rPr>
              <a:t>,</a:t>
            </a:r>
            <a:r>
              <a:rPr lang="ja-JP" altLang="en-US" sz="831" b="1" i="0" u="none" strike="noStrike" cap="none" dirty="0">
                <a:solidFill>
                  <a:srgbClr val="1F3864"/>
                </a:solidFill>
                <a:latin typeface="Meiryo"/>
                <a:ea typeface="Meiryo"/>
                <a:cs typeface="Meiryo"/>
                <a:sym typeface="Meiryo"/>
              </a:rPr>
              <a:t>医療課題・ニーズ</a:t>
            </a:r>
          </a:p>
        </p:txBody>
      </p:sp>
      <p:sp>
        <p:nvSpPr>
          <p:cNvPr id="1798" name="Google Shape;1798;g1111c098675_0_899"/>
          <p:cNvSpPr txBox="1"/>
          <p:nvPr/>
        </p:nvSpPr>
        <p:spPr>
          <a:xfrm>
            <a:off x="218305" y="305267"/>
            <a:ext cx="6578400" cy="393300"/>
          </a:xfrm>
          <a:prstGeom prst="rect">
            <a:avLst/>
          </a:prstGeom>
          <a:noFill/>
          <a:ln>
            <a:noFill/>
          </a:ln>
        </p:spPr>
        <p:txBody>
          <a:bodyPr spcFirstLastPara="1" wrap="square" lIns="99675" tIns="42175" rIns="84375" bIns="42175" anchor="b" anchorCtr="0">
            <a:normAutofit/>
          </a:bodyPr>
          <a:lstStyle/>
          <a:p>
            <a:pPr marL="0" marR="0" lvl="0" indent="0" algn="l" rtl="0">
              <a:lnSpc>
                <a:spcPct val="90000"/>
              </a:lnSpc>
              <a:spcBef>
                <a:spcPts val="0"/>
              </a:spcBef>
              <a:spcAft>
                <a:spcPts val="0"/>
              </a:spcAft>
              <a:buClr>
                <a:srgbClr val="1F3864"/>
              </a:buClr>
              <a:buSzPts val="2000"/>
              <a:buFont typeface="Meiryo"/>
              <a:buNone/>
            </a:pPr>
            <a:r>
              <a:rPr lang="ja-JP" sz="1845" b="1" i="0" u="none" strike="noStrike" cap="none" dirty="0">
                <a:solidFill>
                  <a:srgbClr val="1F3864"/>
                </a:solidFill>
                <a:latin typeface="Meiryo"/>
                <a:ea typeface="Meiryo"/>
                <a:cs typeface="Meiryo"/>
                <a:sym typeface="Meiryo"/>
              </a:rPr>
              <a:t>ベトナム人医師へのヒアリング</a:t>
            </a:r>
            <a:r>
              <a:rPr lang="ja-JP" altLang="en-US" sz="1845" b="1" i="0" u="none" strike="noStrike" cap="none" dirty="0">
                <a:solidFill>
                  <a:srgbClr val="1F3864"/>
                </a:solidFill>
                <a:latin typeface="Meiryo"/>
                <a:ea typeface="Meiryo"/>
                <a:cs typeface="Meiryo"/>
                <a:sym typeface="Meiryo"/>
              </a:rPr>
              <a:t>（</a:t>
            </a:r>
            <a:r>
              <a:rPr lang="en-US" altLang="ja-JP" sz="1845" b="1" i="0" u="none" strike="noStrike" cap="none" dirty="0">
                <a:solidFill>
                  <a:srgbClr val="1F3864"/>
                </a:solidFill>
                <a:latin typeface="Meiryo"/>
                <a:ea typeface="Meiryo"/>
                <a:cs typeface="Meiryo"/>
                <a:sym typeface="Meiryo"/>
              </a:rPr>
              <a:t>2/3</a:t>
            </a:r>
            <a:r>
              <a:rPr lang="ja-JP" altLang="en-US" sz="1845" b="1" i="0" u="none" strike="noStrike" cap="none" dirty="0">
                <a:solidFill>
                  <a:srgbClr val="1F3864"/>
                </a:solidFill>
                <a:latin typeface="Meiryo"/>
                <a:ea typeface="Meiryo"/>
                <a:cs typeface="Meiryo"/>
                <a:sym typeface="Meiryo"/>
              </a:rPr>
              <a:t>）</a:t>
            </a:r>
            <a:r>
              <a:rPr lang="ja-JP" sz="1845" b="1" i="0" u="none" strike="noStrike" cap="none" dirty="0">
                <a:solidFill>
                  <a:srgbClr val="1F3864"/>
                </a:solidFill>
                <a:latin typeface="Meiryo"/>
                <a:ea typeface="Meiryo"/>
                <a:cs typeface="Meiryo"/>
                <a:sym typeface="Meiryo"/>
              </a:rPr>
              <a:t>　</a:t>
            </a:r>
            <a:endParaRPr sz="1845" b="1" i="0" u="none" strike="noStrike" cap="none" dirty="0">
              <a:solidFill>
                <a:srgbClr val="1F3864"/>
              </a:solidFill>
              <a:latin typeface="Meiryo"/>
              <a:ea typeface="Meiryo"/>
              <a:cs typeface="Meiryo"/>
              <a:sym typeface="Meiryo"/>
            </a:endParaRPr>
          </a:p>
        </p:txBody>
      </p:sp>
      <p:sp>
        <p:nvSpPr>
          <p:cNvPr id="1799" name="Google Shape;1799;g1111c098675_0_899"/>
          <p:cNvSpPr txBox="1">
            <a:spLocks noGrp="1"/>
          </p:cNvSpPr>
          <p:nvPr>
            <p:ph type="body" idx="1"/>
          </p:nvPr>
        </p:nvSpPr>
        <p:spPr>
          <a:xfrm>
            <a:off x="216955" y="861236"/>
            <a:ext cx="8637000" cy="5582093"/>
          </a:xfrm>
          <a:prstGeom prst="rect">
            <a:avLst/>
          </a:prstGeom>
          <a:noFill/>
          <a:ln>
            <a:noFill/>
          </a:ln>
        </p:spPr>
        <p:txBody>
          <a:bodyPr spcFirstLastPara="1" wrap="square" lIns="84375" tIns="42175" rIns="84375" bIns="42175" anchor="t" anchorCtr="0">
            <a:noAutofit/>
          </a:bodyPr>
          <a:lstStyle/>
          <a:p>
            <a:pPr marL="161925" lvl="1" indent="-161925" algn="l" rtl="0">
              <a:lnSpc>
                <a:spcPct val="150000"/>
              </a:lnSpc>
              <a:spcBef>
                <a:spcPts val="0"/>
              </a:spcBef>
              <a:spcAft>
                <a:spcPts val="0"/>
              </a:spcAft>
              <a:buSzPct val="100000"/>
              <a:buNone/>
            </a:pPr>
            <a:r>
              <a:rPr lang="ja-JP" altLang="en-US" sz="1600" b="1" dirty="0">
                <a:solidFill>
                  <a:schemeClr val="tx1"/>
                </a:solidFill>
                <a:latin typeface="Meiryo"/>
                <a:ea typeface="Meiryo"/>
                <a:cs typeface="Meiryo"/>
                <a:sym typeface="Meiryo"/>
              </a:rPr>
              <a:t>医療現場の課題</a:t>
            </a:r>
            <a:endParaRPr lang="en-US" altLang="ja-JP" sz="1600" b="1" dirty="0">
              <a:solidFill>
                <a:schemeClr val="tx1"/>
              </a:solidFill>
              <a:latin typeface="Meiryo"/>
              <a:ea typeface="Meiryo"/>
              <a:cs typeface="Meiryo"/>
              <a:sym typeface="Meiryo"/>
            </a:endParaRPr>
          </a:p>
          <a:p>
            <a:pPr marL="180975" lvl="1" indent="-180975" algn="l" rtl="0">
              <a:lnSpc>
                <a:spcPct val="150000"/>
              </a:lnSpc>
              <a:spcBef>
                <a:spcPts val="0"/>
              </a:spcBef>
              <a:spcAft>
                <a:spcPts val="0"/>
              </a:spcAft>
              <a:buSzPct val="100000"/>
              <a:buFont typeface="Wingdings" panose="05000000000000000000" pitchFamily="2" charset="2"/>
              <a:buChar char="n"/>
            </a:pPr>
            <a:r>
              <a:rPr lang="ja-JP" sz="1400" dirty="0">
                <a:solidFill>
                  <a:schemeClr val="tx1"/>
                </a:solidFill>
                <a:sym typeface="Meiryo"/>
              </a:rPr>
              <a:t>医療アクセス</a:t>
            </a:r>
            <a:endParaRPr dirty="0">
              <a:solidFill>
                <a:schemeClr val="tx1"/>
              </a:solidFill>
            </a:endParaRPr>
          </a:p>
          <a:p>
            <a:pPr marL="361950" lvl="1" indent="-180975" algn="l" rtl="0">
              <a:lnSpc>
                <a:spcPct val="150000"/>
              </a:lnSpc>
              <a:spcBef>
                <a:spcPts val="0"/>
              </a:spcBef>
              <a:spcAft>
                <a:spcPts val="0"/>
              </a:spcAft>
              <a:buSzPct val="100000"/>
              <a:buFont typeface="Wingdings" panose="05000000000000000000" pitchFamily="2" charset="2"/>
              <a:buChar char="l"/>
            </a:pPr>
            <a:r>
              <a:rPr lang="ja-JP" sz="1400" dirty="0">
                <a:solidFill>
                  <a:schemeClr val="tx1"/>
                </a:solidFill>
                <a:latin typeface="Meiryo"/>
                <a:ea typeface="Meiryo"/>
                <a:cs typeface="Meiryo"/>
                <a:sym typeface="Meiryo"/>
              </a:rPr>
              <a:t>脳卒中を専門とする医師やセラピストが不足しているため、退院後の治療を十分に提供できていな</a:t>
            </a:r>
            <a:r>
              <a:rPr lang="ja-JP" altLang="en-US" sz="1400" dirty="0">
                <a:solidFill>
                  <a:schemeClr val="tx1"/>
                </a:solidFill>
                <a:latin typeface="Meiryo"/>
                <a:ea typeface="Meiryo"/>
                <a:cs typeface="Meiryo"/>
                <a:sym typeface="Meiryo"/>
              </a:rPr>
              <a:t>い。</a:t>
            </a:r>
            <a:endParaRPr lang="en-US" altLang="ja-JP" sz="1400" dirty="0">
              <a:solidFill>
                <a:schemeClr val="tx1"/>
              </a:solidFill>
              <a:latin typeface="Meiryo"/>
              <a:ea typeface="Meiryo"/>
              <a:cs typeface="Meiryo"/>
              <a:sym typeface="Meiryo"/>
            </a:endParaRPr>
          </a:p>
          <a:p>
            <a:pPr marL="361950" lvl="1" indent="-180975" algn="l" rtl="0">
              <a:lnSpc>
                <a:spcPct val="150000"/>
              </a:lnSpc>
              <a:spcBef>
                <a:spcPts val="0"/>
              </a:spcBef>
              <a:spcAft>
                <a:spcPts val="0"/>
              </a:spcAft>
              <a:buSzPct val="100000"/>
              <a:buFont typeface="Wingdings" panose="05000000000000000000" pitchFamily="2" charset="2"/>
              <a:buChar char="l"/>
            </a:pPr>
            <a:r>
              <a:rPr lang="ja-JP" sz="1400" dirty="0">
                <a:solidFill>
                  <a:schemeClr val="tx1"/>
                </a:solidFill>
                <a:latin typeface="Meiryo"/>
                <a:ea typeface="Meiryo"/>
                <a:cs typeface="Meiryo"/>
                <a:sym typeface="Meiryo"/>
              </a:rPr>
              <a:t>退院後の治療には、患者の周囲の介助者・家族の助けが不可欠</a:t>
            </a:r>
            <a:r>
              <a:rPr lang="ja-JP" altLang="en-US" dirty="0">
                <a:solidFill>
                  <a:schemeClr val="tx1"/>
                </a:solidFill>
              </a:rPr>
              <a:t>。</a:t>
            </a:r>
            <a:endParaRPr lang="en-US" altLang="ja-JP" dirty="0">
              <a:solidFill>
                <a:schemeClr val="tx1"/>
              </a:solidFill>
            </a:endParaRPr>
          </a:p>
          <a:p>
            <a:pPr marL="361950" lvl="1" indent="-180975" algn="l" rtl="0">
              <a:lnSpc>
                <a:spcPct val="150000"/>
              </a:lnSpc>
              <a:spcBef>
                <a:spcPts val="0"/>
              </a:spcBef>
              <a:spcAft>
                <a:spcPts val="0"/>
              </a:spcAft>
              <a:buSzPct val="100000"/>
              <a:buFont typeface="Wingdings" panose="05000000000000000000" pitchFamily="2" charset="2"/>
              <a:buChar char="l"/>
            </a:pPr>
            <a:r>
              <a:rPr lang="ja-JP" sz="1400" dirty="0">
                <a:solidFill>
                  <a:schemeClr val="tx1"/>
                </a:solidFill>
                <a:latin typeface="Meiryo"/>
                <a:ea typeface="Meiryo"/>
                <a:cs typeface="Meiryo"/>
                <a:sym typeface="Meiryo"/>
              </a:rPr>
              <a:t>コロナウイルスの影響で、患者はなかなか病院へ行けない</a:t>
            </a:r>
            <a:r>
              <a:rPr lang="ja-JP" altLang="en-US" sz="1400" dirty="0">
                <a:solidFill>
                  <a:schemeClr val="tx1"/>
                </a:solidFill>
                <a:latin typeface="Meiryo"/>
                <a:ea typeface="Meiryo"/>
                <a:cs typeface="Meiryo"/>
                <a:sym typeface="Meiryo"/>
              </a:rPr>
              <a:t>。</a:t>
            </a:r>
            <a:endParaRPr sz="1400" dirty="0">
              <a:solidFill>
                <a:schemeClr val="tx1"/>
              </a:solidFill>
              <a:latin typeface="Meiryo"/>
              <a:ea typeface="Meiryo"/>
              <a:cs typeface="Meiryo"/>
              <a:sym typeface="Meiryo"/>
            </a:endParaRPr>
          </a:p>
          <a:p>
            <a:pPr marL="162661" lvl="1" indent="0" algn="l" rtl="0">
              <a:lnSpc>
                <a:spcPct val="150000"/>
              </a:lnSpc>
              <a:spcBef>
                <a:spcPts val="0"/>
              </a:spcBef>
              <a:spcAft>
                <a:spcPts val="0"/>
              </a:spcAft>
              <a:buSzPct val="100000"/>
              <a:buNone/>
            </a:pPr>
            <a:endParaRPr sz="1400" dirty="0">
              <a:solidFill>
                <a:schemeClr val="tx1"/>
              </a:solidFill>
              <a:latin typeface="Meiryo"/>
              <a:ea typeface="Meiryo"/>
              <a:cs typeface="Meiryo"/>
              <a:sym typeface="Meiryo"/>
            </a:endParaRPr>
          </a:p>
          <a:p>
            <a:pPr marL="180975" lvl="1" indent="-180975" algn="l" rtl="0">
              <a:lnSpc>
                <a:spcPct val="150000"/>
              </a:lnSpc>
              <a:spcBef>
                <a:spcPts val="0"/>
              </a:spcBef>
              <a:spcAft>
                <a:spcPts val="0"/>
              </a:spcAft>
              <a:buSzPct val="100000"/>
              <a:buFont typeface="Wingdings" panose="05000000000000000000" pitchFamily="2" charset="2"/>
              <a:buChar char="n"/>
            </a:pPr>
            <a:r>
              <a:rPr lang="ja-JP" dirty="0">
                <a:solidFill>
                  <a:schemeClr val="tx1"/>
                </a:solidFill>
              </a:rPr>
              <a:t>リハビリ</a:t>
            </a:r>
            <a:r>
              <a:rPr lang="ja-JP" sz="1400" dirty="0">
                <a:solidFill>
                  <a:schemeClr val="tx1"/>
                </a:solidFill>
                <a:sym typeface="Meiryo"/>
              </a:rPr>
              <a:t>の質</a:t>
            </a:r>
            <a:endParaRPr dirty="0">
              <a:solidFill>
                <a:schemeClr val="tx1"/>
              </a:solidFill>
            </a:endParaRPr>
          </a:p>
          <a:p>
            <a:pPr marL="361950" lvl="1" indent="-180975" algn="l" rtl="0">
              <a:lnSpc>
                <a:spcPct val="150000"/>
              </a:lnSpc>
              <a:spcBef>
                <a:spcPts val="0"/>
              </a:spcBef>
              <a:spcAft>
                <a:spcPts val="0"/>
              </a:spcAft>
              <a:buSzPct val="100000"/>
              <a:buFont typeface="Wingdings" panose="05000000000000000000" pitchFamily="2" charset="2"/>
              <a:buChar char="l"/>
            </a:pPr>
            <a:r>
              <a:rPr lang="ja-JP" sz="1400" dirty="0">
                <a:solidFill>
                  <a:schemeClr val="tx1"/>
                </a:solidFill>
                <a:latin typeface="Meiryo"/>
                <a:ea typeface="Meiryo"/>
                <a:cs typeface="Meiryo"/>
                <a:sym typeface="Meiryo"/>
              </a:rPr>
              <a:t>医師がリハビリの重要性を理解していない／時間が足りない場合</a:t>
            </a:r>
            <a:r>
              <a:rPr lang="ja-JP" sz="1400" dirty="0" smtClean="0">
                <a:solidFill>
                  <a:schemeClr val="tx1"/>
                </a:solidFill>
                <a:latin typeface="Meiryo"/>
                <a:ea typeface="Meiryo"/>
                <a:cs typeface="Meiryo"/>
                <a:sym typeface="Meiryo"/>
              </a:rPr>
              <a:t>、必要</a:t>
            </a:r>
            <a:r>
              <a:rPr lang="ja-JP" sz="1400" dirty="0">
                <a:solidFill>
                  <a:schemeClr val="tx1"/>
                </a:solidFill>
                <a:latin typeface="Meiryo"/>
                <a:ea typeface="Meiryo"/>
                <a:cs typeface="Meiryo"/>
                <a:sym typeface="Meiryo"/>
              </a:rPr>
              <a:t>にもかかわらず入院中にリハビリを受けられない患者が多い</a:t>
            </a:r>
            <a:r>
              <a:rPr lang="ja-JP" altLang="en-US" sz="1400" dirty="0">
                <a:solidFill>
                  <a:schemeClr val="tx1"/>
                </a:solidFill>
                <a:latin typeface="Meiryo"/>
                <a:ea typeface="Meiryo"/>
                <a:cs typeface="Meiryo"/>
                <a:sym typeface="Meiryo"/>
              </a:rPr>
              <a:t>。</a:t>
            </a:r>
            <a:endParaRPr sz="1400" dirty="0">
              <a:solidFill>
                <a:schemeClr val="tx1"/>
              </a:solidFill>
              <a:latin typeface="Meiryo"/>
              <a:ea typeface="Meiryo"/>
              <a:cs typeface="Meiryo"/>
              <a:sym typeface="Meiryo"/>
            </a:endParaRPr>
          </a:p>
          <a:p>
            <a:pPr marL="361950" lvl="1" indent="-180975" algn="l" rtl="0">
              <a:lnSpc>
                <a:spcPct val="150000"/>
              </a:lnSpc>
              <a:spcBef>
                <a:spcPts val="0"/>
              </a:spcBef>
              <a:spcAft>
                <a:spcPts val="0"/>
              </a:spcAft>
              <a:buSzPct val="100000"/>
              <a:buFont typeface="Wingdings" panose="05000000000000000000" pitchFamily="2" charset="2"/>
              <a:buChar char="l"/>
            </a:pPr>
            <a:r>
              <a:rPr lang="ja-JP" sz="1400" dirty="0">
                <a:solidFill>
                  <a:schemeClr val="tx1"/>
                </a:solidFill>
                <a:latin typeface="Meiryo"/>
                <a:ea typeface="Meiryo"/>
                <a:cs typeface="Meiryo"/>
                <a:sym typeface="Meiryo"/>
              </a:rPr>
              <a:t>退院後の</a:t>
            </a:r>
            <a:r>
              <a:rPr lang="ja-JP" dirty="0">
                <a:solidFill>
                  <a:schemeClr val="tx1"/>
                </a:solidFill>
              </a:rPr>
              <a:t>リハビリ</a:t>
            </a:r>
            <a:r>
              <a:rPr lang="ja-JP" sz="1400" dirty="0">
                <a:solidFill>
                  <a:schemeClr val="tx1"/>
                </a:solidFill>
                <a:latin typeface="Meiryo"/>
                <a:ea typeface="Meiryo"/>
                <a:cs typeface="Meiryo"/>
                <a:sym typeface="Meiryo"/>
              </a:rPr>
              <a:t>の質が低い。継続的に行われていない</a:t>
            </a:r>
            <a:r>
              <a:rPr lang="ja-JP" altLang="en-US" sz="1400" dirty="0">
                <a:solidFill>
                  <a:schemeClr val="tx1"/>
                </a:solidFill>
                <a:latin typeface="Meiryo"/>
                <a:ea typeface="Meiryo"/>
                <a:cs typeface="Meiryo"/>
                <a:sym typeface="Meiryo"/>
              </a:rPr>
              <a:t>。</a:t>
            </a:r>
            <a:endParaRPr sz="1400" dirty="0">
              <a:solidFill>
                <a:schemeClr val="tx1"/>
              </a:solidFill>
              <a:latin typeface="Meiryo"/>
              <a:ea typeface="Meiryo"/>
              <a:cs typeface="Meiryo"/>
              <a:sym typeface="Meiryo"/>
            </a:endParaRPr>
          </a:p>
          <a:p>
            <a:pPr marL="361950" lvl="1" indent="-180975" algn="l" rtl="0">
              <a:lnSpc>
                <a:spcPct val="150000"/>
              </a:lnSpc>
              <a:spcBef>
                <a:spcPts val="0"/>
              </a:spcBef>
              <a:spcAft>
                <a:spcPts val="0"/>
              </a:spcAft>
              <a:buSzPct val="100000"/>
              <a:buFont typeface="Wingdings" panose="05000000000000000000" pitchFamily="2" charset="2"/>
              <a:buChar char="l"/>
            </a:pPr>
            <a:r>
              <a:rPr lang="ja-JP" sz="1400" dirty="0">
                <a:solidFill>
                  <a:schemeClr val="tx1"/>
                </a:solidFill>
                <a:latin typeface="Meiryo"/>
                <a:ea typeface="Meiryo"/>
                <a:cs typeface="Meiryo"/>
                <a:sym typeface="Meiryo"/>
              </a:rPr>
              <a:t>タイグエン医薬大学病院のリハビリ科は</a:t>
            </a:r>
            <a:r>
              <a:rPr lang="ja-JP" altLang="en-US" sz="1400" dirty="0">
                <a:solidFill>
                  <a:schemeClr val="tx1"/>
                </a:solidFill>
                <a:latin typeface="Meiryo"/>
                <a:ea typeface="Meiryo"/>
                <a:cs typeface="Meiryo"/>
                <a:sym typeface="Meiryo"/>
              </a:rPr>
              <a:t>理学療法士が</a:t>
            </a:r>
            <a:r>
              <a:rPr lang="ja-JP" sz="1400" dirty="0">
                <a:solidFill>
                  <a:schemeClr val="tx1"/>
                </a:solidFill>
                <a:latin typeface="Meiryo"/>
                <a:ea typeface="Meiryo"/>
                <a:cs typeface="Meiryo"/>
                <a:sym typeface="Meiryo"/>
              </a:rPr>
              <a:t>20人在籍しているが、他の病院は人が足りていない</a:t>
            </a:r>
            <a:r>
              <a:rPr lang="ja-JP" altLang="en-US" sz="1400" dirty="0">
                <a:solidFill>
                  <a:schemeClr val="tx1"/>
                </a:solidFill>
                <a:latin typeface="Meiryo"/>
                <a:ea typeface="Meiryo"/>
                <a:cs typeface="Meiryo"/>
                <a:sym typeface="Meiryo"/>
              </a:rPr>
              <a:t>。</a:t>
            </a:r>
            <a:endParaRPr sz="1400" dirty="0">
              <a:solidFill>
                <a:schemeClr val="tx1"/>
              </a:solidFill>
              <a:latin typeface="Meiryo"/>
              <a:ea typeface="Meiryo"/>
              <a:cs typeface="Meiryo"/>
              <a:sym typeface="Meiryo"/>
            </a:endParaRPr>
          </a:p>
          <a:p>
            <a:pPr marL="361950" lvl="1" indent="-180975" algn="l" rtl="0">
              <a:lnSpc>
                <a:spcPct val="150000"/>
              </a:lnSpc>
              <a:spcBef>
                <a:spcPts val="0"/>
              </a:spcBef>
              <a:spcAft>
                <a:spcPts val="0"/>
              </a:spcAft>
              <a:buSzPct val="100000"/>
              <a:buFont typeface="Wingdings" panose="05000000000000000000" pitchFamily="2" charset="2"/>
              <a:buChar char="l"/>
            </a:pPr>
            <a:r>
              <a:rPr lang="ja-JP" sz="1400" dirty="0">
                <a:solidFill>
                  <a:schemeClr val="tx1"/>
                </a:solidFill>
                <a:latin typeface="Meiryo"/>
                <a:ea typeface="Meiryo"/>
                <a:cs typeface="Meiryo"/>
                <a:sym typeface="Meiryo"/>
              </a:rPr>
              <a:t>患者の経済状況の影響で、退院後に外来リハビリを受ける患者はかなり少ない。多くの患者は病院でもらった資料をもとに、自宅でひとりでトレーニングを行っている</a:t>
            </a:r>
            <a:r>
              <a:rPr lang="ja-JP" altLang="en-US" sz="1400" dirty="0">
                <a:solidFill>
                  <a:schemeClr val="tx1"/>
                </a:solidFill>
                <a:latin typeface="Meiryo"/>
                <a:ea typeface="Meiryo"/>
                <a:cs typeface="Meiryo"/>
                <a:sym typeface="Meiryo"/>
              </a:rPr>
              <a:t>。</a:t>
            </a:r>
            <a:endParaRPr sz="1400" dirty="0">
              <a:solidFill>
                <a:schemeClr val="tx1"/>
              </a:solidFill>
              <a:latin typeface="Meiryo"/>
              <a:ea typeface="Meiryo"/>
              <a:cs typeface="Meiryo"/>
              <a:sym typeface="Meiryo"/>
            </a:endParaRPr>
          </a:p>
          <a:p>
            <a:pPr marL="361950" lvl="1" indent="-180975" algn="l" rtl="0">
              <a:lnSpc>
                <a:spcPct val="150000"/>
              </a:lnSpc>
              <a:spcBef>
                <a:spcPts val="0"/>
              </a:spcBef>
              <a:spcAft>
                <a:spcPts val="0"/>
              </a:spcAft>
              <a:buSzPct val="100000"/>
              <a:buFont typeface="Wingdings" panose="05000000000000000000" pitchFamily="2" charset="2"/>
              <a:buChar char="l"/>
            </a:pPr>
            <a:r>
              <a:rPr lang="ja-JP" sz="1400" dirty="0">
                <a:solidFill>
                  <a:schemeClr val="tx1"/>
                </a:solidFill>
                <a:latin typeface="Meiryo"/>
                <a:ea typeface="Meiryo"/>
                <a:cs typeface="Meiryo"/>
                <a:sym typeface="Meiryo"/>
              </a:rPr>
              <a:t>リハビリの質</a:t>
            </a:r>
            <a:r>
              <a:rPr lang="ja-JP" altLang="en-US" dirty="0">
                <a:solidFill>
                  <a:schemeClr val="tx1"/>
                </a:solidFill>
              </a:rPr>
              <a:t>が</a:t>
            </a:r>
            <a:r>
              <a:rPr lang="ja-JP" sz="1400" dirty="0">
                <a:solidFill>
                  <a:schemeClr val="tx1"/>
                </a:solidFill>
                <a:latin typeface="Meiryo"/>
                <a:ea typeface="Meiryo"/>
                <a:cs typeface="Meiryo"/>
                <a:sym typeface="Meiryo"/>
              </a:rPr>
              <a:t>不十分な理由</a:t>
            </a:r>
            <a:r>
              <a:rPr lang="ja-JP" altLang="en-US" sz="1400" dirty="0">
                <a:solidFill>
                  <a:schemeClr val="tx1"/>
                </a:solidFill>
                <a:latin typeface="Meiryo"/>
                <a:ea typeface="Meiryo"/>
                <a:cs typeface="Meiryo"/>
                <a:sym typeface="Meiryo"/>
              </a:rPr>
              <a:t>のひとつ</a:t>
            </a:r>
            <a:r>
              <a:rPr lang="ja-JP" sz="1400" dirty="0">
                <a:solidFill>
                  <a:schemeClr val="tx1"/>
                </a:solidFill>
                <a:latin typeface="Meiryo"/>
                <a:ea typeface="Meiryo"/>
                <a:cs typeface="Meiryo"/>
                <a:sym typeface="Meiryo"/>
              </a:rPr>
              <a:t>は患者の数が多すぎること。OTはインド人の専門家から、STはタイ人の専門家から教育をうけているため、専門的な知識については十分教育を受けているが、患者が多すぎる</a:t>
            </a:r>
            <a:r>
              <a:rPr lang="ja-JP" sz="1400" dirty="0" smtClean="0">
                <a:solidFill>
                  <a:schemeClr val="tx1"/>
                </a:solidFill>
                <a:latin typeface="Meiryo"/>
                <a:ea typeface="Meiryo"/>
                <a:cs typeface="Meiryo"/>
                <a:sym typeface="Meiryo"/>
              </a:rPr>
              <a:t>ためリハビリ</a:t>
            </a:r>
            <a:r>
              <a:rPr lang="ja-JP" sz="1400" dirty="0">
                <a:solidFill>
                  <a:schemeClr val="tx1"/>
                </a:solidFill>
                <a:latin typeface="Meiryo"/>
                <a:ea typeface="Meiryo"/>
                <a:cs typeface="Meiryo"/>
                <a:sym typeface="Meiryo"/>
              </a:rPr>
              <a:t>の提供が追い付かない</a:t>
            </a:r>
            <a:r>
              <a:rPr lang="ja-JP" altLang="en-US" sz="1400" dirty="0">
                <a:solidFill>
                  <a:schemeClr val="tx1"/>
                </a:solidFill>
                <a:latin typeface="Meiryo"/>
                <a:ea typeface="Meiryo"/>
                <a:cs typeface="Meiryo"/>
                <a:sym typeface="Meiryo"/>
              </a:rPr>
              <a:t>。</a:t>
            </a:r>
            <a:endParaRPr sz="1400" dirty="0">
              <a:solidFill>
                <a:schemeClr val="tx1"/>
              </a:solidFill>
              <a:latin typeface="Meiryo"/>
              <a:ea typeface="Meiryo"/>
              <a:cs typeface="Meiryo"/>
              <a:sym typeface="Meiryo"/>
            </a:endParaRPr>
          </a:p>
          <a:p>
            <a:pPr marL="448411" lvl="1" indent="-204469" algn="l" rtl="0">
              <a:lnSpc>
                <a:spcPct val="150000"/>
              </a:lnSpc>
              <a:spcBef>
                <a:spcPts val="0"/>
              </a:spcBef>
              <a:spcAft>
                <a:spcPts val="0"/>
              </a:spcAft>
              <a:buSzPct val="100000"/>
              <a:buFont typeface="Noto Sans Symbols"/>
              <a:buNone/>
            </a:pPr>
            <a:endParaRPr sz="1400" dirty="0">
              <a:solidFill>
                <a:schemeClr val="tx1"/>
              </a:solidFill>
              <a:latin typeface="Meiryo"/>
              <a:ea typeface="Meiryo"/>
              <a:cs typeface="Meiryo"/>
              <a:sym typeface="Meiryo"/>
            </a:endParaRPr>
          </a:p>
        </p:txBody>
      </p:sp>
      <p:sp>
        <p:nvSpPr>
          <p:cNvPr id="2" name="スライド番号プレースホルダー 1">
            <a:extLst>
              <a:ext uri="{FF2B5EF4-FFF2-40B4-BE49-F238E27FC236}">
                <a16:creationId xmlns:a16="http://schemas.microsoft.com/office/drawing/2014/main" xmlns="" id="{9521D9CF-43FC-4C39-BDEC-B6B1922E0A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47</a:t>
            </a:fld>
            <a:endParaRPr lang="ja-JP" altLang="en-US" dirty="0"/>
          </a:p>
        </p:txBody>
      </p:sp>
    </p:spTree>
    <p:extLst>
      <p:ext uri="{BB962C8B-B14F-4D97-AF65-F5344CB8AC3E}">
        <p14:creationId xmlns:p14="http://schemas.microsoft.com/office/powerpoint/2010/main" val="2019931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1111c098675_0_906"/>
          <p:cNvSpPr txBox="1"/>
          <p:nvPr/>
        </p:nvSpPr>
        <p:spPr>
          <a:xfrm>
            <a:off x="216955" y="78992"/>
            <a:ext cx="6581100" cy="204900"/>
          </a:xfrm>
          <a:prstGeom prst="rect">
            <a:avLst/>
          </a:prstGeom>
          <a:noFill/>
          <a:ln>
            <a:noFill/>
          </a:ln>
        </p:spPr>
        <p:txBody>
          <a:bodyPr spcFirstLastPara="1" wrap="square" lIns="84375" tIns="42175" rIns="84375" bIns="42175" anchor="t" anchorCtr="0">
            <a:noAutofit/>
          </a:bodyPr>
          <a:lstStyle/>
          <a:p>
            <a:pPr marL="0" marR="0" lvl="0" indent="0" algn="l" rtl="0">
              <a:lnSpc>
                <a:spcPct val="150000"/>
              </a:lnSpc>
              <a:spcBef>
                <a:spcPts val="0"/>
              </a:spcBef>
              <a:spcAft>
                <a:spcPts val="0"/>
              </a:spcAft>
              <a:buClr>
                <a:srgbClr val="1F3864"/>
              </a:buClr>
              <a:buSzPts val="900"/>
              <a:buFont typeface="Arial"/>
              <a:buNone/>
            </a:pPr>
            <a:r>
              <a:rPr lang="ja-JP" altLang="en-US" sz="831" b="1" i="0" u="none" strike="noStrike" cap="none" dirty="0">
                <a:solidFill>
                  <a:srgbClr val="1F3864"/>
                </a:solidFill>
                <a:latin typeface="Meiryo"/>
                <a:ea typeface="Meiryo"/>
                <a:cs typeface="Meiryo"/>
                <a:sym typeface="Meiryo"/>
              </a:rPr>
              <a:t>ベトナム／非感染症疾患／リハビリテーション／</a:t>
            </a:r>
            <a:r>
              <a:rPr lang="en-US" altLang="ja-JP" sz="831" b="1" i="0" u="none" strike="noStrike" cap="none" dirty="0">
                <a:solidFill>
                  <a:srgbClr val="1F3864"/>
                </a:solidFill>
                <a:latin typeface="Meiryo"/>
                <a:ea typeface="Meiryo"/>
                <a:cs typeface="Meiryo"/>
                <a:sym typeface="Meiryo"/>
              </a:rPr>
              <a:t>2.</a:t>
            </a:r>
            <a:r>
              <a:rPr lang="ja-JP" altLang="en-US" sz="831" b="1" i="0" u="none" strike="noStrike" cap="none" dirty="0">
                <a:solidFill>
                  <a:srgbClr val="1F3864"/>
                </a:solidFill>
                <a:latin typeface="Meiryo"/>
                <a:ea typeface="Meiryo"/>
                <a:cs typeface="Meiryo"/>
                <a:sym typeface="Meiryo"/>
              </a:rPr>
              <a:t>医療・公衆衛生</a:t>
            </a:r>
            <a:r>
              <a:rPr lang="en-US" altLang="ja-JP" sz="831" b="1" i="0" u="none" strike="noStrike" cap="none" dirty="0">
                <a:solidFill>
                  <a:srgbClr val="1F3864"/>
                </a:solidFill>
                <a:latin typeface="Meiryo"/>
                <a:ea typeface="Meiryo"/>
                <a:cs typeface="Meiryo"/>
                <a:sym typeface="Meiryo"/>
              </a:rPr>
              <a:t>,</a:t>
            </a:r>
            <a:r>
              <a:rPr lang="ja-JP" altLang="en-US" sz="831" b="1" i="0" u="none" strike="noStrike" cap="none" dirty="0">
                <a:solidFill>
                  <a:srgbClr val="1F3864"/>
                </a:solidFill>
                <a:latin typeface="Meiryo"/>
                <a:ea typeface="Meiryo"/>
                <a:cs typeface="Meiryo"/>
                <a:sym typeface="Meiryo"/>
              </a:rPr>
              <a:t>医療課題・ニーズ</a:t>
            </a:r>
          </a:p>
        </p:txBody>
      </p:sp>
      <p:sp>
        <p:nvSpPr>
          <p:cNvPr id="1806" name="Google Shape;1806;g1111c098675_0_906"/>
          <p:cNvSpPr txBox="1"/>
          <p:nvPr/>
        </p:nvSpPr>
        <p:spPr>
          <a:xfrm>
            <a:off x="218305" y="305267"/>
            <a:ext cx="6578400" cy="393300"/>
          </a:xfrm>
          <a:prstGeom prst="rect">
            <a:avLst/>
          </a:prstGeom>
          <a:noFill/>
          <a:ln>
            <a:noFill/>
          </a:ln>
        </p:spPr>
        <p:txBody>
          <a:bodyPr spcFirstLastPara="1" wrap="square" lIns="99675" tIns="42175" rIns="84375" bIns="42175" anchor="b" anchorCtr="0">
            <a:normAutofit/>
          </a:bodyPr>
          <a:lstStyle/>
          <a:p>
            <a:pPr marL="0" marR="0" lvl="0" indent="0" algn="l" rtl="0">
              <a:lnSpc>
                <a:spcPct val="90000"/>
              </a:lnSpc>
              <a:spcBef>
                <a:spcPts val="0"/>
              </a:spcBef>
              <a:spcAft>
                <a:spcPts val="0"/>
              </a:spcAft>
              <a:buClr>
                <a:srgbClr val="1F3864"/>
              </a:buClr>
              <a:buSzPct val="108342"/>
              <a:buFont typeface="Meiryo"/>
              <a:buNone/>
            </a:pPr>
            <a:r>
              <a:rPr lang="ja-JP" sz="1845" b="1" i="0" u="none" strike="noStrike" cap="none" dirty="0">
                <a:solidFill>
                  <a:srgbClr val="1F3864"/>
                </a:solidFill>
                <a:latin typeface="Meiryo"/>
                <a:ea typeface="Meiryo"/>
                <a:cs typeface="Meiryo"/>
                <a:sym typeface="Meiryo"/>
              </a:rPr>
              <a:t>ベトナム人医師へのヒアリング</a:t>
            </a:r>
            <a:r>
              <a:rPr lang="ja-JP" altLang="en-US" sz="1845" b="1" dirty="0">
                <a:solidFill>
                  <a:srgbClr val="1F3864"/>
                </a:solidFill>
                <a:latin typeface="Meiryo"/>
                <a:ea typeface="Meiryo"/>
                <a:cs typeface="Meiryo"/>
                <a:sym typeface="Meiryo"/>
              </a:rPr>
              <a:t>（</a:t>
            </a:r>
            <a:r>
              <a:rPr lang="en-US" altLang="ja-JP" sz="1845" b="1" dirty="0">
                <a:solidFill>
                  <a:srgbClr val="1F3864"/>
                </a:solidFill>
                <a:latin typeface="Meiryo"/>
                <a:ea typeface="Meiryo"/>
                <a:cs typeface="Meiryo"/>
                <a:sym typeface="Meiryo"/>
              </a:rPr>
              <a:t>3/3</a:t>
            </a:r>
            <a:r>
              <a:rPr lang="ja-JP" altLang="en-US" sz="1845" b="1" dirty="0">
                <a:solidFill>
                  <a:srgbClr val="1F3864"/>
                </a:solidFill>
                <a:latin typeface="Meiryo"/>
                <a:ea typeface="Meiryo"/>
                <a:cs typeface="Meiryo"/>
                <a:sym typeface="Meiryo"/>
              </a:rPr>
              <a:t>）</a:t>
            </a:r>
            <a:endParaRPr sz="1845" b="1" i="0" u="none" strike="noStrike" cap="none" dirty="0">
              <a:solidFill>
                <a:srgbClr val="1F3864"/>
              </a:solidFill>
              <a:latin typeface="Meiryo"/>
              <a:ea typeface="Meiryo"/>
              <a:cs typeface="Meiryo"/>
              <a:sym typeface="Meiryo"/>
            </a:endParaRPr>
          </a:p>
        </p:txBody>
      </p:sp>
      <p:sp>
        <p:nvSpPr>
          <p:cNvPr id="1807" name="Google Shape;1807;g1111c098675_0_906"/>
          <p:cNvSpPr txBox="1">
            <a:spLocks noGrp="1"/>
          </p:cNvSpPr>
          <p:nvPr>
            <p:ph type="body" idx="1"/>
          </p:nvPr>
        </p:nvSpPr>
        <p:spPr>
          <a:xfrm>
            <a:off x="216955" y="1070811"/>
            <a:ext cx="8637000" cy="5384700"/>
          </a:xfrm>
          <a:prstGeom prst="rect">
            <a:avLst/>
          </a:prstGeom>
          <a:noFill/>
          <a:ln>
            <a:noFill/>
          </a:ln>
        </p:spPr>
        <p:txBody>
          <a:bodyPr spcFirstLastPara="1" wrap="square" lIns="84375" tIns="42175" rIns="84375" bIns="42175" anchor="t" anchorCtr="0">
            <a:noAutofit/>
          </a:bodyPr>
          <a:lstStyle/>
          <a:p>
            <a:pPr marL="0" lvl="1" indent="0">
              <a:buSzPct val="100000"/>
              <a:buNone/>
            </a:pPr>
            <a:r>
              <a:rPr lang="ja-JP" altLang="ja-JP" sz="1600" b="1" dirty="0">
                <a:solidFill>
                  <a:schemeClr val="tx1"/>
                </a:solidFill>
              </a:rPr>
              <a:t>入院から退院後までの流れ</a:t>
            </a:r>
            <a:endParaRPr lang="en-US" altLang="ja-JP" sz="1600" dirty="0">
              <a:solidFill>
                <a:schemeClr val="tx1"/>
              </a:solidFill>
            </a:endParaRPr>
          </a:p>
          <a:p>
            <a:pPr marL="180975" lvl="1" indent="-180975">
              <a:buSzPct val="100000"/>
              <a:buFont typeface="Wingdings" panose="05000000000000000000" pitchFamily="2" charset="2"/>
              <a:buChar char="n"/>
            </a:pPr>
            <a:r>
              <a:rPr lang="ja-JP" sz="1400" dirty="0">
                <a:solidFill>
                  <a:schemeClr val="tx1"/>
                </a:solidFill>
                <a:latin typeface="Meiryo"/>
                <a:ea typeface="Meiryo"/>
                <a:cs typeface="Meiryo"/>
                <a:sym typeface="Meiryo"/>
              </a:rPr>
              <a:t>入院～退院まで　※バクマイ病院の例</a:t>
            </a:r>
            <a:endParaRPr sz="1400" dirty="0">
              <a:solidFill>
                <a:schemeClr val="tx1"/>
              </a:solidFill>
              <a:latin typeface="Meiryo"/>
              <a:ea typeface="Meiryo"/>
              <a:cs typeface="Meiryo"/>
              <a:sym typeface="Meiryo"/>
            </a:endParaRPr>
          </a:p>
          <a:p>
            <a:pPr marL="446088" lvl="1" indent="-265113" algn="l" rtl="0">
              <a:lnSpc>
                <a:spcPct val="150000"/>
              </a:lnSpc>
              <a:spcBef>
                <a:spcPts val="0"/>
              </a:spcBef>
              <a:spcAft>
                <a:spcPts val="0"/>
              </a:spcAft>
              <a:buSzPct val="100000"/>
              <a:buFont typeface="+mj-lt"/>
              <a:buAutoNum type="arabicPeriod"/>
            </a:pPr>
            <a:r>
              <a:rPr lang="ja-JP" sz="1400" dirty="0">
                <a:solidFill>
                  <a:schemeClr val="tx1"/>
                </a:solidFill>
                <a:latin typeface="Meiryo"/>
                <a:ea typeface="Meiryo"/>
                <a:cs typeface="Meiryo"/>
                <a:sym typeface="Meiryo"/>
              </a:rPr>
              <a:t>患者の情報が分かり次第、早い段階でリハビリの計画を立てる</a:t>
            </a:r>
            <a:r>
              <a:rPr lang="ja-JP" altLang="en-US" dirty="0">
                <a:solidFill>
                  <a:schemeClr val="tx1"/>
                </a:solidFill>
              </a:rPr>
              <a:t>。</a:t>
            </a:r>
            <a:endParaRPr sz="1400" dirty="0">
              <a:solidFill>
                <a:schemeClr val="tx1"/>
              </a:solidFill>
              <a:latin typeface="Meiryo"/>
              <a:ea typeface="Meiryo"/>
              <a:cs typeface="Meiryo"/>
              <a:sym typeface="Meiryo"/>
            </a:endParaRPr>
          </a:p>
          <a:p>
            <a:pPr marL="446088" lvl="1" indent="-265113" algn="l" rtl="0">
              <a:lnSpc>
                <a:spcPct val="150000"/>
              </a:lnSpc>
              <a:spcBef>
                <a:spcPts val="0"/>
              </a:spcBef>
              <a:spcAft>
                <a:spcPts val="0"/>
              </a:spcAft>
              <a:buSzPct val="100000"/>
              <a:buFont typeface="+mj-lt"/>
              <a:buAutoNum type="arabicPeriod"/>
            </a:pPr>
            <a:r>
              <a:rPr lang="ja-JP" sz="1400" dirty="0">
                <a:solidFill>
                  <a:schemeClr val="tx1"/>
                </a:solidFill>
                <a:latin typeface="Meiryo"/>
                <a:ea typeface="Meiryo"/>
                <a:cs typeface="Meiryo"/>
                <a:sym typeface="Meiryo"/>
              </a:rPr>
              <a:t>急性期／神経内科の治療が終わり次第、リハビリセンターに移動</a:t>
            </a:r>
            <a:r>
              <a:rPr lang="ja-JP" altLang="en-US" sz="1400" dirty="0">
                <a:solidFill>
                  <a:schemeClr val="tx1"/>
                </a:solidFill>
                <a:latin typeface="Meiryo"/>
                <a:ea typeface="Meiryo"/>
                <a:cs typeface="Meiryo"/>
                <a:sym typeface="Meiryo"/>
              </a:rPr>
              <a:t>。</a:t>
            </a:r>
            <a:endParaRPr sz="1400" dirty="0">
              <a:solidFill>
                <a:schemeClr val="tx1"/>
              </a:solidFill>
              <a:latin typeface="Meiryo"/>
              <a:ea typeface="Meiryo"/>
              <a:cs typeface="Meiryo"/>
              <a:sym typeface="Meiryo"/>
            </a:endParaRPr>
          </a:p>
          <a:p>
            <a:pPr marL="446088" lvl="1" indent="-265113" algn="l" rtl="0">
              <a:lnSpc>
                <a:spcPct val="150000"/>
              </a:lnSpc>
              <a:spcBef>
                <a:spcPts val="0"/>
              </a:spcBef>
              <a:spcAft>
                <a:spcPts val="0"/>
              </a:spcAft>
              <a:buSzPct val="100000"/>
              <a:buFont typeface="+mj-lt"/>
              <a:buAutoNum type="arabicPeriod"/>
            </a:pPr>
            <a:r>
              <a:rPr lang="ja-JP" sz="1400" dirty="0">
                <a:solidFill>
                  <a:schemeClr val="tx1"/>
                </a:solidFill>
                <a:latin typeface="Meiryo"/>
                <a:ea typeface="Meiryo"/>
                <a:cs typeface="Meiryo"/>
                <a:sym typeface="Meiryo"/>
              </a:rPr>
              <a:t>担当のセラピストやナースを含むチームで治療方針について話し合う</a:t>
            </a:r>
            <a:r>
              <a:rPr lang="ja-JP" altLang="en-US" sz="1400" dirty="0">
                <a:solidFill>
                  <a:schemeClr val="tx1"/>
                </a:solidFill>
                <a:latin typeface="Meiryo"/>
                <a:ea typeface="Meiryo"/>
                <a:cs typeface="Meiryo"/>
                <a:sym typeface="Meiryo"/>
              </a:rPr>
              <a:t>。</a:t>
            </a:r>
            <a:endParaRPr sz="1400" dirty="0">
              <a:solidFill>
                <a:schemeClr val="tx1"/>
              </a:solidFill>
              <a:latin typeface="Meiryo"/>
              <a:ea typeface="Meiryo"/>
              <a:cs typeface="Meiryo"/>
              <a:sym typeface="Meiryo"/>
            </a:endParaRPr>
          </a:p>
          <a:p>
            <a:pPr marL="870451" lvl="2" indent="-285750" algn="l" rtl="0">
              <a:lnSpc>
                <a:spcPct val="150000"/>
              </a:lnSpc>
              <a:spcBef>
                <a:spcPts val="0"/>
              </a:spcBef>
              <a:spcAft>
                <a:spcPts val="0"/>
              </a:spcAft>
              <a:buSzPct val="100000"/>
              <a:buFont typeface="Wingdings" panose="05000000000000000000" pitchFamily="2" charset="2"/>
              <a:buChar char="l"/>
            </a:pPr>
            <a:r>
              <a:rPr lang="ja-JP" sz="1200" dirty="0">
                <a:solidFill>
                  <a:schemeClr val="tx1"/>
                </a:solidFill>
                <a:latin typeface="Meiryo"/>
                <a:ea typeface="Meiryo"/>
                <a:cs typeface="Meiryo"/>
                <a:sym typeface="Meiryo"/>
              </a:rPr>
              <a:t>早期リハ</a:t>
            </a:r>
            <a:r>
              <a:rPr lang="ja-JP" altLang="en-US" sz="1200" dirty="0">
                <a:solidFill>
                  <a:schemeClr val="tx1"/>
                </a:solidFill>
              </a:rPr>
              <a:t>ビリ</a:t>
            </a:r>
            <a:r>
              <a:rPr lang="ja-JP" sz="1200" dirty="0">
                <a:solidFill>
                  <a:schemeClr val="tx1"/>
                </a:solidFill>
                <a:latin typeface="Meiryo"/>
                <a:ea typeface="Meiryo"/>
                <a:cs typeface="Meiryo"/>
                <a:sym typeface="Meiryo"/>
              </a:rPr>
              <a:t>の場合：平均30分程度のリハビリを1日1回</a:t>
            </a:r>
            <a:endParaRPr sz="1200" dirty="0">
              <a:solidFill>
                <a:schemeClr val="tx1"/>
              </a:solidFill>
              <a:latin typeface="Meiryo"/>
              <a:ea typeface="Meiryo"/>
              <a:cs typeface="Meiryo"/>
              <a:sym typeface="Meiryo"/>
            </a:endParaRPr>
          </a:p>
          <a:p>
            <a:pPr marL="870451" lvl="2" indent="-285750">
              <a:buSzPct val="100000"/>
              <a:buFont typeface="Wingdings" panose="05000000000000000000" pitchFamily="2" charset="2"/>
              <a:buChar char="l"/>
            </a:pPr>
            <a:r>
              <a:rPr lang="ja-JP" sz="1200" dirty="0">
                <a:solidFill>
                  <a:schemeClr val="tx1"/>
                </a:solidFill>
                <a:latin typeface="Meiryo"/>
                <a:ea typeface="Meiryo"/>
                <a:cs typeface="Meiryo"/>
                <a:sym typeface="Meiryo"/>
              </a:rPr>
              <a:t>早期リハ</a:t>
            </a:r>
            <a:r>
              <a:rPr lang="ja-JP" altLang="en-US" sz="1200" dirty="0">
                <a:solidFill>
                  <a:schemeClr val="tx1"/>
                </a:solidFill>
              </a:rPr>
              <a:t>ビリ</a:t>
            </a:r>
            <a:r>
              <a:rPr lang="ja-JP" sz="1200" dirty="0">
                <a:solidFill>
                  <a:schemeClr val="tx1"/>
                </a:solidFill>
                <a:latin typeface="Meiryo"/>
                <a:ea typeface="Meiryo"/>
                <a:cs typeface="Meiryo"/>
                <a:sym typeface="Meiryo"/>
              </a:rPr>
              <a:t>以外の場合：PT 40分、OT 45分、ST 25分 を午前と午後どちらも</a:t>
            </a:r>
            <a:r>
              <a:rPr lang="ja-JP" sz="1200" dirty="0" smtClean="0">
                <a:solidFill>
                  <a:schemeClr val="tx1"/>
                </a:solidFill>
                <a:latin typeface="Meiryo"/>
                <a:ea typeface="Meiryo"/>
                <a:cs typeface="Meiryo"/>
                <a:sym typeface="Meiryo"/>
              </a:rPr>
              <a:t>行う</a:t>
            </a:r>
            <a:r>
              <a:rPr lang="en-US" altLang="ja-JP" sz="1200" dirty="0" smtClean="0">
                <a:solidFill>
                  <a:schemeClr val="tx1"/>
                </a:solidFill>
                <a:latin typeface="Meiryo"/>
                <a:ea typeface="Meiryo"/>
                <a:cs typeface="Meiryo"/>
                <a:sym typeface="Meiryo"/>
              </a:rPr>
              <a:t/>
            </a:r>
            <a:br>
              <a:rPr lang="en-US" altLang="ja-JP" sz="1200" dirty="0" smtClean="0">
                <a:solidFill>
                  <a:schemeClr val="tx1"/>
                </a:solidFill>
                <a:latin typeface="Meiryo"/>
                <a:ea typeface="Meiryo"/>
                <a:cs typeface="Meiryo"/>
                <a:sym typeface="Meiryo"/>
              </a:rPr>
            </a:br>
            <a:r>
              <a:rPr lang="ja-JP" sz="1200" dirty="0" smtClean="0">
                <a:solidFill>
                  <a:schemeClr val="tx1"/>
                </a:solidFill>
                <a:latin typeface="Meiryo"/>
                <a:ea typeface="Meiryo"/>
                <a:cs typeface="Meiryo"/>
                <a:sym typeface="Meiryo"/>
              </a:rPr>
              <a:t>（</a:t>
            </a:r>
            <a:r>
              <a:rPr lang="ja-JP" sz="1200" dirty="0">
                <a:solidFill>
                  <a:schemeClr val="tx1"/>
                </a:solidFill>
                <a:latin typeface="Meiryo"/>
                <a:ea typeface="Meiryo"/>
                <a:cs typeface="Meiryo"/>
                <a:sym typeface="Meiryo"/>
              </a:rPr>
              <a:t>患者の評価次第で時間は変動）</a:t>
            </a:r>
            <a:endParaRPr lang="en-US" altLang="ja-JP" sz="1200" dirty="0">
              <a:solidFill>
                <a:schemeClr val="tx1"/>
              </a:solidFill>
            </a:endParaRPr>
          </a:p>
          <a:p>
            <a:pPr marL="180975" lvl="2" indent="-180975" algn="l" rtl="0">
              <a:lnSpc>
                <a:spcPct val="150000"/>
              </a:lnSpc>
              <a:spcBef>
                <a:spcPts val="0"/>
              </a:spcBef>
              <a:spcAft>
                <a:spcPts val="0"/>
              </a:spcAft>
              <a:buSzPct val="100000"/>
              <a:buFont typeface="Wingdings" panose="05000000000000000000" pitchFamily="2" charset="2"/>
              <a:buChar char="n"/>
            </a:pPr>
            <a:r>
              <a:rPr lang="ja-JP" sz="1400" dirty="0">
                <a:solidFill>
                  <a:schemeClr val="tx1"/>
                </a:solidFill>
                <a:latin typeface="Meiryo"/>
                <a:ea typeface="Meiryo"/>
                <a:cs typeface="Meiryo"/>
                <a:sym typeface="Meiryo"/>
              </a:rPr>
              <a:t>入院期間は最長1ヶ月まで　※患者の経済状況や保険の種類によるが、入院保険適用は最長で1ヶ月</a:t>
            </a:r>
            <a:endParaRPr sz="1400" dirty="0">
              <a:solidFill>
                <a:schemeClr val="tx1"/>
              </a:solidFill>
              <a:latin typeface="Meiryo"/>
              <a:ea typeface="Meiryo"/>
              <a:cs typeface="Meiryo"/>
              <a:sym typeface="Meiryo"/>
            </a:endParaRPr>
          </a:p>
          <a:p>
            <a:pPr marL="162661" lvl="1" indent="0" algn="l" rtl="0">
              <a:lnSpc>
                <a:spcPct val="150000"/>
              </a:lnSpc>
              <a:spcBef>
                <a:spcPts val="0"/>
              </a:spcBef>
              <a:spcAft>
                <a:spcPts val="0"/>
              </a:spcAft>
              <a:buSzPct val="100000"/>
              <a:buNone/>
            </a:pPr>
            <a:endParaRPr sz="1400" dirty="0">
              <a:solidFill>
                <a:schemeClr val="tx1"/>
              </a:solidFill>
              <a:latin typeface="Meiryo"/>
              <a:ea typeface="Meiryo"/>
              <a:cs typeface="Meiryo"/>
              <a:sym typeface="Meiryo"/>
            </a:endParaRPr>
          </a:p>
          <a:p>
            <a:pPr marL="285750" lvl="1" indent="-285750" algn="l" rtl="0">
              <a:lnSpc>
                <a:spcPct val="150000"/>
              </a:lnSpc>
              <a:spcBef>
                <a:spcPts val="0"/>
              </a:spcBef>
              <a:spcAft>
                <a:spcPts val="0"/>
              </a:spcAft>
              <a:buSzPct val="100000"/>
              <a:buFont typeface="Wingdings" panose="05000000000000000000" pitchFamily="2" charset="2"/>
              <a:buChar char="n"/>
            </a:pPr>
            <a:r>
              <a:rPr lang="ja-JP" sz="1400" dirty="0">
                <a:solidFill>
                  <a:schemeClr val="tx1"/>
                </a:solidFill>
                <a:latin typeface="Meiryo"/>
                <a:ea typeface="Meiryo"/>
                <a:cs typeface="Meiryo"/>
                <a:sym typeface="Meiryo"/>
              </a:rPr>
              <a:t>退院後　※バクマイ病院の例</a:t>
            </a:r>
            <a:endParaRPr sz="1400" dirty="0">
              <a:solidFill>
                <a:schemeClr val="tx1"/>
              </a:solidFill>
              <a:latin typeface="Meiryo"/>
              <a:ea typeface="Meiryo"/>
              <a:cs typeface="Meiryo"/>
              <a:sym typeface="Meiryo"/>
            </a:endParaRPr>
          </a:p>
          <a:p>
            <a:pPr marL="446088" lvl="1" indent="-265113" algn="l" rtl="0">
              <a:lnSpc>
                <a:spcPct val="150000"/>
              </a:lnSpc>
              <a:spcBef>
                <a:spcPts val="0"/>
              </a:spcBef>
              <a:spcAft>
                <a:spcPts val="0"/>
              </a:spcAft>
              <a:buSzPct val="100000"/>
              <a:buFont typeface="+mj-lt"/>
              <a:buAutoNum type="arabicPeriod"/>
            </a:pPr>
            <a:r>
              <a:rPr lang="ja-JP" sz="1400" dirty="0">
                <a:solidFill>
                  <a:schemeClr val="tx1"/>
                </a:solidFill>
                <a:latin typeface="Meiryo"/>
                <a:ea typeface="Meiryo"/>
                <a:cs typeface="Meiryo"/>
                <a:sym typeface="Meiryo"/>
              </a:rPr>
              <a:t>退院時に自主トレーニングの資料を渡す</a:t>
            </a:r>
            <a:r>
              <a:rPr lang="ja-JP" altLang="en-US" sz="1400" dirty="0">
                <a:solidFill>
                  <a:schemeClr val="tx1"/>
                </a:solidFill>
                <a:latin typeface="Meiryo"/>
                <a:ea typeface="Meiryo"/>
                <a:cs typeface="Meiryo"/>
                <a:sym typeface="Meiryo"/>
              </a:rPr>
              <a:t>。</a:t>
            </a:r>
            <a:endParaRPr sz="1400" dirty="0">
              <a:solidFill>
                <a:schemeClr val="tx1"/>
              </a:solidFill>
              <a:latin typeface="Meiryo"/>
              <a:ea typeface="Meiryo"/>
              <a:cs typeface="Meiryo"/>
              <a:sym typeface="Meiryo"/>
            </a:endParaRPr>
          </a:p>
          <a:p>
            <a:pPr marL="446088" lvl="1" indent="-265113" algn="l" rtl="0">
              <a:lnSpc>
                <a:spcPct val="150000"/>
              </a:lnSpc>
              <a:spcBef>
                <a:spcPts val="0"/>
              </a:spcBef>
              <a:spcAft>
                <a:spcPts val="0"/>
              </a:spcAft>
              <a:buSzPct val="100000"/>
              <a:buFont typeface="+mj-lt"/>
              <a:buAutoNum type="arabicPeriod"/>
            </a:pPr>
            <a:r>
              <a:rPr lang="ja-JP" sz="1400" dirty="0">
                <a:solidFill>
                  <a:schemeClr val="tx1"/>
                </a:solidFill>
                <a:latin typeface="Meiryo"/>
                <a:ea typeface="Meiryo"/>
                <a:cs typeface="Meiryo"/>
                <a:sym typeface="Meiryo"/>
              </a:rPr>
              <a:t>退院後もリハビリを受けたい患者は省レベル以下の病院に行くが、そこでどのようなリハビリを行っているかは不明</a:t>
            </a:r>
            <a:r>
              <a:rPr lang="ja-JP" altLang="en-US" sz="1400" dirty="0">
                <a:solidFill>
                  <a:schemeClr val="tx1"/>
                </a:solidFill>
                <a:latin typeface="Meiryo"/>
                <a:ea typeface="Meiryo"/>
                <a:cs typeface="Meiryo"/>
                <a:sym typeface="Meiryo"/>
              </a:rPr>
              <a:t>。</a:t>
            </a:r>
            <a:endParaRPr sz="1400" dirty="0">
              <a:solidFill>
                <a:schemeClr val="tx1"/>
              </a:solidFill>
              <a:latin typeface="Meiryo"/>
              <a:ea typeface="Meiryo"/>
              <a:cs typeface="Meiryo"/>
              <a:sym typeface="Meiryo"/>
            </a:endParaRPr>
          </a:p>
          <a:p>
            <a:pPr marL="446088" lvl="1" indent="-265113" algn="l" rtl="0">
              <a:lnSpc>
                <a:spcPct val="150000"/>
              </a:lnSpc>
              <a:spcBef>
                <a:spcPts val="0"/>
              </a:spcBef>
              <a:spcAft>
                <a:spcPts val="0"/>
              </a:spcAft>
              <a:buSzPct val="100000"/>
              <a:buFont typeface="+mj-lt"/>
              <a:buAutoNum type="arabicPeriod"/>
            </a:pPr>
            <a:r>
              <a:rPr lang="ja-JP" sz="1400" dirty="0">
                <a:solidFill>
                  <a:schemeClr val="tx1"/>
                </a:solidFill>
                <a:latin typeface="Meiryo"/>
                <a:ea typeface="Meiryo"/>
                <a:cs typeface="Meiryo"/>
                <a:sym typeface="Meiryo"/>
              </a:rPr>
              <a:t>経済的・地理的要因から、退院後に外来／訪問リハビリを受けられる患者はかなり少ない</a:t>
            </a:r>
            <a:r>
              <a:rPr lang="ja-JP" altLang="en-US" sz="1400" dirty="0">
                <a:solidFill>
                  <a:schemeClr val="tx1"/>
                </a:solidFill>
                <a:latin typeface="Meiryo"/>
                <a:ea typeface="Meiryo"/>
                <a:cs typeface="Meiryo"/>
                <a:sym typeface="Meiryo"/>
              </a:rPr>
              <a:t>。</a:t>
            </a:r>
            <a:endParaRPr sz="1400" dirty="0">
              <a:solidFill>
                <a:schemeClr val="tx1"/>
              </a:solidFill>
              <a:latin typeface="Meiryo"/>
              <a:ea typeface="Meiryo"/>
              <a:cs typeface="Meiryo"/>
              <a:sym typeface="Meiryo"/>
            </a:endParaRPr>
          </a:p>
          <a:p>
            <a:pPr marL="448411" lvl="1" indent="-204469" algn="l" rtl="0">
              <a:lnSpc>
                <a:spcPct val="150000"/>
              </a:lnSpc>
              <a:spcBef>
                <a:spcPts val="0"/>
              </a:spcBef>
              <a:spcAft>
                <a:spcPts val="0"/>
              </a:spcAft>
              <a:buSzPct val="100000"/>
              <a:buFont typeface="Noto Sans Symbols"/>
              <a:buNone/>
            </a:pPr>
            <a:endParaRPr sz="1400" dirty="0">
              <a:solidFill>
                <a:schemeClr val="tx1"/>
              </a:solidFill>
              <a:latin typeface="Meiryo"/>
              <a:ea typeface="Meiryo"/>
              <a:cs typeface="Meiryo"/>
              <a:sym typeface="Meiryo"/>
            </a:endParaRPr>
          </a:p>
          <a:p>
            <a:pPr marL="448411" lvl="1" indent="-204469" algn="l" rtl="0">
              <a:lnSpc>
                <a:spcPct val="150000"/>
              </a:lnSpc>
              <a:spcBef>
                <a:spcPts val="0"/>
              </a:spcBef>
              <a:spcAft>
                <a:spcPts val="0"/>
              </a:spcAft>
              <a:buSzPct val="100000"/>
              <a:buFont typeface="Noto Sans Symbols"/>
              <a:buNone/>
            </a:pPr>
            <a:endParaRPr sz="1400" dirty="0">
              <a:solidFill>
                <a:schemeClr val="tx1"/>
              </a:solidFill>
              <a:latin typeface="Meiryo"/>
              <a:ea typeface="Meiryo"/>
              <a:cs typeface="Meiryo"/>
              <a:sym typeface="Meiryo"/>
            </a:endParaRPr>
          </a:p>
          <a:p>
            <a:pPr marL="448411" lvl="1" indent="-204469" algn="l" rtl="0">
              <a:lnSpc>
                <a:spcPct val="150000"/>
              </a:lnSpc>
              <a:spcBef>
                <a:spcPts val="0"/>
              </a:spcBef>
              <a:spcAft>
                <a:spcPts val="0"/>
              </a:spcAft>
              <a:buSzPct val="100000"/>
              <a:buFont typeface="Noto Sans Symbols"/>
              <a:buNone/>
            </a:pPr>
            <a:endParaRPr sz="1400" dirty="0">
              <a:solidFill>
                <a:schemeClr val="tx1"/>
              </a:solidFill>
              <a:latin typeface="Meiryo"/>
              <a:ea typeface="Meiryo"/>
              <a:cs typeface="Meiryo"/>
              <a:sym typeface="Meiryo"/>
            </a:endParaRPr>
          </a:p>
          <a:p>
            <a:pPr marL="448411" lvl="1" indent="-204469" algn="l" rtl="0">
              <a:lnSpc>
                <a:spcPct val="150000"/>
              </a:lnSpc>
              <a:spcBef>
                <a:spcPts val="0"/>
              </a:spcBef>
              <a:spcAft>
                <a:spcPts val="0"/>
              </a:spcAft>
              <a:buSzPct val="100000"/>
              <a:buFont typeface="Noto Sans Symbols"/>
              <a:buNone/>
            </a:pPr>
            <a:endParaRPr sz="1400" dirty="0">
              <a:solidFill>
                <a:schemeClr val="tx1"/>
              </a:solidFill>
              <a:latin typeface="Meiryo"/>
              <a:ea typeface="Meiryo"/>
              <a:cs typeface="Meiryo"/>
              <a:sym typeface="Meiryo"/>
            </a:endParaRPr>
          </a:p>
          <a:p>
            <a:pPr marL="448411" lvl="1" indent="-204469" algn="l" rtl="0">
              <a:lnSpc>
                <a:spcPct val="150000"/>
              </a:lnSpc>
              <a:spcBef>
                <a:spcPts val="0"/>
              </a:spcBef>
              <a:spcAft>
                <a:spcPts val="0"/>
              </a:spcAft>
              <a:buSzPct val="100000"/>
              <a:buFont typeface="Noto Sans Symbols"/>
              <a:buNone/>
            </a:pPr>
            <a:endParaRPr sz="1400" dirty="0">
              <a:solidFill>
                <a:schemeClr val="tx1"/>
              </a:solidFill>
              <a:latin typeface="Meiryo"/>
              <a:ea typeface="Meiryo"/>
              <a:cs typeface="Meiryo"/>
              <a:sym typeface="Meiryo"/>
            </a:endParaRPr>
          </a:p>
        </p:txBody>
      </p:sp>
      <p:sp>
        <p:nvSpPr>
          <p:cNvPr id="2" name="スライド番号プレースホルダー 1">
            <a:extLst>
              <a:ext uri="{FF2B5EF4-FFF2-40B4-BE49-F238E27FC236}">
                <a16:creationId xmlns:a16="http://schemas.microsoft.com/office/drawing/2014/main" xmlns="" id="{1499B869-E095-4FB3-B724-8725738C79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48</a:t>
            </a:fld>
            <a:endParaRPr lang="ja-JP" altLang="en-US" dirty="0"/>
          </a:p>
        </p:txBody>
      </p:sp>
    </p:spTree>
    <p:extLst>
      <p:ext uri="{BB962C8B-B14F-4D97-AF65-F5344CB8AC3E}">
        <p14:creationId xmlns:p14="http://schemas.microsoft.com/office/powerpoint/2010/main" val="103110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73"/>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a:t>カンボジア／非感染症疾患／リハビリテーション／</a:t>
            </a:r>
            <a:r>
              <a:rPr lang="en-US" altLang="ja-JP"/>
              <a:t>4.</a:t>
            </a:r>
            <a:r>
              <a:rPr lang="ja-JP" altLang="en-US"/>
              <a:t>特定製品・サービスの市場・投資環境</a:t>
            </a:r>
            <a:r>
              <a:rPr lang="en-US" altLang="ja-JP"/>
              <a:t>,</a:t>
            </a:r>
            <a:r>
              <a:rPr lang="ja-JP" altLang="en-US"/>
              <a:t>主要企業・競合</a:t>
            </a:r>
            <a:endParaRPr lang="ja-JP" altLang="en-US" dirty="0"/>
          </a:p>
        </p:txBody>
      </p:sp>
      <p:graphicFrame>
        <p:nvGraphicFramePr>
          <p:cNvPr id="968" name="Google Shape;968;p73"/>
          <p:cNvGraphicFramePr/>
          <p:nvPr>
            <p:extLst>
              <p:ext uri="{D42A27DB-BD31-4B8C-83A1-F6EECF244321}">
                <p14:modId xmlns:p14="http://schemas.microsoft.com/office/powerpoint/2010/main" val="3256554319"/>
              </p:ext>
            </p:extLst>
          </p:nvPr>
        </p:nvGraphicFramePr>
        <p:xfrm>
          <a:off x="184639" y="1352394"/>
          <a:ext cx="8772901" cy="4344300"/>
        </p:xfrm>
        <a:graphic>
          <a:graphicData uri="http://schemas.openxmlformats.org/drawingml/2006/table">
            <a:tbl>
              <a:tblPr firstRow="1" bandRow="1">
                <a:noFill/>
                <a:tableStyleId>{9CFCB9D4-C73E-4214-9026-5AB47A5377FE}</a:tableStyleId>
              </a:tblPr>
              <a:tblGrid>
                <a:gridCol w="2549852">
                  <a:extLst>
                    <a:ext uri="{9D8B030D-6E8A-4147-A177-3AD203B41FA5}">
                      <a16:colId xmlns:a16="http://schemas.microsoft.com/office/drawing/2014/main" xmlns="" val="20000"/>
                    </a:ext>
                  </a:extLst>
                </a:gridCol>
                <a:gridCol w="2135509">
                  <a:extLst>
                    <a:ext uri="{9D8B030D-6E8A-4147-A177-3AD203B41FA5}">
                      <a16:colId xmlns:a16="http://schemas.microsoft.com/office/drawing/2014/main" xmlns="" val="20001"/>
                    </a:ext>
                  </a:extLst>
                </a:gridCol>
                <a:gridCol w="2645497">
                  <a:extLst>
                    <a:ext uri="{9D8B030D-6E8A-4147-A177-3AD203B41FA5}">
                      <a16:colId xmlns:a16="http://schemas.microsoft.com/office/drawing/2014/main" xmlns="" val="20002"/>
                    </a:ext>
                  </a:extLst>
                </a:gridCol>
                <a:gridCol w="1442043">
                  <a:extLst>
                    <a:ext uri="{9D8B030D-6E8A-4147-A177-3AD203B41FA5}">
                      <a16:colId xmlns:a16="http://schemas.microsoft.com/office/drawing/2014/main" xmlns="" val="20003"/>
                    </a:ext>
                  </a:extLst>
                </a:gridCol>
              </a:tblGrid>
              <a:tr h="320050">
                <a:tc>
                  <a:txBody>
                    <a:bodyPr/>
                    <a:lstStyle/>
                    <a:p>
                      <a:pPr marL="0" marR="0" lvl="0" indent="0" algn="ctr" rtl="0">
                        <a:lnSpc>
                          <a:spcPct val="100000"/>
                        </a:lnSpc>
                        <a:spcBef>
                          <a:spcPts val="0"/>
                        </a:spcBef>
                        <a:spcAft>
                          <a:spcPts val="0"/>
                        </a:spcAft>
                        <a:buClr>
                          <a:srgbClr val="000000"/>
                        </a:buClr>
                        <a:buSzPts val="1500"/>
                        <a:buFont typeface="Arial"/>
                        <a:buNone/>
                      </a:pPr>
                      <a:r>
                        <a:rPr lang="ja-JP" sz="1400" u="none" strike="noStrike" cap="none" dirty="0">
                          <a:latin typeface="Meiryo"/>
                          <a:ea typeface="Meiryo"/>
                          <a:cs typeface="Meiryo"/>
                          <a:sym typeface="Meiryo"/>
                        </a:rPr>
                        <a:t>医療機関</a:t>
                      </a:r>
                      <a:endParaRPr sz="1400" u="none" strike="noStrike" cap="none" dirty="0">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C55A1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ja-JP" sz="1400" u="none" strike="noStrike" cap="none" dirty="0">
                          <a:latin typeface="Meiryo"/>
                          <a:ea typeface="Meiryo"/>
                          <a:cs typeface="Meiryo"/>
                          <a:sym typeface="Meiryo"/>
                        </a:rPr>
                        <a:t>サービス料金</a:t>
                      </a:r>
                      <a:endParaRPr sz="1400" u="none" strike="noStrike" cap="none" dirty="0">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C55A1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ja-JP" sz="1400" u="none" strike="noStrike" cap="none" dirty="0">
                          <a:latin typeface="Meiryo"/>
                          <a:ea typeface="Meiryo"/>
                          <a:cs typeface="Meiryo"/>
                          <a:sym typeface="Meiryo"/>
                        </a:rPr>
                        <a:t>サービス内容</a:t>
                      </a:r>
                      <a:endParaRPr sz="1400" u="none" strike="noStrike" cap="none" dirty="0">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C55A1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ja-JP" altLang="en-US" sz="1400" u="none" strike="noStrike" cap="none" dirty="0" smtClean="0">
                          <a:latin typeface="Meiryo"/>
                          <a:ea typeface="Meiryo"/>
                          <a:cs typeface="Meiryo"/>
                          <a:sym typeface="Meiryo"/>
                        </a:rPr>
                        <a:t>理学療法士</a:t>
                      </a:r>
                      <a:r>
                        <a:rPr lang="ja-JP" sz="1400" u="none" strike="noStrike" cap="none" dirty="0" smtClean="0">
                          <a:latin typeface="Meiryo"/>
                          <a:ea typeface="Meiryo"/>
                          <a:cs typeface="Meiryo"/>
                          <a:sym typeface="Meiryo"/>
                        </a:rPr>
                        <a:t>在籍</a:t>
                      </a:r>
                      <a:endParaRPr sz="1400" u="none" strike="noStrike" cap="none" dirty="0">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C55A11"/>
                    </a:solidFill>
                  </a:tcPr>
                </a:tc>
                <a:extLst>
                  <a:ext uri="{0D108BD9-81ED-4DB2-BD59-A6C34878D82A}">
                    <a16:rowId xmlns:a16="http://schemas.microsoft.com/office/drawing/2014/main" xmlns="" val="10000"/>
                  </a:ext>
                </a:extLst>
              </a:tr>
              <a:tr h="826475">
                <a:tc>
                  <a:txBody>
                    <a:bodyPr/>
                    <a:lstStyle/>
                    <a:p>
                      <a:pPr marL="0" marR="0" lvl="0" indent="0" algn="ctr" rtl="0">
                        <a:lnSpc>
                          <a:spcPct val="100000"/>
                        </a:lnSpc>
                        <a:spcBef>
                          <a:spcPts val="0"/>
                        </a:spcBef>
                        <a:spcAft>
                          <a:spcPts val="0"/>
                        </a:spcAft>
                        <a:buClr>
                          <a:srgbClr val="000000"/>
                        </a:buClr>
                        <a:buSzPts val="900"/>
                        <a:buFont typeface="Arial"/>
                        <a:buNone/>
                      </a:pPr>
                      <a:r>
                        <a:rPr lang="ja-JP" sz="1300" b="1" u="none" strike="noStrike" cap="none" dirty="0">
                          <a:latin typeface="Meiryo"/>
                          <a:ea typeface="Meiryo"/>
                          <a:cs typeface="Meiryo"/>
                          <a:sym typeface="Meiryo"/>
                        </a:rPr>
                        <a:t>ルプレミアクリニック</a:t>
                      </a:r>
                      <a:endParaRPr sz="1300" b="1" u="none" strike="noStrike" cap="none" dirty="0">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b="1" u="none" strike="noStrike" cap="none" dirty="0">
                          <a:latin typeface="Meiryo"/>
                          <a:ea typeface="Meiryo"/>
                          <a:cs typeface="Meiryo"/>
                          <a:sym typeface="Meiryo"/>
                        </a:rPr>
                        <a:t>（私立クリニック・プノンペン）</a:t>
                      </a:r>
                      <a:endParaRPr sz="1400" b="1" u="none" strike="noStrike" cap="none" dirty="0"/>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45</a:t>
                      </a:r>
                      <a:r>
                        <a:rPr lang="ja-JP" altLang="en-US" sz="1100" u="none" strike="noStrike" cap="none" dirty="0">
                          <a:solidFill>
                            <a:schemeClr val="tx1"/>
                          </a:solidFill>
                          <a:latin typeface="Meiryo"/>
                          <a:ea typeface="Meiryo"/>
                          <a:cs typeface="Meiryo"/>
                          <a:sym typeface="Meiryo"/>
                        </a:rPr>
                        <a:t>ドル</a:t>
                      </a:r>
                      <a:r>
                        <a:rPr lang="ja-JP" sz="1100" u="none" strike="noStrike" cap="none" dirty="0">
                          <a:solidFill>
                            <a:schemeClr val="tx1"/>
                          </a:solidFill>
                          <a:latin typeface="Meiryo"/>
                          <a:ea typeface="Meiryo"/>
                          <a:cs typeface="Meiryo"/>
                          <a:sym typeface="Meiryo"/>
                        </a:rPr>
                        <a:t>/1時間（カンボジア人）</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65</a:t>
                      </a:r>
                      <a:r>
                        <a:rPr lang="ja-JP" altLang="en-US" sz="1100" u="none" strike="noStrike" cap="none" dirty="0">
                          <a:solidFill>
                            <a:schemeClr val="tx1"/>
                          </a:solidFill>
                          <a:latin typeface="Meiryo"/>
                          <a:ea typeface="Meiryo"/>
                          <a:cs typeface="Meiryo"/>
                          <a:sym typeface="Meiryo"/>
                        </a:rPr>
                        <a:t>ドル</a:t>
                      </a:r>
                      <a:r>
                        <a:rPr lang="ja-JP" sz="1100" u="none" strike="noStrike" cap="none" dirty="0">
                          <a:solidFill>
                            <a:schemeClr val="tx1"/>
                          </a:solidFill>
                          <a:latin typeface="Meiryo"/>
                          <a:ea typeface="Meiryo"/>
                          <a:cs typeface="Meiryo"/>
                          <a:sym typeface="Meiryo"/>
                        </a:rPr>
                        <a:t>/1時間（外国人）</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リハ</a:t>
                      </a:r>
                      <a:r>
                        <a:rPr lang="ja-JP" altLang="en-US" sz="1100" u="none" strike="noStrike" cap="none" dirty="0">
                          <a:solidFill>
                            <a:schemeClr val="tx1"/>
                          </a:solidFill>
                          <a:latin typeface="Meiryo"/>
                          <a:ea typeface="Meiryo"/>
                          <a:cs typeface="Meiryo"/>
                          <a:sym typeface="Meiryo"/>
                        </a:rPr>
                        <a:t>ビリ</a:t>
                      </a:r>
                      <a:r>
                        <a:rPr lang="ja-JP" sz="1100" u="none" strike="noStrike" cap="none" dirty="0">
                          <a:solidFill>
                            <a:schemeClr val="tx1"/>
                          </a:solidFill>
                          <a:latin typeface="Meiryo"/>
                          <a:ea typeface="Meiryo"/>
                          <a:cs typeface="Meiryo"/>
                          <a:sym typeface="Meiryo"/>
                        </a:rPr>
                        <a:t>提供：40患者 / 1日</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(脳卒中患者と多発性硬化症患者が多い) </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 外来リハビリのみ提供)</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a:solidFill>
                            <a:schemeClr val="dk1"/>
                          </a:solidFill>
                          <a:latin typeface="Meiryo"/>
                          <a:ea typeface="Meiryo"/>
                          <a:cs typeface="Meiryo"/>
                          <a:sym typeface="Meiryo"/>
                        </a:rPr>
                        <a:t>カンボジア人</a:t>
                      </a:r>
                      <a:r>
                        <a:rPr lang="ja-JP" sz="1100" u="none" strike="noStrike" cap="none">
                          <a:latin typeface="Meiryo"/>
                          <a:ea typeface="Meiryo"/>
                          <a:cs typeface="Meiryo"/>
                          <a:sym typeface="Meiryo"/>
                        </a:rPr>
                        <a:t>6人</a:t>
                      </a:r>
                      <a:endParaRPr sz="1100" u="none" strike="noStrike" cap="none">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a:solidFill>
                            <a:schemeClr val="dk1"/>
                          </a:solidFill>
                          <a:latin typeface="Meiryo"/>
                          <a:ea typeface="Meiryo"/>
                          <a:cs typeface="Meiryo"/>
                          <a:sym typeface="Meiryo"/>
                        </a:rPr>
                        <a:t>外国人</a:t>
                      </a:r>
                      <a:r>
                        <a:rPr lang="ja-JP" sz="1100" u="none" strike="noStrike" cap="none">
                          <a:latin typeface="Meiryo"/>
                          <a:ea typeface="Meiryo"/>
                          <a:cs typeface="Meiryo"/>
                          <a:sym typeface="Meiryo"/>
                        </a:rPr>
                        <a:t>1人</a:t>
                      </a:r>
                      <a:endParaRPr sz="1100" u="none" strike="noStrike" cap="none">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1"/>
                  </a:ext>
                </a:extLst>
              </a:tr>
              <a:tr h="826475">
                <a:tc>
                  <a:txBody>
                    <a:bodyPr/>
                    <a:lstStyle/>
                    <a:p>
                      <a:pPr marL="0" marR="0" lvl="0" indent="0" algn="ctr" rtl="0">
                        <a:lnSpc>
                          <a:spcPct val="100000"/>
                        </a:lnSpc>
                        <a:spcBef>
                          <a:spcPts val="0"/>
                        </a:spcBef>
                        <a:spcAft>
                          <a:spcPts val="0"/>
                        </a:spcAft>
                        <a:buClr>
                          <a:srgbClr val="000000"/>
                        </a:buClr>
                        <a:buSzPts val="900"/>
                        <a:buFont typeface="Arial"/>
                        <a:buNone/>
                      </a:pPr>
                      <a:r>
                        <a:rPr lang="ja-JP" sz="1300" b="1" u="none" strike="noStrike" cap="none">
                          <a:latin typeface="Meiryo"/>
                          <a:ea typeface="Meiryo"/>
                          <a:cs typeface="Meiryo"/>
                          <a:sym typeface="Meiryo"/>
                        </a:rPr>
                        <a:t>コンポート・リファーラル病院</a:t>
                      </a:r>
                      <a:endParaRPr sz="1300" b="1" u="none" strike="noStrike" cap="none">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b="1" u="none" strike="noStrike" cap="none">
                          <a:latin typeface="Meiryo"/>
                          <a:ea typeface="Meiryo"/>
                          <a:cs typeface="Meiryo"/>
                          <a:sym typeface="Meiryo"/>
                        </a:rPr>
                        <a:t>（公立病院・コンポート）</a:t>
                      </a:r>
                      <a:endParaRPr sz="1400" b="1" u="none" strike="noStrike" cap="none"/>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3</a:t>
                      </a:r>
                      <a:r>
                        <a:rPr lang="ja-JP" altLang="en-US" sz="1100" u="none" strike="noStrike" cap="none" dirty="0">
                          <a:solidFill>
                            <a:schemeClr val="tx1"/>
                          </a:solidFill>
                          <a:latin typeface="Meiryo"/>
                          <a:ea typeface="Meiryo"/>
                          <a:cs typeface="Meiryo"/>
                          <a:sym typeface="Meiryo"/>
                        </a:rPr>
                        <a:t>ドル</a:t>
                      </a:r>
                      <a:r>
                        <a:rPr lang="ja-JP" sz="1100" u="none" strike="noStrike" cap="none" dirty="0">
                          <a:solidFill>
                            <a:schemeClr val="tx1"/>
                          </a:solidFill>
                          <a:latin typeface="Meiryo"/>
                          <a:ea typeface="Meiryo"/>
                          <a:cs typeface="Meiryo"/>
                          <a:sym typeface="Meiryo"/>
                        </a:rPr>
                        <a:t>/ 30分</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リハ</a:t>
                      </a:r>
                      <a:r>
                        <a:rPr lang="ja-JP" altLang="en-US" sz="1100" u="none" strike="noStrike" cap="none" dirty="0">
                          <a:solidFill>
                            <a:schemeClr val="tx1"/>
                          </a:solidFill>
                          <a:latin typeface="Meiryo"/>
                          <a:ea typeface="Meiryo"/>
                          <a:cs typeface="Meiryo"/>
                          <a:sym typeface="Meiryo"/>
                        </a:rPr>
                        <a:t>ビリ</a:t>
                      </a:r>
                      <a:r>
                        <a:rPr lang="ja-JP" sz="1100" u="none" strike="noStrike" cap="none" dirty="0">
                          <a:solidFill>
                            <a:schemeClr val="tx1"/>
                          </a:solidFill>
                          <a:latin typeface="Meiryo"/>
                          <a:ea typeface="Meiryo"/>
                          <a:cs typeface="Meiryo"/>
                          <a:sym typeface="Meiryo"/>
                        </a:rPr>
                        <a:t>提供：5-6 患者 / 1日</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(脳卒中患者と多発性硬化症患者が多い)</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 外来リハビリのみ提供 )</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a:latin typeface="Meiryo"/>
                          <a:ea typeface="Meiryo"/>
                          <a:cs typeface="Meiryo"/>
                          <a:sym typeface="Meiryo"/>
                        </a:rPr>
                        <a:t>5人</a:t>
                      </a:r>
                      <a:endParaRPr sz="1100" u="none" strike="noStrike" cap="none">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2"/>
                  </a:ext>
                </a:extLst>
              </a:tr>
              <a:tr h="680050">
                <a:tc>
                  <a:txBody>
                    <a:bodyPr/>
                    <a:lstStyle/>
                    <a:p>
                      <a:pPr marL="0" marR="0" lvl="0" indent="0" algn="ctr" rtl="0">
                        <a:lnSpc>
                          <a:spcPct val="100000"/>
                        </a:lnSpc>
                        <a:spcBef>
                          <a:spcPts val="0"/>
                        </a:spcBef>
                        <a:spcAft>
                          <a:spcPts val="0"/>
                        </a:spcAft>
                        <a:buClr>
                          <a:srgbClr val="000000"/>
                        </a:buClr>
                        <a:buSzPts val="900"/>
                        <a:buFont typeface="Arial"/>
                        <a:buNone/>
                      </a:pPr>
                      <a:r>
                        <a:rPr lang="ja-JP" sz="1300" b="1" u="none" strike="noStrike" cap="none">
                          <a:latin typeface="Meiryo"/>
                          <a:ea typeface="Meiryo"/>
                          <a:cs typeface="Meiryo"/>
                          <a:sym typeface="Meiryo"/>
                        </a:rPr>
                        <a:t>ハンダメディカルセンター</a:t>
                      </a:r>
                      <a:endParaRPr sz="1300" b="1" u="none" strike="noStrike" cap="none">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b="1" u="none" strike="noStrike" cap="none">
                          <a:latin typeface="Meiryo"/>
                          <a:ea typeface="Meiryo"/>
                          <a:cs typeface="Meiryo"/>
                          <a:sym typeface="Meiryo"/>
                        </a:rPr>
                        <a:t>（公立病院・バッタンバン）</a:t>
                      </a:r>
                      <a:endParaRPr sz="1400" b="1" u="none" strike="noStrike" cap="none"/>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10-15</a:t>
                      </a:r>
                      <a:r>
                        <a:rPr lang="ja-JP" altLang="en-US" sz="1100" u="none" strike="noStrike" cap="none" dirty="0">
                          <a:solidFill>
                            <a:schemeClr val="tx1"/>
                          </a:solidFill>
                          <a:latin typeface="Meiryo"/>
                          <a:ea typeface="Meiryo"/>
                          <a:cs typeface="Meiryo"/>
                          <a:sym typeface="Meiryo"/>
                        </a:rPr>
                        <a:t>ドル</a:t>
                      </a:r>
                      <a:r>
                        <a:rPr lang="ja-JP" sz="1100" u="none" strike="noStrike" cap="none" dirty="0">
                          <a:solidFill>
                            <a:schemeClr val="tx1"/>
                          </a:solidFill>
                          <a:latin typeface="Meiryo"/>
                          <a:ea typeface="Meiryo"/>
                          <a:cs typeface="Meiryo"/>
                          <a:sym typeface="Meiryo"/>
                        </a:rPr>
                        <a:t>/ 15分</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リハ</a:t>
                      </a:r>
                      <a:r>
                        <a:rPr lang="ja-JP" altLang="en-US" sz="1100" u="none" strike="noStrike" cap="none" dirty="0">
                          <a:solidFill>
                            <a:schemeClr val="tx1"/>
                          </a:solidFill>
                          <a:latin typeface="Meiryo"/>
                          <a:ea typeface="Meiryo"/>
                          <a:cs typeface="Meiryo"/>
                          <a:sym typeface="Meiryo"/>
                        </a:rPr>
                        <a:t>ビリ</a:t>
                      </a:r>
                      <a:r>
                        <a:rPr lang="ja-JP" sz="1100" u="none" strike="noStrike" cap="none" dirty="0">
                          <a:solidFill>
                            <a:schemeClr val="tx1"/>
                          </a:solidFill>
                          <a:latin typeface="Meiryo"/>
                          <a:ea typeface="Meiryo"/>
                          <a:cs typeface="Meiryo"/>
                          <a:sym typeface="Meiryo"/>
                        </a:rPr>
                        <a:t>提供：10 患者 / 1日</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(交通性外傷患者が多い)</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(外来リハビリのみ提供)</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latin typeface="Meiryo"/>
                          <a:ea typeface="Meiryo"/>
                          <a:cs typeface="Meiryo"/>
                          <a:sym typeface="Meiryo"/>
                        </a:rPr>
                        <a:t>1人</a:t>
                      </a:r>
                      <a:endParaRPr sz="1100" u="none" strike="noStrike" cap="none" dirty="0">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3"/>
                  </a:ext>
                </a:extLst>
              </a:tr>
              <a:tr h="889000">
                <a:tc>
                  <a:txBody>
                    <a:bodyPr/>
                    <a:lstStyle/>
                    <a:p>
                      <a:pPr marL="0" marR="0" lvl="0" indent="0" algn="ctr" rtl="0">
                        <a:lnSpc>
                          <a:spcPct val="100000"/>
                        </a:lnSpc>
                        <a:spcBef>
                          <a:spcPts val="0"/>
                        </a:spcBef>
                        <a:spcAft>
                          <a:spcPts val="0"/>
                        </a:spcAft>
                        <a:buClr>
                          <a:srgbClr val="000000"/>
                        </a:buClr>
                        <a:buSzPts val="900"/>
                        <a:buFont typeface="Arial"/>
                        <a:buNone/>
                      </a:pPr>
                      <a:r>
                        <a:rPr lang="ja-JP" sz="1300" b="1" u="none" strike="noStrike" cap="none" dirty="0">
                          <a:solidFill>
                            <a:schemeClr val="dk1"/>
                          </a:solidFill>
                          <a:latin typeface="Meiryo"/>
                          <a:ea typeface="Meiryo"/>
                          <a:cs typeface="Meiryo"/>
                          <a:sym typeface="Meiryo"/>
                        </a:rPr>
                        <a:t>フィジカル</a:t>
                      </a:r>
                      <a:r>
                        <a:rPr lang="ja-JP" sz="1300" b="1" u="none" strike="noStrike" cap="none" dirty="0">
                          <a:latin typeface="Meiryo"/>
                          <a:ea typeface="Meiryo"/>
                          <a:cs typeface="Meiryo"/>
                          <a:sym typeface="Meiryo"/>
                        </a:rPr>
                        <a:t>リハビリ</a:t>
                      </a:r>
                      <a:r>
                        <a:rPr lang="ja-JP" sz="1300" b="1" u="none" strike="noStrike" cap="none" dirty="0">
                          <a:solidFill>
                            <a:schemeClr val="dk1"/>
                          </a:solidFill>
                          <a:latin typeface="Meiryo"/>
                          <a:ea typeface="Meiryo"/>
                          <a:cs typeface="Meiryo"/>
                          <a:sym typeface="Meiryo"/>
                        </a:rPr>
                        <a:t>カラティエセンター</a:t>
                      </a:r>
                      <a:endParaRPr sz="1300" b="1" u="none" strike="noStrike" cap="none" dirty="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b="1" u="none" strike="noStrike" cap="none" dirty="0">
                          <a:solidFill>
                            <a:schemeClr val="dk1"/>
                          </a:solidFill>
                          <a:latin typeface="Meiryo"/>
                          <a:ea typeface="Meiryo"/>
                          <a:cs typeface="Meiryo"/>
                          <a:sym typeface="Meiryo"/>
                        </a:rPr>
                        <a:t>（</a:t>
                      </a:r>
                      <a:r>
                        <a:rPr lang="en-US" altLang="ja-JP" sz="1100" b="1" u="none" strike="noStrike" cap="none" dirty="0">
                          <a:solidFill>
                            <a:schemeClr val="dk1"/>
                          </a:solidFill>
                          <a:latin typeface="Meiryo"/>
                          <a:ea typeface="Meiryo"/>
                          <a:cs typeface="Meiryo"/>
                          <a:sym typeface="Meiryo"/>
                        </a:rPr>
                        <a:t>NPO</a:t>
                      </a:r>
                      <a:r>
                        <a:rPr lang="ja-JP" altLang="en-US" sz="1100" b="1" u="none" strike="noStrike" cap="none" dirty="0">
                          <a:solidFill>
                            <a:schemeClr val="dk1"/>
                          </a:solidFill>
                          <a:latin typeface="Meiryo"/>
                          <a:ea typeface="Meiryo"/>
                          <a:cs typeface="Meiryo"/>
                          <a:sym typeface="Meiryo"/>
                        </a:rPr>
                        <a:t>法人</a:t>
                      </a:r>
                      <a:r>
                        <a:rPr lang="ja-JP" sz="1100" b="1" u="none" strike="noStrike" cap="none" dirty="0">
                          <a:solidFill>
                            <a:schemeClr val="dk1"/>
                          </a:solidFill>
                          <a:latin typeface="Meiryo"/>
                          <a:ea typeface="Meiryo"/>
                          <a:cs typeface="Meiryo"/>
                          <a:sym typeface="Meiryo"/>
                        </a:rPr>
                        <a:t>・クラチェ）</a:t>
                      </a:r>
                      <a:endParaRPr sz="1100" b="1" u="none" strike="noStrike" cap="none" dirty="0">
                        <a:solidFill>
                          <a:schemeClr val="dk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10-15</a:t>
                      </a:r>
                      <a:r>
                        <a:rPr lang="ja-JP" altLang="en-US" sz="1100" u="none" strike="noStrike" cap="none" dirty="0">
                          <a:solidFill>
                            <a:schemeClr val="tx1"/>
                          </a:solidFill>
                          <a:latin typeface="Meiryo"/>
                          <a:ea typeface="Meiryo"/>
                          <a:cs typeface="Meiryo"/>
                          <a:sym typeface="Meiryo"/>
                        </a:rPr>
                        <a:t>ドル</a:t>
                      </a:r>
                      <a:r>
                        <a:rPr lang="ja-JP" sz="1100" u="none" strike="noStrike" cap="none" dirty="0">
                          <a:solidFill>
                            <a:schemeClr val="tx1"/>
                          </a:solidFill>
                          <a:latin typeface="Meiryo"/>
                          <a:ea typeface="Meiryo"/>
                          <a:cs typeface="Meiryo"/>
                          <a:sym typeface="Meiryo"/>
                        </a:rPr>
                        <a:t>/ 40分</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リハ</a:t>
                      </a:r>
                      <a:r>
                        <a:rPr lang="ja-JP" altLang="en-US" sz="1100" u="none" strike="noStrike" cap="none" dirty="0">
                          <a:solidFill>
                            <a:schemeClr val="tx1"/>
                          </a:solidFill>
                          <a:latin typeface="Meiryo"/>
                          <a:ea typeface="Meiryo"/>
                          <a:cs typeface="Meiryo"/>
                          <a:sym typeface="Meiryo"/>
                        </a:rPr>
                        <a:t>ビリ</a:t>
                      </a:r>
                      <a:r>
                        <a:rPr lang="ja-JP" sz="1100" u="none" strike="noStrike" cap="none" dirty="0">
                          <a:solidFill>
                            <a:schemeClr val="tx1"/>
                          </a:solidFill>
                          <a:latin typeface="Meiryo"/>
                          <a:ea typeface="Meiryo"/>
                          <a:cs typeface="Meiryo"/>
                          <a:sym typeface="Meiryo"/>
                        </a:rPr>
                        <a:t>提供：2-3 患者 / 1日</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(脳卒中患者と多発性硬化症患者が多い)</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(外来リハビリのみ提供)</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a:latin typeface="Meiryo"/>
                          <a:ea typeface="Meiryo"/>
                          <a:cs typeface="Meiryo"/>
                          <a:sym typeface="Meiryo"/>
                        </a:rPr>
                        <a:t>1人</a:t>
                      </a:r>
                      <a:endParaRPr sz="1100" u="none" strike="noStrike" cap="none">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4"/>
                  </a:ext>
                </a:extLst>
              </a:tr>
              <a:tr h="802250">
                <a:tc>
                  <a:txBody>
                    <a:bodyPr/>
                    <a:lstStyle/>
                    <a:p>
                      <a:pPr marL="0" marR="0" lvl="0" indent="0" algn="ctr" rtl="0">
                        <a:lnSpc>
                          <a:spcPct val="100000"/>
                        </a:lnSpc>
                        <a:spcBef>
                          <a:spcPts val="0"/>
                        </a:spcBef>
                        <a:spcAft>
                          <a:spcPts val="0"/>
                        </a:spcAft>
                        <a:buClr>
                          <a:srgbClr val="000000"/>
                        </a:buClr>
                        <a:buSzPts val="900"/>
                        <a:buFont typeface="Arial"/>
                        <a:buNone/>
                      </a:pPr>
                      <a:r>
                        <a:rPr lang="ja-JP" sz="1300" b="1" u="none" strike="noStrike" cap="none" dirty="0">
                          <a:solidFill>
                            <a:schemeClr val="dk1"/>
                          </a:solidFill>
                          <a:latin typeface="Meiryo"/>
                          <a:ea typeface="Meiryo"/>
                          <a:cs typeface="Meiryo"/>
                          <a:sym typeface="Meiryo"/>
                        </a:rPr>
                        <a:t>ソフィアク</a:t>
                      </a:r>
                      <a:r>
                        <a:rPr lang="ja-JP" sz="1300" b="1" u="none" strike="noStrike" cap="none" dirty="0">
                          <a:latin typeface="Meiryo"/>
                          <a:ea typeface="Meiryo"/>
                          <a:cs typeface="Meiryo"/>
                          <a:sym typeface="Meiryo"/>
                        </a:rPr>
                        <a:t>リハビリ</a:t>
                      </a:r>
                      <a:r>
                        <a:rPr lang="ja-JP" sz="1300" b="1" u="none" strike="noStrike" cap="none" dirty="0">
                          <a:solidFill>
                            <a:schemeClr val="dk1"/>
                          </a:solidFill>
                          <a:latin typeface="Meiryo"/>
                          <a:ea typeface="Meiryo"/>
                          <a:cs typeface="Meiryo"/>
                          <a:sym typeface="Meiryo"/>
                        </a:rPr>
                        <a:t>クリニック</a:t>
                      </a:r>
                      <a:endParaRPr sz="1300" b="1" u="none" strike="noStrike" cap="none" dirty="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b="1" u="none" strike="noStrike" cap="none" dirty="0">
                          <a:solidFill>
                            <a:schemeClr val="dk1"/>
                          </a:solidFill>
                          <a:latin typeface="Meiryo"/>
                          <a:ea typeface="Meiryo"/>
                          <a:cs typeface="Meiryo"/>
                          <a:sym typeface="Meiryo"/>
                        </a:rPr>
                        <a:t>（</a:t>
                      </a:r>
                      <a:r>
                        <a:rPr lang="ja-JP" sz="1100" b="1" u="none" strike="noStrike" cap="none">
                          <a:solidFill>
                            <a:schemeClr val="dk1"/>
                          </a:solidFill>
                          <a:latin typeface="Meiryo"/>
                          <a:ea typeface="Meiryo"/>
                          <a:cs typeface="Meiryo"/>
                          <a:sym typeface="Meiryo"/>
                        </a:rPr>
                        <a:t>私立</a:t>
                      </a:r>
                      <a:r>
                        <a:rPr lang="ja-JP" sz="1100" b="1" u="none" strike="noStrike" cap="none" smtClean="0">
                          <a:solidFill>
                            <a:schemeClr val="dk1"/>
                          </a:solidFill>
                          <a:latin typeface="Meiryo"/>
                          <a:ea typeface="Meiryo"/>
                          <a:cs typeface="Meiryo"/>
                          <a:sym typeface="Meiryo"/>
                        </a:rPr>
                        <a:t>クリニック・</a:t>
                      </a:r>
                      <a:r>
                        <a:rPr lang="ja-JP" sz="1100" b="1" u="none" strike="noStrike" cap="none" dirty="0">
                          <a:solidFill>
                            <a:schemeClr val="dk1"/>
                          </a:solidFill>
                          <a:latin typeface="Meiryo"/>
                          <a:ea typeface="Meiryo"/>
                          <a:cs typeface="Meiryo"/>
                          <a:sym typeface="Meiryo"/>
                        </a:rPr>
                        <a:t>コンポンチャン）</a:t>
                      </a:r>
                      <a:endParaRPr sz="1400" b="1" u="none" strike="noStrike" cap="none" dirty="0"/>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10</a:t>
                      </a:r>
                      <a:r>
                        <a:rPr lang="ja-JP" altLang="en-US" sz="1100" u="none" strike="noStrike" cap="none" dirty="0">
                          <a:solidFill>
                            <a:schemeClr val="tx1"/>
                          </a:solidFill>
                          <a:latin typeface="Meiryo"/>
                          <a:ea typeface="Meiryo"/>
                          <a:cs typeface="Meiryo"/>
                          <a:sym typeface="Meiryo"/>
                        </a:rPr>
                        <a:t>ドル</a:t>
                      </a:r>
                      <a:r>
                        <a:rPr lang="ja-JP" sz="1100" u="none" strike="noStrike" cap="none" dirty="0">
                          <a:solidFill>
                            <a:schemeClr val="tx1"/>
                          </a:solidFill>
                          <a:latin typeface="Meiryo"/>
                          <a:ea typeface="Meiryo"/>
                          <a:cs typeface="Meiryo"/>
                          <a:sym typeface="Meiryo"/>
                        </a:rPr>
                        <a:t>徒手療法+超音波+経皮的電気刺激療法, 15$ 徒手療法+ 体外衝撃波治療+キネシオテープ/45min-1h</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リハ</a:t>
                      </a:r>
                      <a:r>
                        <a:rPr lang="ja-JP" altLang="en-US" sz="1100" u="none" strike="noStrike" cap="none" dirty="0">
                          <a:solidFill>
                            <a:schemeClr val="tx1"/>
                          </a:solidFill>
                          <a:latin typeface="Meiryo"/>
                          <a:ea typeface="Meiryo"/>
                          <a:cs typeface="Meiryo"/>
                          <a:sym typeface="Meiryo"/>
                        </a:rPr>
                        <a:t>ビリ</a:t>
                      </a:r>
                      <a:r>
                        <a:rPr lang="ja-JP" sz="1100" u="none" strike="noStrike" cap="none" dirty="0">
                          <a:solidFill>
                            <a:schemeClr val="tx1"/>
                          </a:solidFill>
                          <a:latin typeface="Meiryo"/>
                          <a:ea typeface="Meiryo"/>
                          <a:cs typeface="Meiryo"/>
                          <a:sym typeface="Meiryo"/>
                        </a:rPr>
                        <a:t>提供：10 患者 / 1日</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 (脳卒中、多発性硬化症、脳性麻痺患者が多い)</a:t>
                      </a:r>
                      <a:endParaRPr sz="1100" u="none" strike="noStrike" cap="none" dirty="0">
                        <a:solidFill>
                          <a:schemeClr val="tx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solidFill>
                            <a:schemeClr val="tx1"/>
                          </a:solidFill>
                          <a:latin typeface="Meiryo"/>
                          <a:ea typeface="Meiryo"/>
                          <a:cs typeface="Meiryo"/>
                          <a:sym typeface="Meiryo"/>
                        </a:rPr>
                        <a:t>(外来リハビリのみ提供)</a:t>
                      </a:r>
                      <a:endParaRPr sz="1100" u="none" strike="noStrike" cap="none" dirty="0">
                        <a:solidFill>
                          <a:schemeClr val="tx1"/>
                        </a:solidFill>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1100" u="none" strike="noStrike" cap="none" dirty="0">
                          <a:latin typeface="Meiryo"/>
                          <a:ea typeface="Meiryo"/>
                          <a:cs typeface="Meiryo"/>
                          <a:sym typeface="Meiryo"/>
                        </a:rPr>
                        <a:t>3人</a:t>
                      </a:r>
                      <a:endParaRPr sz="1100" u="none" strike="noStrike" cap="none" dirty="0">
                        <a:latin typeface="Meiryo"/>
                        <a:ea typeface="Meiryo"/>
                        <a:cs typeface="Meiryo"/>
                        <a:sym typeface="Meiryo"/>
                      </a:endParaRPr>
                    </a:p>
                  </a:txBody>
                  <a:tcPr marL="63500" marR="63500" marT="63500" marB="635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5"/>
                  </a:ext>
                </a:extLst>
              </a:tr>
            </a:tbl>
          </a:graphicData>
        </a:graphic>
      </p:graphicFrame>
      <p:sp>
        <p:nvSpPr>
          <p:cNvPr id="969" name="Google Shape;969;p73"/>
          <p:cNvSpPr txBox="1"/>
          <p:nvPr/>
        </p:nvSpPr>
        <p:spPr>
          <a:xfrm>
            <a:off x="186438" y="6296172"/>
            <a:ext cx="4099082" cy="223935"/>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a:solidFill>
                  <a:schemeClr val="dk1"/>
                </a:solidFill>
                <a:latin typeface="Meiryo"/>
                <a:ea typeface="Meiryo"/>
                <a:cs typeface="Meiryo"/>
                <a:sym typeface="Meiryo"/>
              </a:rPr>
              <a:t>出所：コンソシーアム作成</a:t>
            </a:r>
            <a:endParaRPr sz="1292" b="0" i="0" u="none" strike="noStrike" cap="none">
              <a:solidFill>
                <a:srgbClr val="000000"/>
              </a:solidFill>
              <a:latin typeface="Arial"/>
              <a:ea typeface="Arial"/>
              <a:cs typeface="Arial"/>
              <a:sym typeface="Arial"/>
            </a:endParaRPr>
          </a:p>
        </p:txBody>
      </p:sp>
      <p:sp>
        <p:nvSpPr>
          <p:cNvPr id="970" name="Google Shape;970;p73"/>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rmAutofit/>
          </a:bodyPr>
          <a:lstStyle/>
          <a:p>
            <a:pPr marL="0" lvl="0" indent="0" algn="l" rtl="0">
              <a:lnSpc>
                <a:spcPct val="90000"/>
              </a:lnSpc>
              <a:spcBef>
                <a:spcPts val="0"/>
              </a:spcBef>
              <a:spcAft>
                <a:spcPts val="0"/>
              </a:spcAft>
              <a:buSzPts val="2000"/>
              <a:buNone/>
            </a:pPr>
            <a:r>
              <a:rPr lang="ja-JP" dirty="0"/>
              <a:t>リハビリ料金（カンボジア</a:t>
            </a:r>
            <a:r>
              <a:rPr lang="ja-JP" dirty="0" smtClean="0"/>
              <a:t>）</a:t>
            </a:r>
            <a:r>
              <a:rPr lang="ja-JP" altLang="en-US" dirty="0" smtClean="0"/>
              <a:t>（</a:t>
            </a:r>
            <a:r>
              <a:rPr lang="en-US" altLang="ja-JP" dirty="0"/>
              <a:t>2</a:t>
            </a:r>
            <a:r>
              <a:rPr lang="en-US" altLang="ja-JP" dirty="0" smtClean="0"/>
              <a:t>/2</a:t>
            </a:r>
            <a:r>
              <a:rPr lang="ja-JP" altLang="en-US" dirty="0" smtClean="0"/>
              <a:t>）</a:t>
            </a:r>
            <a:endParaRPr dirty="0"/>
          </a:p>
        </p:txBody>
      </p:sp>
      <p:sp>
        <p:nvSpPr>
          <p:cNvPr id="2" name="スライド番号プレースホルダー 1">
            <a:extLst>
              <a:ext uri="{FF2B5EF4-FFF2-40B4-BE49-F238E27FC236}">
                <a16:creationId xmlns:a16="http://schemas.microsoft.com/office/drawing/2014/main" xmlns="" id="{B7F8A2CE-3C33-4F60-9279-7BA75CC539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5</a:t>
            </a:fld>
            <a:endParaRPr lang="ja-JP" altLang="en-US" dirty="0"/>
          </a:p>
        </p:txBody>
      </p:sp>
    </p:spTree>
    <p:extLst>
      <p:ext uri="{BB962C8B-B14F-4D97-AF65-F5344CB8AC3E}">
        <p14:creationId xmlns:p14="http://schemas.microsoft.com/office/powerpoint/2010/main" val="153408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83"/>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dirty="0"/>
              <a:t>ベトナム／非感染症疾患／リハビリテーション／</a:t>
            </a:r>
            <a:r>
              <a:rPr lang="en-US" altLang="ja-JP" dirty="0"/>
              <a:t>4.</a:t>
            </a:r>
            <a:r>
              <a:rPr lang="ja-JP" altLang="en-US" dirty="0"/>
              <a:t>特定製品・サービスの市場・投資環境</a:t>
            </a:r>
            <a:r>
              <a:rPr lang="en-US" altLang="ja-JP" dirty="0"/>
              <a:t>,</a:t>
            </a:r>
            <a:r>
              <a:rPr lang="ja-JP" altLang="en-US" dirty="0"/>
              <a:t>主要企業・競合</a:t>
            </a:r>
          </a:p>
        </p:txBody>
      </p:sp>
      <p:graphicFrame>
        <p:nvGraphicFramePr>
          <p:cNvPr id="977" name="Google Shape;977;p83"/>
          <p:cNvGraphicFramePr/>
          <p:nvPr>
            <p:extLst>
              <p:ext uri="{D42A27DB-BD31-4B8C-83A1-F6EECF244321}">
                <p14:modId xmlns:p14="http://schemas.microsoft.com/office/powerpoint/2010/main" val="3085216480"/>
              </p:ext>
            </p:extLst>
          </p:nvPr>
        </p:nvGraphicFramePr>
        <p:xfrm>
          <a:off x="103336" y="1105572"/>
          <a:ext cx="8693275" cy="5371200"/>
        </p:xfrm>
        <a:graphic>
          <a:graphicData uri="http://schemas.openxmlformats.org/drawingml/2006/table">
            <a:tbl>
              <a:tblPr firstRow="1" bandRow="1">
                <a:noFill/>
                <a:tableStyleId>{9CFCB9D4-C73E-4214-9026-5AB47A5377FE}</a:tableStyleId>
              </a:tblPr>
              <a:tblGrid>
                <a:gridCol w="1808525">
                  <a:extLst>
                    <a:ext uri="{9D8B030D-6E8A-4147-A177-3AD203B41FA5}">
                      <a16:colId xmlns:a16="http://schemas.microsoft.com/office/drawing/2014/main" xmlns="" val="20000"/>
                    </a:ext>
                  </a:extLst>
                </a:gridCol>
                <a:gridCol w="2349125">
                  <a:extLst>
                    <a:ext uri="{9D8B030D-6E8A-4147-A177-3AD203B41FA5}">
                      <a16:colId xmlns:a16="http://schemas.microsoft.com/office/drawing/2014/main" xmlns="" val="20001"/>
                    </a:ext>
                  </a:extLst>
                </a:gridCol>
                <a:gridCol w="4535625">
                  <a:extLst>
                    <a:ext uri="{9D8B030D-6E8A-4147-A177-3AD203B41FA5}">
                      <a16:colId xmlns:a16="http://schemas.microsoft.com/office/drawing/2014/main" xmlns="" val="20002"/>
                    </a:ext>
                  </a:extLst>
                </a:gridCol>
              </a:tblGrid>
              <a:tr h="320050">
                <a:tc>
                  <a:txBody>
                    <a:bodyPr/>
                    <a:lstStyle/>
                    <a:p>
                      <a:pPr marL="0" marR="0" lvl="0" indent="0" algn="ctr" rtl="0">
                        <a:lnSpc>
                          <a:spcPct val="100000"/>
                        </a:lnSpc>
                        <a:spcBef>
                          <a:spcPts val="0"/>
                        </a:spcBef>
                        <a:spcAft>
                          <a:spcPts val="0"/>
                        </a:spcAft>
                        <a:buClr>
                          <a:srgbClr val="000000"/>
                        </a:buClr>
                        <a:buSzPts val="1500"/>
                        <a:buFont typeface="Arial"/>
                        <a:buNone/>
                      </a:pPr>
                      <a:r>
                        <a:rPr lang="ja-JP" sz="1400" u="none" strike="noStrike" cap="none" dirty="0">
                          <a:latin typeface="Meiryo"/>
                          <a:ea typeface="Meiryo"/>
                          <a:cs typeface="Meiryo"/>
                          <a:sym typeface="Meiryo"/>
                        </a:rPr>
                        <a:t>医療機関</a:t>
                      </a:r>
                      <a:endParaRPr sz="1400" u="none" strike="noStrike" cap="none" dirty="0">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C55A1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ja-JP" sz="1400" u="none" strike="noStrike" cap="none" dirty="0">
                          <a:latin typeface="Meiryo"/>
                          <a:ea typeface="Meiryo"/>
                          <a:cs typeface="Meiryo"/>
                          <a:sym typeface="Meiryo"/>
                        </a:rPr>
                        <a:t>サービス料金</a:t>
                      </a:r>
                      <a:endParaRPr sz="1400" u="none" strike="noStrike" cap="none" dirty="0">
                        <a:solidFill>
                          <a:srgbClr val="FF0000"/>
                        </a:solidFill>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C55A1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ja-JP" sz="1400" u="none" strike="noStrike" cap="none" dirty="0">
                          <a:latin typeface="Meiryo"/>
                          <a:ea typeface="Meiryo"/>
                          <a:cs typeface="Meiryo"/>
                          <a:sym typeface="Meiryo"/>
                        </a:rPr>
                        <a:t>サービス内容</a:t>
                      </a:r>
                      <a:endParaRPr sz="1400" u="none" strike="noStrike" cap="none" dirty="0">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C55A11"/>
                    </a:solidFill>
                  </a:tcPr>
                </a:tc>
                <a:extLst>
                  <a:ext uri="{0D108BD9-81ED-4DB2-BD59-A6C34878D82A}">
                    <a16:rowId xmlns:a16="http://schemas.microsoft.com/office/drawing/2014/main" xmlns="" val="10000"/>
                  </a:ext>
                </a:extLst>
              </a:tr>
              <a:tr h="1797425">
                <a:tc>
                  <a:txBody>
                    <a:bodyPr/>
                    <a:lstStyle/>
                    <a:p>
                      <a:pPr marL="0" marR="0" lvl="0" indent="0" algn="ctr" rtl="0">
                        <a:lnSpc>
                          <a:spcPct val="100000"/>
                        </a:lnSpc>
                        <a:spcBef>
                          <a:spcPts val="0"/>
                        </a:spcBef>
                        <a:spcAft>
                          <a:spcPts val="0"/>
                        </a:spcAft>
                        <a:buClr>
                          <a:schemeClr val="lt1"/>
                        </a:buClr>
                        <a:buSzPts val="1400"/>
                        <a:buFont typeface="Meiryo"/>
                        <a:buNone/>
                      </a:pPr>
                      <a:r>
                        <a:rPr lang="ja-JP" sz="1300" b="1" u="none" strike="noStrike" cap="none">
                          <a:solidFill>
                            <a:schemeClr val="dk1"/>
                          </a:solidFill>
                          <a:latin typeface="Meiryo"/>
                          <a:ea typeface="Meiryo"/>
                          <a:cs typeface="Meiryo"/>
                          <a:sym typeface="Meiryo"/>
                        </a:rPr>
                        <a:t>公立病院</a:t>
                      </a:r>
                      <a:endParaRPr sz="1300" b="1" u="none" strike="noStrike" cap="none">
                        <a:latin typeface="Meiryo"/>
                        <a:ea typeface="Meiryo"/>
                        <a:cs typeface="Meiryo"/>
                        <a:sym typeface="Meiryo"/>
                      </a:endParaRPr>
                    </a:p>
                  </a:txBody>
                  <a:tcPr marL="84425" marR="84425" marT="42200" marB="422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285750" marR="0" lvl="0" indent="-285750" algn="l" rtl="0">
                        <a:lnSpc>
                          <a:spcPct val="150000"/>
                        </a:lnSpc>
                        <a:spcBef>
                          <a:spcPts val="0"/>
                        </a:spcBef>
                        <a:spcAft>
                          <a:spcPts val="0"/>
                        </a:spcAft>
                        <a:buClr>
                          <a:schemeClr val="dk2"/>
                        </a:buClr>
                        <a:buSzPts val="1120"/>
                        <a:buFont typeface="Noto Sans Symbols"/>
                        <a:buChar char="●"/>
                      </a:pPr>
                      <a:r>
                        <a:rPr lang="ja-JP" sz="1300" b="0" u="none" strike="noStrike" cap="none" dirty="0">
                          <a:solidFill>
                            <a:schemeClr val="dk1"/>
                          </a:solidFill>
                          <a:latin typeface="Meiryo"/>
                          <a:ea typeface="Meiryo"/>
                          <a:cs typeface="Meiryo"/>
                          <a:sym typeface="Meiryo"/>
                        </a:rPr>
                        <a:t>平均：700-1,400</a:t>
                      </a:r>
                      <a:r>
                        <a:rPr lang="ja-JP" altLang="en-US" sz="1300" b="0" u="none" strike="noStrike" cap="none" dirty="0">
                          <a:solidFill>
                            <a:schemeClr val="dk1"/>
                          </a:solidFill>
                          <a:latin typeface="Meiryo"/>
                          <a:ea typeface="Meiryo"/>
                          <a:cs typeface="Meiryo"/>
                          <a:sym typeface="Meiryo"/>
                        </a:rPr>
                        <a:t>円</a:t>
                      </a:r>
                      <a:endParaRPr sz="1400" u="none" strike="noStrike" cap="none" dirty="0"/>
                    </a:p>
                    <a:p>
                      <a:pPr marL="285750" marR="0" lvl="0" indent="-285750" algn="l" rtl="0">
                        <a:lnSpc>
                          <a:spcPct val="150000"/>
                        </a:lnSpc>
                        <a:spcBef>
                          <a:spcPts val="0"/>
                        </a:spcBef>
                        <a:spcAft>
                          <a:spcPts val="0"/>
                        </a:spcAft>
                        <a:buClr>
                          <a:schemeClr val="dk2"/>
                        </a:buClr>
                        <a:buSzPts val="1120"/>
                        <a:buFont typeface="Noto Sans Symbols"/>
                        <a:buChar char="●"/>
                      </a:pPr>
                      <a:r>
                        <a:rPr lang="ja-JP" sz="1300" b="0" u="none" strike="noStrike" cap="none" dirty="0">
                          <a:solidFill>
                            <a:schemeClr val="dk1"/>
                          </a:solidFill>
                          <a:latin typeface="Meiryo"/>
                          <a:ea typeface="Meiryo"/>
                          <a:cs typeface="Meiryo"/>
                          <a:sym typeface="Meiryo"/>
                        </a:rPr>
                        <a:t>物理療法：250</a:t>
                      </a:r>
                      <a:r>
                        <a:rPr lang="ja-JP" altLang="en-US" sz="1300" b="0" u="none" strike="noStrike" cap="none" dirty="0">
                          <a:solidFill>
                            <a:schemeClr val="dk1"/>
                          </a:solidFill>
                          <a:latin typeface="Meiryo"/>
                          <a:ea typeface="Meiryo"/>
                          <a:cs typeface="Meiryo"/>
                          <a:sym typeface="Meiryo"/>
                        </a:rPr>
                        <a:t>円</a:t>
                      </a:r>
                      <a:endParaRPr sz="1300" b="0" u="none" strike="noStrike" cap="none" dirty="0">
                        <a:solidFill>
                          <a:schemeClr val="dk1"/>
                        </a:solidFill>
                        <a:latin typeface="Meiryo"/>
                        <a:ea typeface="Meiryo"/>
                        <a:cs typeface="Meiryo"/>
                        <a:sym typeface="Meiryo"/>
                      </a:endParaRPr>
                    </a:p>
                    <a:p>
                      <a:pPr marL="285750" marR="0" lvl="0" indent="-285750" algn="l" rtl="0">
                        <a:lnSpc>
                          <a:spcPct val="150000"/>
                        </a:lnSpc>
                        <a:spcBef>
                          <a:spcPts val="0"/>
                        </a:spcBef>
                        <a:spcAft>
                          <a:spcPts val="0"/>
                        </a:spcAft>
                        <a:buClr>
                          <a:schemeClr val="dk2"/>
                        </a:buClr>
                        <a:buSzPts val="1120"/>
                        <a:buFont typeface="Noto Sans Symbols"/>
                        <a:buChar char="●"/>
                      </a:pPr>
                      <a:r>
                        <a:rPr lang="ja-JP" sz="1300" b="0" u="none" strike="noStrike" cap="none" dirty="0">
                          <a:solidFill>
                            <a:schemeClr val="dk1"/>
                          </a:solidFill>
                          <a:latin typeface="Meiryo"/>
                          <a:ea typeface="Meiryo"/>
                          <a:cs typeface="Meiryo"/>
                          <a:sym typeface="Meiryo"/>
                        </a:rPr>
                        <a:t>運動療法：750</a:t>
                      </a:r>
                      <a:r>
                        <a:rPr lang="ja-JP" altLang="en-US" sz="1300" b="0" u="none" strike="noStrike" cap="none" dirty="0">
                          <a:solidFill>
                            <a:schemeClr val="dk1"/>
                          </a:solidFill>
                          <a:latin typeface="Meiryo"/>
                          <a:ea typeface="Meiryo"/>
                          <a:cs typeface="Meiryo"/>
                          <a:sym typeface="Meiryo"/>
                        </a:rPr>
                        <a:t>円</a:t>
                      </a:r>
                      <a:endParaRPr sz="1300" b="0" u="none" strike="noStrike" cap="none" dirty="0">
                        <a:solidFill>
                          <a:schemeClr val="dk1"/>
                        </a:solidFill>
                        <a:latin typeface="Meiryo"/>
                        <a:ea typeface="Meiryo"/>
                        <a:cs typeface="Meiryo"/>
                        <a:sym typeface="Meiryo"/>
                      </a:endParaRPr>
                    </a:p>
                  </a:txBody>
                  <a:tcPr marL="84425" marR="84425" marT="42200" marB="422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285750" marR="0" lvl="0" indent="-285750" algn="l" rtl="0">
                        <a:lnSpc>
                          <a:spcPct val="150000"/>
                        </a:lnSpc>
                        <a:spcBef>
                          <a:spcPts val="0"/>
                        </a:spcBef>
                        <a:spcAft>
                          <a:spcPts val="0"/>
                        </a:spcAft>
                        <a:buClr>
                          <a:schemeClr val="dk2"/>
                        </a:buClr>
                        <a:buSzPts val="1120"/>
                        <a:buFont typeface="Noto Sans Symbols"/>
                        <a:buChar char="●"/>
                      </a:pPr>
                      <a:r>
                        <a:rPr lang="ja-JP" sz="1300" u="none" strike="noStrike" cap="none" dirty="0">
                          <a:latin typeface="Meiryo"/>
                          <a:ea typeface="Meiryo"/>
                          <a:cs typeface="Meiryo"/>
                          <a:sym typeface="Meiryo"/>
                        </a:rPr>
                        <a:t>すべての公立病院はベトナム保健省が定めた料金設定に従う。</a:t>
                      </a:r>
                      <a:endParaRPr sz="1400" u="none" strike="noStrike" cap="none" dirty="0"/>
                    </a:p>
                    <a:p>
                      <a:pPr marL="285750" marR="0" lvl="0" indent="-285750" algn="l" rtl="0">
                        <a:lnSpc>
                          <a:spcPct val="150000"/>
                        </a:lnSpc>
                        <a:spcBef>
                          <a:spcPts val="0"/>
                        </a:spcBef>
                        <a:spcAft>
                          <a:spcPts val="0"/>
                        </a:spcAft>
                        <a:buClr>
                          <a:schemeClr val="dk2"/>
                        </a:buClr>
                        <a:buSzPts val="1120"/>
                        <a:buFont typeface="Noto Sans Symbols"/>
                        <a:buChar char="●"/>
                      </a:pPr>
                      <a:r>
                        <a:rPr lang="ja-JP" sz="1300" u="none" strike="noStrike" cap="none" dirty="0">
                          <a:latin typeface="Meiryo"/>
                          <a:ea typeface="Meiryo"/>
                          <a:cs typeface="Meiryo"/>
                          <a:sym typeface="Meiryo"/>
                        </a:rPr>
                        <a:t>各治療内容に合わせて各々値段が設定されている。公的医療保険の適用対象。</a:t>
                      </a:r>
                      <a:endParaRPr sz="1400" u="none" strike="noStrike" cap="none" dirty="0"/>
                    </a:p>
                  </a:txBody>
                  <a:tcPr marL="84425" marR="84425" marT="42200" marB="422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1"/>
                  </a:ext>
                </a:extLst>
              </a:tr>
              <a:tr h="942000">
                <a:tc>
                  <a:txBody>
                    <a:bodyPr/>
                    <a:lstStyle/>
                    <a:p>
                      <a:pPr marL="0" marR="0" lvl="0" indent="0" algn="ctr" rtl="0">
                        <a:lnSpc>
                          <a:spcPct val="100000"/>
                        </a:lnSpc>
                        <a:spcBef>
                          <a:spcPts val="0"/>
                        </a:spcBef>
                        <a:spcAft>
                          <a:spcPts val="0"/>
                        </a:spcAft>
                        <a:buClr>
                          <a:schemeClr val="lt1"/>
                        </a:buClr>
                        <a:buSzPts val="1400"/>
                        <a:buFont typeface="Meiryo"/>
                        <a:buNone/>
                      </a:pPr>
                      <a:r>
                        <a:rPr lang="ja-JP" sz="1300" b="1" u="none" strike="noStrike" cap="none">
                          <a:solidFill>
                            <a:schemeClr val="dk1"/>
                          </a:solidFill>
                          <a:latin typeface="Meiryo"/>
                          <a:ea typeface="Meiryo"/>
                          <a:cs typeface="Meiryo"/>
                          <a:sym typeface="Meiryo"/>
                        </a:rPr>
                        <a:t>ハノイフレンチ病院</a:t>
                      </a:r>
                      <a:endParaRPr sz="1300" b="1"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chemeClr val="lt1"/>
                        </a:buClr>
                        <a:buSzPts val="1400"/>
                        <a:buFont typeface="Meiryo"/>
                        <a:buNone/>
                      </a:pPr>
                      <a:r>
                        <a:rPr lang="ja-JP" sz="1100" b="1" u="none" strike="noStrike" cap="none">
                          <a:solidFill>
                            <a:schemeClr val="dk1"/>
                          </a:solidFill>
                          <a:latin typeface="Meiryo"/>
                          <a:ea typeface="Meiryo"/>
                          <a:cs typeface="Meiryo"/>
                          <a:sym typeface="Meiryo"/>
                        </a:rPr>
                        <a:t>（私立病院）</a:t>
                      </a:r>
                      <a:endParaRPr sz="1400" u="none" strike="noStrike" cap="none"/>
                    </a:p>
                  </a:txBody>
                  <a:tcPr marL="84425" marR="84425" marT="42200" marB="422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285750" marR="0" lvl="0" indent="-285750" algn="l" rtl="0">
                        <a:lnSpc>
                          <a:spcPct val="150000"/>
                        </a:lnSpc>
                        <a:spcBef>
                          <a:spcPts val="0"/>
                        </a:spcBef>
                        <a:spcAft>
                          <a:spcPts val="0"/>
                        </a:spcAft>
                        <a:buClr>
                          <a:schemeClr val="dk2"/>
                        </a:buClr>
                        <a:buSzPts val="1120"/>
                        <a:buFont typeface="Noto Sans Symbols"/>
                        <a:buChar char="●"/>
                      </a:pPr>
                      <a:r>
                        <a:rPr lang="ja-JP" sz="1300" u="none" strike="noStrike" cap="none" dirty="0">
                          <a:latin typeface="Meiryo"/>
                          <a:ea typeface="Meiryo"/>
                          <a:cs typeface="Meiryo"/>
                          <a:sym typeface="Meiryo"/>
                        </a:rPr>
                        <a:t>2,700-3,500</a:t>
                      </a:r>
                      <a:r>
                        <a:rPr lang="ja-JP" altLang="en-US" sz="1300" u="none" strike="noStrike" cap="none" dirty="0">
                          <a:latin typeface="Meiryo"/>
                          <a:ea typeface="Meiryo"/>
                          <a:cs typeface="Meiryo"/>
                          <a:sym typeface="Meiryo"/>
                        </a:rPr>
                        <a:t>円</a:t>
                      </a:r>
                      <a:endParaRPr sz="1400" u="none" strike="noStrike" cap="none" dirty="0"/>
                    </a:p>
                  </a:txBody>
                  <a:tcPr marL="84425" marR="84425" marT="42200" marB="422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285750" marR="0" lvl="0" indent="-285750" algn="l" rtl="0">
                        <a:lnSpc>
                          <a:spcPct val="150000"/>
                        </a:lnSpc>
                        <a:spcBef>
                          <a:spcPts val="0"/>
                        </a:spcBef>
                        <a:spcAft>
                          <a:spcPts val="0"/>
                        </a:spcAft>
                        <a:buClr>
                          <a:schemeClr val="dk2"/>
                        </a:buClr>
                        <a:buSzPts val="1120"/>
                        <a:buFont typeface="Noto Sans Symbols"/>
                        <a:buChar char="●"/>
                      </a:pPr>
                      <a:r>
                        <a:rPr lang="ja-JP" sz="1300" u="none" strike="noStrike" cap="none">
                          <a:latin typeface="Meiryo"/>
                          <a:ea typeface="Meiryo"/>
                          <a:cs typeface="Meiryo"/>
                          <a:sym typeface="Meiryo"/>
                        </a:rPr>
                        <a:t>実施時間：40分</a:t>
                      </a:r>
                      <a:endParaRPr sz="1400" u="none" strike="noStrike" cap="none"/>
                    </a:p>
                    <a:p>
                      <a:pPr marL="285750" marR="0" lvl="0" indent="-285750" algn="l" rtl="0">
                        <a:lnSpc>
                          <a:spcPct val="150000"/>
                        </a:lnSpc>
                        <a:spcBef>
                          <a:spcPts val="0"/>
                        </a:spcBef>
                        <a:spcAft>
                          <a:spcPts val="0"/>
                        </a:spcAft>
                        <a:buClr>
                          <a:schemeClr val="dk2"/>
                        </a:buClr>
                        <a:buSzPts val="1120"/>
                        <a:buFont typeface="Noto Sans Symbols"/>
                        <a:buChar char="●"/>
                      </a:pPr>
                      <a:r>
                        <a:rPr lang="ja-JP" sz="1300" u="none" strike="noStrike" cap="none">
                          <a:latin typeface="Meiryo"/>
                          <a:ea typeface="Meiryo"/>
                          <a:cs typeface="Meiryo"/>
                          <a:sym typeface="Meiryo"/>
                        </a:rPr>
                        <a:t>公的医療保険は適用外</a:t>
                      </a:r>
                      <a:endParaRPr sz="1400" u="none" strike="noStrike" cap="none"/>
                    </a:p>
                  </a:txBody>
                  <a:tcPr marL="84425" marR="84425" marT="42200" marB="422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2"/>
                  </a:ext>
                </a:extLst>
              </a:tr>
              <a:tr h="942000">
                <a:tc>
                  <a:txBody>
                    <a:bodyPr/>
                    <a:lstStyle/>
                    <a:p>
                      <a:pPr marL="0" marR="0" lvl="0" indent="0" algn="ctr" rtl="0">
                        <a:lnSpc>
                          <a:spcPct val="100000"/>
                        </a:lnSpc>
                        <a:spcBef>
                          <a:spcPts val="0"/>
                        </a:spcBef>
                        <a:spcAft>
                          <a:spcPts val="0"/>
                        </a:spcAft>
                        <a:buClr>
                          <a:schemeClr val="lt1"/>
                        </a:buClr>
                        <a:buSzPts val="1400"/>
                        <a:buFont typeface="Meiryo"/>
                        <a:buNone/>
                      </a:pPr>
                      <a:r>
                        <a:rPr lang="ja-JP" sz="1300" b="1" u="none" strike="noStrike" cap="none">
                          <a:latin typeface="Meiryo"/>
                          <a:ea typeface="Meiryo"/>
                          <a:cs typeface="Meiryo"/>
                          <a:sym typeface="Meiryo"/>
                        </a:rPr>
                        <a:t>ビンメック病院</a:t>
                      </a:r>
                      <a:endParaRPr sz="1400" u="none" strike="noStrike" cap="none"/>
                    </a:p>
                    <a:p>
                      <a:pPr marL="0" marR="0" lvl="0" indent="0" algn="ctr" rtl="0">
                        <a:lnSpc>
                          <a:spcPct val="100000"/>
                        </a:lnSpc>
                        <a:spcBef>
                          <a:spcPts val="0"/>
                        </a:spcBef>
                        <a:spcAft>
                          <a:spcPts val="0"/>
                        </a:spcAft>
                        <a:buClr>
                          <a:schemeClr val="lt1"/>
                        </a:buClr>
                        <a:buSzPts val="1400"/>
                        <a:buFont typeface="Meiryo"/>
                        <a:buNone/>
                      </a:pPr>
                      <a:r>
                        <a:rPr lang="ja-JP" sz="1100" b="1" u="none" strike="noStrike" cap="none">
                          <a:solidFill>
                            <a:schemeClr val="dk1"/>
                          </a:solidFill>
                          <a:latin typeface="Meiryo"/>
                          <a:ea typeface="Meiryo"/>
                          <a:cs typeface="Meiryo"/>
                          <a:sym typeface="Meiryo"/>
                        </a:rPr>
                        <a:t>（私立病院）</a:t>
                      </a:r>
                      <a:endParaRPr sz="1400" u="none" strike="noStrike" cap="none"/>
                    </a:p>
                  </a:txBody>
                  <a:tcPr marL="84425" marR="84425" marT="42200" marB="422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285750" marR="0" lvl="0" indent="-285750" algn="l" rtl="0">
                        <a:lnSpc>
                          <a:spcPct val="150000"/>
                        </a:lnSpc>
                        <a:spcBef>
                          <a:spcPts val="0"/>
                        </a:spcBef>
                        <a:spcAft>
                          <a:spcPts val="0"/>
                        </a:spcAft>
                        <a:buClr>
                          <a:schemeClr val="dk2"/>
                        </a:buClr>
                        <a:buSzPts val="1120"/>
                        <a:buFont typeface="Noto Sans Symbols"/>
                        <a:buChar char="●"/>
                      </a:pPr>
                      <a:r>
                        <a:rPr lang="ja-JP" sz="1300" u="none" strike="noStrike" cap="none" dirty="0">
                          <a:latin typeface="Meiryo"/>
                          <a:ea typeface="Meiryo"/>
                          <a:cs typeface="Meiryo"/>
                          <a:sym typeface="Meiryo"/>
                        </a:rPr>
                        <a:t>2,200-2,500</a:t>
                      </a:r>
                      <a:r>
                        <a:rPr lang="ja-JP" altLang="en-US" sz="1300" u="none" strike="noStrike" cap="none" dirty="0">
                          <a:latin typeface="Meiryo"/>
                          <a:ea typeface="Meiryo"/>
                          <a:cs typeface="Meiryo"/>
                          <a:sym typeface="Meiryo"/>
                        </a:rPr>
                        <a:t>円</a:t>
                      </a:r>
                      <a:endParaRPr sz="1400" u="none" strike="noStrike" cap="none" dirty="0"/>
                    </a:p>
                  </a:txBody>
                  <a:tcPr marL="84425" marR="84425" marT="42200" marB="422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285750" marR="0" lvl="0" indent="-285750" algn="l" rtl="0">
                        <a:lnSpc>
                          <a:spcPct val="150000"/>
                        </a:lnSpc>
                        <a:spcBef>
                          <a:spcPts val="0"/>
                        </a:spcBef>
                        <a:spcAft>
                          <a:spcPts val="0"/>
                        </a:spcAft>
                        <a:buClr>
                          <a:schemeClr val="dk2"/>
                        </a:buClr>
                        <a:buSzPts val="1120"/>
                        <a:buFont typeface="Noto Sans Symbols"/>
                        <a:buChar char="●"/>
                      </a:pPr>
                      <a:r>
                        <a:rPr lang="ja-JP" sz="1300" u="none" strike="noStrike" cap="none">
                          <a:latin typeface="Meiryo"/>
                          <a:ea typeface="Meiryo"/>
                          <a:cs typeface="Meiryo"/>
                          <a:sym typeface="Meiryo"/>
                        </a:rPr>
                        <a:t>実施時間：60分</a:t>
                      </a:r>
                      <a:endParaRPr sz="1400" u="none" strike="noStrike" cap="none"/>
                    </a:p>
                    <a:p>
                      <a:pPr marL="285750" marR="0" lvl="0" indent="-285750" algn="l" rtl="0">
                        <a:lnSpc>
                          <a:spcPct val="150000"/>
                        </a:lnSpc>
                        <a:spcBef>
                          <a:spcPts val="0"/>
                        </a:spcBef>
                        <a:spcAft>
                          <a:spcPts val="0"/>
                        </a:spcAft>
                        <a:buClr>
                          <a:schemeClr val="dk2"/>
                        </a:buClr>
                        <a:buSzPts val="1120"/>
                        <a:buFont typeface="Noto Sans Symbols"/>
                        <a:buChar char="●"/>
                      </a:pPr>
                      <a:r>
                        <a:rPr lang="ja-JP" sz="1300" u="none" strike="noStrike" cap="none">
                          <a:latin typeface="Meiryo"/>
                          <a:ea typeface="Meiryo"/>
                          <a:cs typeface="Meiryo"/>
                          <a:sym typeface="Meiryo"/>
                        </a:rPr>
                        <a:t>公的医療保険の適用外</a:t>
                      </a:r>
                      <a:endParaRPr sz="1400" u="none" strike="noStrike" cap="none"/>
                    </a:p>
                  </a:txBody>
                  <a:tcPr marL="84425" marR="84425" marT="42200" marB="422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3"/>
                  </a:ext>
                </a:extLst>
              </a:tr>
              <a:tr h="1369725">
                <a:tc>
                  <a:txBody>
                    <a:bodyPr/>
                    <a:lstStyle/>
                    <a:p>
                      <a:pPr marL="0" marR="0" lvl="0" indent="0" algn="ctr" rtl="0">
                        <a:lnSpc>
                          <a:spcPct val="100000"/>
                        </a:lnSpc>
                        <a:spcBef>
                          <a:spcPts val="0"/>
                        </a:spcBef>
                        <a:spcAft>
                          <a:spcPts val="0"/>
                        </a:spcAft>
                        <a:buClr>
                          <a:schemeClr val="lt1"/>
                        </a:buClr>
                        <a:buSzPts val="1400"/>
                        <a:buFont typeface="Meiryo"/>
                        <a:buNone/>
                      </a:pPr>
                      <a:r>
                        <a:rPr lang="ja-JP" sz="1300" b="1" u="none" strike="noStrike" cap="none" dirty="0">
                          <a:latin typeface="Meiryo"/>
                          <a:ea typeface="Meiryo"/>
                          <a:cs typeface="Meiryo"/>
                          <a:sym typeface="Meiryo"/>
                        </a:rPr>
                        <a:t>ベトドク・北原リハビリ</a:t>
                      </a:r>
                      <a:endParaRPr sz="1400" u="none" strike="noStrike" cap="none" dirty="0"/>
                    </a:p>
                    <a:p>
                      <a:pPr marL="0" marR="0" lvl="0" indent="0" algn="ctr" rtl="0">
                        <a:lnSpc>
                          <a:spcPct val="100000"/>
                        </a:lnSpc>
                        <a:spcBef>
                          <a:spcPts val="0"/>
                        </a:spcBef>
                        <a:spcAft>
                          <a:spcPts val="0"/>
                        </a:spcAft>
                        <a:buClr>
                          <a:schemeClr val="lt1"/>
                        </a:buClr>
                        <a:buSzPts val="1400"/>
                        <a:buFont typeface="Meiryo"/>
                        <a:buNone/>
                      </a:pPr>
                      <a:r>
                        <a:rPr lang="ja-JP" sz="1100" b="1" u="none" strike="noStrike" cap="none" dirty="0">
                          <a:latin typeface="Meiryo"/>
                          <a:ea typeface="Meiryo"/>
                          <a:cs typeface="Meiryo"/>
                          <a:sym typeface="Meiryo"/>
                        </a:rPr>
                        <a:t>（ベトドク病院内)</a:t>
                      </a:r>
                      <a:endParaRPr sz="1400" u="none" strike="noStrike" cap="none" dirty="0"/>
                    </a:p>
                  </a:txBody>
                  <a:tcPr marL="84425" marR="84425" marT="42200" marB="422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285750" marR="0" lvl="0" indent="-285750" algn="l" rtl="0">
                        <a:lnSpc>
                          <a:spcPct val="150000"/>
                        </a:lnSpc>
                        <a:spcBef>
                          <a:spcPts val="0"/>
                        </a:spcBef>
                        <a:spcAft>
                          <a:spcPts val="0"/>
                        </a:spcAft>
                        <a:buClr>
                          <a:schemeClr val="dk2"/>
                        </a:buClr>
                        <a:buSzPts val="1120"/>
                        <a:buFont typeface="Noto Sans Symbols"/>
                        <a:buChar char="●"/>
                      </a:pPr>
                      <a:r>
                        <a:rPr lang="ja-JP" sz="1300" u="none" strike="noStrike" cap="none" dirty="0">
                          <a:latin typeface="Meiryo"/>
                          <a:ea typeface="Meiryo"/>
                          <a:cs typeface="Meiryo"/>
                          <a:sym typeface="Meiryo"/>
                        </a:rPr>
                        <a:t>2,000</a:t>
                      </a:r>
                      <a:r>
                        <a:rPr lang="ja-JP" altLang="en-US" sz="1300" u="none" strike="noStrike" cap="none" dirty="0">
                          <a:latin typeface="Meiryo"/>
                          <a:ea typeface="Meiryo"/>
                          <a:cs typeface="Meiryo"/>
                          <a:sym typeface="Meiryo"/>
                        </a:rPr>
                        <a:t>円</a:t>
                      </a:r>
                      <a:endParaRPr sz="1300" u="none" strike="noStrike" cap="none" dirty="0">
                        <a:latin typeface="Meiryo"/>
                        <a:ea typeface="Meiryo"/>
                        <a:cs typeface="Meiryo"/>
                        <a:sym typeface="Meiryo"/>
                      </a:endParaRPr>
                    </a:p>
                  </a:txBody>
                  <a:tcPr marL="84425" marR="84425" marT="42200" marB="422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285750" marR="0" lvl="0" indent="-285750" algn="l" rtl="0">
                        <a:lnSpc>
                          <a:spcPct val="150000"/>
                        </a:lnSpc>
                        <a:spcBef>
                          <a:spcPts val="0"/>
                        </a:spcBef>
                        <a:spcAft>
                          <a:spcPts val="0"/>
                        </a:spcAft>
                        <a:buClr>
                          <a:schemeClr val="dk2"/>
                        </a:buClr>
                        <a:buSzPts val="1120"/>
                        <a:buFont typeface="Noto Sans Symbols"/>
                        <a:buChar char="●"/>
                      </a:pPr>
                      <a:r>
                        <a:rPr lang="ja-JP" sz="1300" u="none" strike="noStrike" cap="none" dirty="0">
                          <a:latin typeface="Meiryo"/>
                          <a:ea typeface="Meiryo"/>
                          <a:cs typeface="Meiryo"/>
                          <a:sym typeface="Meiryo"/>
                        </a:rPr>
                        <a:t>実施時間：40分</a:t>
                      </a:r>
                      <a:endParaRPr sz="1400" u="none" strike="noStrike" cap="none" dirty="0"/>
                    </a:p>
                    <a:p>
                      <a:pPr marL="285750" marR="0" lvl="0" indent="-285750" algn="l" rtl="0">
                        <a:lnSpc>
                          <a:spcPct val="150000"/>
                        </a:lnSpc>
                        <a:spcBef>
                          <a:spcPts val="0"/>
                        </a:spcBef>
                        <a:spcAft>
                          <a:spcPts val="0"/>
                        </a:spcAft>
                        <a:buClr>
                          <a:schemeClr val="dk2"/>
                        </a:buClr>
                        <a:buSzPts val="1120"/>
                        <a:buFont typeface="Noto Sans Symbols"/>
                        <a:buChar char="●"/>
                      </a:pPr>
                      <a:r>
                        <a:rPr lang="ja-JP" sz="1300" u="none" strike="noStrike" cap="none" dirty="0">
                          <a:latin typeface="Meiryo"/>
                          <a:ea typeface="Meiryo"/>
                          <a:cs typeface="Meiryo"/>
                          <a:sym typeface="Meiryo"/>
                        </a:rPr>
                        <a:t>公的医療保険の適用外</a:t>
                      </a:r>
                      <a:endParaRPr sz="1300" u="none" strike="noStrike" cap="none" dirty="0">
                        <a:latin typeface="Meiryo"/>
                        <a:ea typeface="Meiryo"/>
                        <a:cs typeface="Meiryo"/>
                        <a:sym typeface="Meiryo"/>
                      </a:endParaRPr>
                    </a:p>
                    <a:p>
                      <a:pPr marL="285750" marR="0" lvl="0" indent="-285750" algn="l" rtl="0">
                        <a:lnSpc>
                          <a:spcPct val="150000"/>
                        </a:lnSpc>
                        <a:spcBef>
                          <a:spcPts val="0"/>
                        </a:spcBef>
                        <a:spcAft>
                          <a:spcPts val="0"/>
                        </a:spcAft>
                        <a:buClr>
                          <a:schemeClr val="dk2"/>
                        </a:buClr>
                        <a:buSzPts val="1120"/>
                        <a:buFont typeface="Noto Sans Symbols"/>
                        <a:buChar char="●"/>
                      </a:pPr>
                      <a:r>
                        <a:rPr lang="ja-JP" sz="1300" u="none" strike="noStrike" cap="none" dirty="0">
                          <a:latin typeface="Meiryo"/>
                          <a:ea typeface="Meiryo"/>
                          <a:cs typeface="Meiryo"/>
                          <a:sym typeface="Meiryo"/>
                        </a:rPr>
                        <a:t>活動期間：2017-2019年当時</a:t>
                      </a:r>
                      <a:endParaRPr sz="1400" u="none" strike="noStrike" cap="none" dirty="0"/>
                    </a:p>
                    <a:p>
                      <a:pPr marL="285750" marR="0" lvl="0" indent="-214630" algn="l" rtl="0">
                        <a:lnSpc>
                          <a:spcPct val="150000"/>
                        </a:lnSpc>
                        <a:spcBef>
                          <a:spcPts val="0"/>
                        </a:spcBef>
                        <a:spcAft>
                          <a:spcPts val="0"/>
                        </a:spcAft>
                        <a:buClr>
                          <a:schemeClr val="dk2"/>
                        </a:buClr>
                        <a:buSzPts val="1120"/>
                        <a:buFont typeface="Noto Sans Symbols"/>
                        <a:buNone/>
                      </a:pPr>
                      <a:endParaRPr sz="1300" u="none" strike="noStrike" cap="none" dirty="0">
                        <a:latin typeface="Meiryo"/>
                        <a:ea typeface="Meiryo"/>
                        <a:cs typeface="Meiryo"/>
                        <a:sym typeface="Meiryo"/>
                      </a:endParaRPr>
                    </a:p>
                  </a:txBody>
                  <a:tcPr marL="84425" marR="84425" marT="42200" marB="422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4"/>
                  </a:ext>
                </a:extLst>
              </a:tr>
            </a:tbl>
          </a:graphicData>
        </a:graphic>
      </p:graphicFrame>
      <p:sp>
        <p:nvSpPr>
          <p:cNvPr id="979" name="Google Shape;979;p83"/>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rmAutofit/>
          </a:bodyPr>
          <a:lstStyle/>
          <a:p>
            <a:pPr marL="0" lvl="0" indent="0" algn="l" rtl="0">
              <a:lnSpc>
                <a:spcPct val="90000"/>
              </a:lnSpc>
              <a:spcBef>
                <a:spcPts val="0"/>
              </a:spcBef>
              <a:spcAft>
                <a:spcPts val="0"/>
              </a:spcAft>
              <a:buSzPts val="2000"/>
              <a:buNone/>
            </a:pPr>
            <a:r>
              <a:rPr lang="ja-JP"/>
              <a:t>リハビリ料金（ベトナム）</a:t>
            </a:r>
            <a:endParaRPr/>
          </a:p>
        </p:txBody>
      </p:sp>
      <p:sp>
        <p:nvSpPr>
          <p:cNvPr id="2" name="スライド番号プレースホルダー 1">
            <a:extLst>
              <a:ext uri="{FF2B5EF4-FFF2-40B4-BE49-F238E27FC236}">
                <a16:creationId xmlns:a16="http://schemas.microsoft.com/office/drawing/2014/main" xmlns="" id="{BF089942-6AB4-4451-B3F6-D911923ED7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6</a:t>
            </a:fld>
            <a:endParaRPr lang="ja-JP" altLang="en-US" dirty="0"/>
          </a:p>
        </p:txBody>
      </p:sp>
    </p:spTree>
    <p:extLst>
      <p:ext uri="{BB962C8B-B14F-4D97-AF65-F5344CB8AC3E}">
        <p14:creationId xmlns:p14="http://schemas.microsoft.com/office/powerpoint/2010/main" val="425179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84"/>
          <p:cNvSpPr txBox="1">
            <a:spLocks noGrp="1"/>
          </p:cNvSpPr>
          <p:nvPr>
            <p:ph type="body" idx="1"/>
          </p:nvPr>
        </p:nvSpPr>
        <p:spPr>
          <a:xfrm>
            <a:off x="185989" y="977541"/>
            <a:ext cx="8772000" cy="5391900"/>
          </a:xfrm>
          <a:prstGeom prst="rect">
            <a:avLst/>
          </a:prstGeom>
          <a:noFill/>
          <a:ln>
            <a:noFill/>
          </a:ln>
        </p:spPr>
        <p:txBody>
          <a:bodyPr spcFirstLastPara="1" wrap="square" lIns="84375" tIns="42175" rIns="84375" bIns="42175" anchor="t" anchorCtr="0">
            <a:noAutofit/>
          </a:bodyPr>
          <a:lstStyle/>
          <a:p>
            <a:pPr marL="211020" lvl="0" indent="-211020" algn="l" rtl="0">
              <a:lnSpc>
                <a:spcPct val="150000"/>
              </a:lnSpc>
              <a:spcBef>
                <a:spcPts val="0"/>
              </a:spcBef>
              <a:spcAft>
                <a:spcPts val="0"/>
              </a:spcAft>
              <a:buSzPts val="1600"/>
              <a:buChar char="■"/>
            </a:pPr>
            <a:r>
              <a:rPr lang="ja-JP" sz="1477" dirty="0"/>
              <a:t>訪問リハビリ実施体制</a:t>
            </a:r>
            <a:endParaRPr sz="1477" dirty="0"/>
          </a:p>
          <a:p>
            <a:pPr marL="408850" lvl="1" indent="-246188" algn="l" rtl="0">
              <a:lnSpc>
                <a:spcPct val="150000"/>
              </a:lnSpc>
              <a:spcBef>
                <a:spcPts val="0"/>
              </a:spcBef>
              <a:spcAft>
                <a:spcPts val="0"/>
              </a:spcAft>
              <a:buSzPts val="1280"/>
              <a:buChar char="●"/>
            </a:pPr>
            <a:r>
              <a:rPr lang="ja-JP" dirty="0"/>
              <a:t>患者とリハビリスタッフが直接的にサービス契約していることが多い。</a:t>
            </a:r>
            <a:endParaRPr dirty="0"/>
          </a:p>
          <a:p>
            <a:pPr marL="408850" lvl="1" indent="-246188" algn="l" rtl="0">
              <a:lnSpc>
                <a:spcPct val="150000"/>
              </a:lnSpc>
              <a:spcBef>
                <a:spcPts val="0"/>
              </a:spcBef>
              <a:spcAft>
                <a:spcPts val="0"/>
              </a:spcAft>
              <a:buSzPts val="1280"/>
              <a:buChar char="●"/>
            </a:pPr>
            <a:r>
              <a:rPr lang="ja-JP" dirty="0"/>
              <a:t>一部の事業者が在宅看護サービスなどと併せて実施しているケースがある。</a:t>
            </a:r>
            <a:endParaRPr dirty="0"/>
          </a:p>
          <a:p>
            <a:pPr marL="408850" lvl="1" indent="-164908" algn="l" rtl="0">
              <a:lnSpc>
                <a:spcPct val="150000"/>
              </a:lnSpc>
              <a:spcBef>
                <a:spcPts val="0"/>
              </a:spcBef>
              <a:spcAft>
                <a:spcPts val="0"/>
              </a:spcAft>
              <a:buSzPts val="1280"/>
              <a:buNone/>
            </a:pPr>
            <a:endParaRPr dirty="0"/>
          </a:p>
          <a:p>
            <a:pPr marL="162663" lvl="1" indent="0" algn="l" rtl="0">
              <a:lnSpc>
                <a:spcPct val="150000"/>
              </a:lnSpc>
              <a:spcBef>
                <a:spcPts val="0"/>
              </a:spcBef>
              <a:spcAft>
                <a:spcPts val="0"/>
              </a:spcAft>
              <a:buSzPts val="1280"/>
              <a:buNone/>
            </a:pPr>
            <a:endParaRPr dirty="0">
              <a:solidFill>
                <a:schemeClr val="dk1"/>
              </a:solidFill>
            </a:endParaRPr>
          </a:p>
          <a:p>
            <a:pPr marL="0" lvl="0" indent="0" algn="l" rtl="0">
              <a:lnSpc>
                <a:spcPct val="150000"/>
              </a:lnSpc>
              <a:spcBef>
                <a:spcPts val="0"/>
              </a:spcBef>
              <a:spcAft>
                <a:spcPts val="0"/>
              </a:spcAft>
              <a:buSzPts val="1600"/>
              <a:buNone/>
            </a:pPr>
            <a:endParaRPr sz="1477" dirty="0"/>
          </a:p>
          <a:p>
            <a:pPr marL="0" lvl="0" indent="0" algn="l" rtl="0">
              <a:lnSpc>
                <a:spcPct val="150000"/>
              </a:lnSpc>
              <a:spcBef>
                <a:spcPts val="0"/>
              </a:spcBef>
              <a:spcAft>
                <a:spcPts val="0"/>
              </a:spcAft>
              <a:buSzPts val="1600"/>
              <a:buNone/>
            </a:pPr>
            <a:endParaRPr sz="1477" dirty="0"/>
          </a:p>
          <a:p>
            <a:pPr marL="0" lvl="0" indent="0" algn="l" rtl="0">
              <a:lnSpc>
                <a:spcPct val="150000"/>
              </a:lnSpc>
              <a:spcBef>
                <a:spcPts val="0"/>
              </a:spcBef>
              <a:spcAft>
                <a:spcPts val="0"/>
              </a:spcAft>
              <a:buSzPts val="1600"/>
              <a:buNone/>
            </a:pPr>
            <a:endParaRPr sz="1477" dirty="0"/>
          </a:p>
          <a:p>
            <a:pPr marL="0" lvl="0" indent="0" algn="l" rtl="0">
              <a:lnSpc>
                <a:spcPct val="150000"/>
              </a:lnSpc>
              <a:spcBef>
                <a:spcPts val="0"/>
              </a:spcBef>
              <a:spcAft>
                <a:spcPts val="0"/>
              </a:spcAft>
              <a:buSzPts val="1600"/>
              <a:buNone/>
            </a:pPr>
            <a:endParaRPr sz="1477" dirty="0"/>
          </a:p>
          <a:p>
            <a:pPr marL="0" lvl="0" indent="0" algn="l" rtl="0">
              <a:lnSpc>
                <a:spcPct val="150000"/>
              </a:lnSpc>
              <a:spcBef>
                <a:spcPts val="0"/>
              </a:spcBef>
              <a:spcAft>
                <a:spcPts val="0"/>
              </a:spcAft>
              <a:buSzPts val="1600"/>
              <a:buNone/>
            </a:pPr>
            <a:endParaRPr sz="1477" dirty="0"/>
          </a:p>
          <a:p>
            <a:pPr marL="0" lvl="0" indent="0" algn="l" rtl="0">
              <a:lnSpc>
                <a:spcPct val="150000"/>
              </a:lnSpc>
              <a:spcBef>
                <a:spcPts val="0"/>
              </a:spcBef>
              <a:spcAft>
                <a:spcPts val="0"/>
              </a:spcAft>
              <a:buSzPts val="1600"/>
              <a:buNone/>
            </a:pPr>
            <a:endParaRPr sz="1477" dirty="0"/>
          </a:p>
          <a:p>
            <a:pPr marL="0" lvl="0" indent="0" algn="l" rtl="0">
              <a:lnSpc>
                <a:spcPct val="150000"/>
              </a:lnSpc>
              <a:spcBef>
                <a:spcPts val="0"/>
              </a:spcBef>
              <a:spcAft>
                <a:spcPts val="0"/>
              </a:spcAft>
              <a:buSzPts val="1600"/>
              <a:buNone/>
            </a:pPr>
            <a:endParaRPr sz="1477" dirty="0"/>
          </a:p>
          <a:p>
            <a:pPr marL="0" lvl="0" indent="0" algn="l" rtl="0">
              <a:lnSpc>
                <a:spcPct val="150000"/>
              </a:lnSpc>
              <a:spcBef>
                <a:spcPts val="0"/>
              </a:spcBef>
              <a:spcAft>
                <a:spcPts val="0"/>
              </a:spcAft>
              <a:buSzPts val="1600"/>
              <a:buNone/>
            </a:pPr>
            <a:endParaRPr dirty="0"/>
          </a:p>
          <a:p>
            <a:pPr marL="211020" lvl="0" indent="-211020" algn="l" rtl="0">
              <a:lnSpc>
                <a:spcPct val="150000"/>
              </a:lnSpc>
              <a:spcBef>
                <a:spcPts val="0"/>
              </a:spcBef>
              <a:spcAft>
                <a:spcPts val="0"/>
              </a:spcAft>
              <a:buSzPts val="1600"/>
              <a:buChar char="■"/>
            </a:pPr>
            <a:r>
              <a:rPr lang="ja-JP" sz="1477" dirty="0"/>
              <a:t>訪問リハビリの現状と問題点</a:t>
            </a:r>
            <a:endParaRPr sz="1477" dirty="0"/>
          </a:p>
          <a:p>
            <a:pPr marL="408850" lvl="1" indent="-246188" algn="l" rtl="0">
              <a:lnSpc>
                <a:spcPct val="150000"/>
              </a:lnSpc>
              <a:spcBef>
                <a:spcPts val="0"/>
              </a:spcBef>
              <a:spcAft>
                <a:spcPts val="0"/>
              </a:spcAft>
              <a:buSzPts val="1280"/>
              <a:buChar char="●"/>
            </a:pPr>
            <a:r>
              <a:rPr lang="ja-JP" dirty="0"/>
              <a:t>現状では公的医療保険の適用外であり、制度化がされていない。</a:t>
            </a:r>
            <a:endParaRPr dirty="0"/>
          </a:p>
          <a:p>
            <a:pPr marL="408850" lvl="1" indent="-246188" algn="l" rtl="0">
              <a:lnSpc>
                <a:spcPct val="150000"/>
              </a:lnSpc>
              <a:spcBef>
                <a:spcPts val="0"/>
              </a:spcBef>
              <a:spcAft>
                <a:spcPts val="0"/>
              </a:spcAft>
              <a:buSzPts val="1280"/>
              <a:buChar char="●"/>
            </a:pPr>
            <a:r>
              <a:rPr lang="ja-JP" dirty="0"/>
              <a:t>訪問リバビリ中に患者が急変し亡くなったケースあり、制度化が求められてきている。　</a:t>
            </a:r>
            <a:endParaRPr dirty="0"/>
          </a:p>
        </p:txBody>
      </p:sp>
      <p:sp>
        <p:nvSpPr>
          <p:cNvPr id="986" name="Google Shape;986;p84"/>
          <p:cNvSpPr txBox="1"/>
          <p:nvPr/>
        </p:nvSpPr>
        <p:spPr>
          <a:xfrm>
            <a:off x="432954" y="6522368"/>
            <a:ext cx="4099082" cy="223935"/>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a:solidFill>
                  <a:schemeClr val="dk1"/>
                </a:solidFill>
                <a:latin typeface="Meiryo"/>
                <a:ea typeface="Meiryo"/>
                <a:cs typeface="Meiryo"/>
                <a:sym typeface="Meiryo"/>
              </a:rPr>
              <a:t>出所：コンソシーアム作成</a:t>
            </a:r>
            <a:endParaRPr sz="1292" b="0" i="0" u="none" strike="noStrike" cap="none">
              <a:solidFill>
                <a:srgbClr val="000000"/>
              </a:solidFill>
              <a:latin typeface="Arial"/>
              <a:ea typeface="Arial"/>
              <a:cs typeface="Arial"/>
              <a:sym typeface="Arial"/>
            </a:endParaRPr>
          </a:p>
        </p:txBody>
      </p:sp>
      <p:graphicFrame>
        <p:nvGraphicFramePr>
          <p:cNvPr id="987" name="Google Shape;987;p84"/>
          <p:cNvGraphicFramePr/>
          <p:nvPr/>
        </p:nvGraphicFramePr>
        <p:xfrm>
          <a:off x="285426" y="2179636"/>
          <a:ext cx="8493225" cy="2904425"/>
        </p:xfrm>
        <a:graphic>
          <a:graphicData uri="http://schemas.openxmlformats.org/drawingml/2006/table">
            <a:tbl>
              <a:tblPr firstRow="1" bandRow="1">
                <a:noFill/>
                <a:tableStyleId>{9CFCB9D4-C73E-4214-9026-5AB47A5377FE}</a:tableStyleId>
              </a:tblPr>
              <a:tblGrid>
                <a:gridCol w="1378025">
                  <a:extLst>
                    <a:ext uri="{9D8B030D-6E8A-4147-A177-3AD203B41FA5}">
                      <a16:colId xmlns:a16="http://schemas.microsoft.com/office/drawing/2014/main" xmlns="" val="20000"/>
                    </a:ext>
                  </a:extLst>
                </a:gridCol>
                <a:gridCol w="7115200">
                  <a:extLst>
                    <a:ext uri="{9D8B030D-6E8A-4147-A177-3AD203B41FA5}">
                      <a16:colId xmlns:a16="http://schemas.microsoft.com/office/drawing/2014/main" xmlns="" val="20001"/>
                    </a:ext>
                  </a:extLst>
                </a:gridCol>
              </a:tblGrid>
              <a:tr h="352400">
                <a:tc>
                  <a:txBody>
                    <a:bodyPr/>
                    <a:lstStyle/>
                    <a:p>
                      <a:pPr marL="0" marR="0" lvl="0" indent="0" algn="ctr" rtl="0">
                        <a:lnSpc>
                          <a:spcPct val="100000"/>
                        </a:lnSpc>
                        <a:spcBef>
                          <a:spcPts val="0"/>
                        </a:spcBef>
                        <a:spcAft>
                          <a:spcPts val="0"/>
                        </a:spcAft>
                        <a:buClr>
                          <a:srgbClr val="000000"/>
                        </a:buClr>
                        <a:buSzPts val="1300"/>
                        <a:buFont typeface="Arial"/>
                        <a:buNone/>
                      </a:pPr>
                      <a:r>
                        <a:rPr lang="ja-JP" sz="1300" u="none" strike="noStrike" cap="none" dirty="0">
                          <a:latin typeface="Meiryo"/>
                          <a:ea typeface="Meiryo"/>
                          <a:cs typeface="Meiryo"/>
                          <a:sym typeface="Meiryo"/>
                        </a:rPr>
                        <a:t>提供形態</a:t>
                      </a:r>
                      <a:endParaRPr sz="1300" u="none" strike="noStrike" cap="none" dirty="0">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C55A1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ja-JP" sz="1300" u="none" strike="noStrike" cap="none" dirty="0">
                          <a:latin typeface="Meiryo"/>
                          <a:ea typeface="Meiryo"/>
                          <a:cs typeface="Meiryo"/>
                          <a:sym typeface="Meiryo"/>
                        </a:rPr>
                        <a:t>サービス内容など</a:t>
                      </a:r>
                      <a:endParaRPr sz="1300" u="none" strike="noStrike" cap="none" dirty="0">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C55A11"/>
                    </a:solidFill>
                  </a:tcPr>
                </a:tc>
                <a:extLst>
                  <a:ext uri="{0D108BD9-81ED-4DB2-BD59-A6C34878D82A}">
                    <a16:rowId xmlns:a16="http://schemas.microsoft.com/office/drawing/2014/main" xmlns="" val="10000"/>
                  </a:ext>
                </a:extLst>
              </a:tr>
              <a:tr h="1177075">
                <a:tc>
                  <a:txBody>
                    <a:bodyPr/>
                    <a:lstStyle/>
                    <a:p>
                      <a:pPr marL="0" marR="0" lvl="0" indent="0" algn="ctr" rtl="0">
                        <a:lnSpc>
                          <a:spcPct val="100000"/>
                        </a:lnSpc>
                        <a:spcBef>
                          <a:spcPts val="0"/>
                        </a:spcBef>
                        <a:spcAft>
                          <a:spcPts val="0"/>
                        </a:spcAft>
                        <a:buClr>
                          <a:schemeClr val="lt1"/>
                        </a:buClr>
                        <a:buSzPts val="1400"/>
                        <a:buFont typeface="Meiryo"/>
                        <a:buNone/>
                      </a:pPr>
                      <a:r>
                        <a:rPr lang="ja-JP" sz="1100" b="1" u="none" strike="noStrike" cap="none">
                          <a:solidFill>
                            <a:schemeClr val="dk1"/>
                          </a:solidFill>
                          <a:latin typeface="Meiryo"/>
                          <a:ea typeface="Meiryo"/>
                          <a:cs typeface="Meiryo"/>
                          <a:sym typeface="Meiryo"/>
                        </a:rPr>
                        <a:t>個人契約</a:t>
                      </a:r>
                      <a:endParaRPr sz="1100" b="1" u="none" strike="noStrike" cap="none">
                        <a:latin typeface="Meiryo"/>
                        <a:ea typeface="Meiryo"/>
                        <a:cs typeface="Meiryo"/>
                        <a:sym typeface="Meiryo"/>
                      </a:endParaRPr>
                    </a:p>
                  </a:txBody>
                  <a:tcPr marL="84425" marR="84425" marT="42200" marB="422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285750" marR="0" lvl="0" indent="-285750" algn="l" rtl="0">
                        <a:lnSpc>
                          <a:spcPct val="150000"/>
                        </a:lnSpc>
                        <a:spcBef>
                          <a:spcPts val="0"/>
                        </a:spcBef>
                        <a:spcAft>
                          <a:spcPts val="0"/>
                        </a:spcAft>
                        <a:buClr>
                          <a:schemeClr val="dk2"/>
                        </a:buClr>
                        <a:buSzPts val="1120"/>
                        <a:buFont typeface="Noto Sans Symbols"/>
                        <a:buChar char="●"/>
                      </a:pPr>
                      <a:r>
                        <a:rPr lang="ja-JP" sz="1100" b="0" u="none" strike="noStrike" cap="none">
                          <a:solidFill>
                            <a:schemeClr val="dk1"/>
                          </a:solidFill>
                          <a:latin typeface="Meiryo"/>
                          <a:ea typeface="Meiryo"/>
                          <a:cs typeface="Meiryo"/>
                          <a:sym typeface="Meiryo"/>
                        </a:rPr>
                        <a:t>患者とリハビリスタッフが入院中に契約することが多い。その場合、契約書などは結ばずに口約束のみで、実施日時や介入時間などを決める。</a:t>
                      </a:r>
                      <a:endParaRPr sz="1100" b="0" u="none" strike="noStrike" cap="none">
                        <a:solidFill>
                          <a:schemeClr val="dk1"/>
                        </a:solidFill>
                        <a:latin typeface="Meiryo"/>
                        <a:ea typeface="Meiryo"/>
                        <a:cs typeface="Meiryo"/>
                        <a:sym typeface="Meiryo"/>
                      </a:endParaRPr>
                    </a:p>
                    <a:p>
                      <a:pPr marL="285750" marR="0" lvl="0" indent="-285750" algn="l" rtl="0">
                        <a:lnSpc>
                          <a:spcPct val="150000"/>
                        </a:lnSpc>
                        <a:spcBef>
                          <a:spcPts val="0"/>
                        </a:spcBef>
                        <a:spcAft>
                          <a:spcPts val="0"/>
                        </a:spcAft>
                        <a:buClr>
                          <a:schemeClr val="dk2"/>
                        </a:buClr>
                        <a:buSzPts val="1120"/>
                        <a:buFont typeface="Noto Sans Symbols"/>
                        <a:buChar char="●"/>
                      </a:pPr>
                      <a:r>
                        <a:rPr lang="ja-JP" sz="1100" b="0" u="none" strike="noStrike" cap="none">
                          <a:solidFill>
                            <a:schemeClr val="dk1"/>
                          </a:solidFill>
                          <a:latin typeface="Meiryo"/>
                          <a:ea typeface="Meiryo"/>
                          <a:cs typeface="Meiryo"/>
                          <a:sym typeface="Meiryo"/>
                        </a:rPr>
                        <a:t>料金は2,000円〜5,000円ほど</a:t>
                      </a:r>
                      <a:endParaRPr sz="1400" u="none" strike="noStrike" cap="none"/>
                    </a:p>
                  </a:txBody>
                  <a:tcPr marL="84425" marR="84425" marT="42200" marB="422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1"/>
                  </a:ext>
                </a:extLst>
              </a:tr>
              <a:tr h="1374950">
                <a:tc>
                  <a:txBody>
                    <a:bodyPr/>
                    <a:lstStyle/>
                    <a:p>
                      <a:pPr marL="0" marR="0" lvl="0" indent="0" algn="ctr" rtl="0">
                        <a:lnSpc>
                          <a:spcPct val="100000"/>
                        </a:lnSpc>
                        <a:spcBef>
                          <a:spcPts val="0"/>
                        </a:spcBef>
                        <a:spcAft>
                          <a:spcPts val="0"/>
                        </a:spcAft>
                        <a:buClr>
                          <a:schemeClr val="lt1"/>
                        </a:buClr>
                        <a:buSzPts val="1400"/>
                        <a:buFont typeface="Meiryo"/>
                        <a:buNone/>
                      </a:pPr>
                      <a:r>
                        <a:rPr lang="ja-JP" sz="1100" b="1" u="none" strike="noStrike" cap="none">
                          <a:solidFill>
                            <a:schemeClr val="dk1"/>
                          </a:solidFill>
                          <a:latin typeface="Meiryo"/>
                          <a:ea typeface="Meiryo"/>
                          <a:cs typeface="Meiryo"/>
                          <a:sym typeface="Meiryo"/>
                        </a:rPr>
                        <a:t>企業</a:t>
                      </a:r>
                      <a:endParaRPr sz="1100" b="1" u="none" strike="noStrike" cap="none">
                        <a:solidFill>
                          <a:schemeClr val="dk1"/>
                        </a:solidFill>
                        <a:latin typeface="Meiryo"/>
                        <a:ea typeface="Meiryo"/>
                        <a:cs typeface="Meiryo"/>
                        <a:sym typeface="Meiryo"/>
                      </a:endParaRPr>
                    </a:p>
                  </a:txBody>
                  <a:tcPr marL="84425" marR="84425" marT="42200" marB="422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EBD1DC"/>
                    </a:solidFill>
                  </a:tcPr>
                </a:tc>
                <a:tc>
                  <a:txBody>
                    <a:bodyPr/>
                    <a:lstStyle/>
                    <a:p>
                      <a:pPr marL="285750" marR="0" lvl="0" indent="-285750" algn="l" rtl="0">
                        <a:lnSpc>
                          <a:spcPct val="150000"/>
                        </a:lnSpc>
                        <a:spcBef>
                          <a:spcPts val="0"/>
                        </a:spcBef>
                        <a:spcAft>
                          <a:spcPts val="0"/>
                        </a:spcAft>
                        <a:buClr>
                          <a:schemeClr val="dk2"/>
                        </a:buClr>
                        <a:buSzPts val="1120"/>
                        <a:buFont typeface="Noto Sans Symbols"/>
                        <a:buChar char="●"/>
                      </a:pPr>
                      <a:r>
                        <a:rPr lang="ja-JP" sz="1100" u="none" strike="noStrike" cap="none" dirty="0">
                          <a:latin typeface="Meiryo"/>
                          <a:ea typeface="Meiryo"/>
                          <a:cs typeface="Meiryo"/>
                          <a:sym typeface="Meiryo"/>
                        </a:rPr>
                        <a:t>BSGIADINH.VN（本社：ホーチミン、設立：2020年、Web：https://bsgiadinh.vn/ ）</a:t>
                      </a:r>
                      <a:endParaRPr sz="1400" u="none" strike="noStrike" cap="none" dirty="0"/>
                    </a:p>
                    <a:p>
                      <a:pPr marL="285750" marR="0" lvl="0" indent="-285750" algn="l" rtl="0">
                        <a:lnSpc>
                          <a:spcPct val="150000"/>
                        </a:lnSpc>
                        <a:spcBef>
                          <a:spcPts val="0"/>
                        </a:spcBef>
                        <a:spcAft>
                          <a:spcPts val="0"/>
                        </a:spcAft>
                        <a:buClr>
                          <a:schemeClr val="dk2"/>
                        </a:buClr>
                        <a:buSzPts val="1120"/>
                        <a:buFont typeface="Noto Sans Symbols"/>
                        <a:buChar char="●"/>
                      </a:pPr>
                      <a:r>
                        <a:rPr lang="ja-JP" sz="1100" u="none" strike="noStrike" cap="none" dirty="0">
                          <a:latin typeface="Meiryo"/>
                          <a:ea typeface="Meiryo"/>
                          <a:cs typeface="Meiryo"/>
                          <a:sym typeface="Meiryo"/>
                        </a:rPr>
                        <a:t>在宅診療サービス、在宅看護サービス、在宅検査サービス、救急車搬送サービス、人工呼吸器のレンタル</a:t>
                      </a:r>
                      <a:endParaRPr sz="1400" u="none" strike="noStrike" cap="none" dirty="0"/>
                    </a:p>
                    <a:p>
                      <a:pPr marL="285750" marR="0" lvl="0" indent="-285750" algn="l" rtl="0">
                        <a:lnSpc>
                          <a:spcPct val="150000"/>
                        </a:lnSpc>
                        <a:spcBef>
                          <a:spcPts val="0"/>
                        </a:spcBef>
                        <a:spcAft>
                          <a:spcPts val="0"/>
                        </a:spcAft>
                        <a:buClr>
                          <a:schemeClr val="dk2"/>
                        </a:buClr>
                        <a:buSzPts val="1120"/>
                        <a:buFont typeface="Noto Sans Symbols"/>
                        <a:buChar char="●"/>
                      </a:pPr>
                      <a:r>
                        <a:rPr lang="ja-JP" sz="1100" u="none" strike="noStrike" cap="none" dirty="0">
                          <a:latin typeface="Meiryo"/>
                          <a:ea typeface="Meiryo"/>
                          <a:cs typeface="Meiryo"/>
                          <a:sym typeface="Meiryo"/>
                        </a:rPr>
                        <a:t>訪問リハビリ、訪問伝統的治療サービス </a:t>
                      </a:r>
                      <a:endParaRPr sz="1400" u="none" strike="noStrike" cap="none" dirty="0"/>
                    </a:p>
                    <a:p>
                      <a:pPr marL="285750" marR="0" lvl="0" indent="-285750" algn="l" rtl="0">
                        <a:lnSpc>
                          <a:spcPct val="150000"/>
                        </a:lnSpc>
                        <a:spcBef>
                          <a:spcPts val="0"/>
                        </a:spcBef>
                        <a:spcAft>
                          <a:spcPts val="0"/>
                        </a:spcAft>
                        <a:buClr>
                          <a:schemeClr val="dk2"/>
                        </a:buClr>
                        <a:buSzPts val="1120"/>
                        <a:buFont typeface="Noto Sans Symbols"/>
                        <a:buChar char="●"/>
                      </a:pPr>
                      <a:r>
                        <a:rPr lang="ja-JP" sz="1100" u="none" strike="noStrike" cap="none" dirty="0">
                          <a:latin typeface="Meiryo"/>
                          <a:ea typeface="Meiryo"/>
                          <a:cs typeface="Meiryo"/>
                          <a:sym typeface="Meiryo"/>
                        </a:rPr>
                        <a:t>訪問リハビリ料金： 約2,000円/45分</a:t>
                      </a:r>
                      <a:endParaRPr sz="1400" u="none" strike="noStrike" cap="none" dirty="0"/>
                    </a:p>
                    <a:p>
                      <a:pPr marL="285750" marR="0" lvl="0" indent="-285750" algn="l" rtl="0">
                        <a:lnSpc>
                          <a:spcPct val="150000"/>
                        </a:lnSpc>
                        <a:spcBef>
                          <a:spcPts val="0"/>
                        </a:spcBef>
                        <a:spcAft>
                          <a:spcPts val="0"/>
                        </a:spcAft>
                        <a:buClr>
                          <a:schemeClr val="dk2"/>
                        </a:buClr>
                        <a:buSzPts val="1120"/>
                        <a:buFont typeface="Noto Sans Symbols"/>
                        <a:buChar char="●"/>
                      </a:pPr>
                      <a:r>
                        <a:rPr lang="ja-JP" sz="1100" u="none" strike="noStrike" cap="none" dirty="0">
                          <a:latin typeface="Meiryo"/>
                          <a:ea typeface="Meiryo"/>
                          <a:cs typeface="Meiryo"/>
                          <a:sym typeface="Meiryo"/>
                        </a:rPr>
                        <a:t>リハビリスタッフ：2～3人</a:t>
                      </a:r>
                      <a:endParaRPr sz="1400" u="none" strike="noStrike" cap="none" dirty="0"/>
                    </a:p>
                  </a:txBody>
                  <a:tcPr marL="84425" marR="84425" marT="42200" marB="422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2"/>
                  </a:ext>
                </a:extLst>
              </a:tr>
            </a:tbl>
          </a:graphicData>
        </a:graphic>
      </p:graphicFrame>
      <p:sp>
        <p:nvSpPr>
          <p:cNvPr id="988" name="Google Shape;988;p84"/>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rmAutofit/>
          </a:bodyPr>
          <a:lstStyle/>
          <a:p>
            <a:pPr marL="0" lvl="0" indent="0" algn="l" rtl="0">
              <a:lnSpc>
                <a:spcPct val="90000"/>
              </a:lnSpc>
              <a:spcBef>
                <a:spcPts val="0"/>
              </a:spcBef>
              <a:spcAft>
                <a:spcPts val="0"/>
              </a:spcAft>
              <a:buSzPts val="2000"/>
              <a:buNone/>
            </a:pPr>
            <a:r>
              <a:rPr lang="ja-JP"/>
              <a:t>訪問リハビリサービスの現状（ベトナム）</a:t>
            </a:r>
            <a:endParaRPr/>
          </a:p>
        </p:txBody>
      </p:sp>
      <p:sp>
        <p:nvSpPr>
          <p:cNvPr id="989" name="Google Shape;989;p84"/>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F3864"/>
              </a:buClr>
              <a:buSzPts val="900"/>
              <a:buFont typeface="Arial"/>
              <a:buNone/>
            </a:pPr>
            <a:r>
              <a:rPr lang="ja-JP" altLang="en-US" dirty="0" smtClean="0"/>
              <a:t>ベトナム／</a:t>
            </a:r>
            <a:r>
              <a:rPr lang="ja-JP" altLang="en-US" dirty="0"/>
              <a:t>非感染症疾患／リハビリテーション／</a:t>
            </a:r>
            <a:r>
              <a:rPr lang="en-US" altLang="ja-JP" dirty="0"/>
              <a:t>4.</a:t>
            </a:r>
            <a:r>
              <a:rPr lang="ja-JP" altLang="en-US" dirty="0"/>
              <a:t>特定製品・サービスの市場・投資環境</a:t>
            </a:r>
            <a:r>
              <a:rPr lang="en-US" altLang="ja-JP" dirty="0"/>
              <a:t>,</a:t>
            </a:r>
            <a:r>
              <a:rPr lang="ja-JP" altLang="en-US" dirty="0"/>
              <a:t>主要企業・競合</a:t>
            </a:r>
          </a:p>
        </p:txBody>
      </p:sp>
      <p:sp>
        <p:nvSpPr>
          <p:cNvPr id="2" name="スライド番号プレースホルダー 1">
            <a:extLst>
              <a:ext uri="{FF2B5EF4-FFF2-40B4-BE49-F238E27FC236}">
                <a16:creationId xmlns:a16="http://schemas.microsoft.com/office/drawing/2014/main" xmlns="" id="{541E0BC5-2C7E-4D2D-AB2A-600AB5739C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7</a:t>
            </a:fld>
            <a:endParaRPr lang="ja-JP" altLang="en-US" dirty="0"/>
          </a:p>
        </p:txBody>
      </p:sp>
    </p:spTree>
    <p:extLst>
      <p:ext uri="{BB962C8B-B14F-4D97-AF65-F5344CB8AC3E}">
        <p14:creationId xmlns:p14="http://schemas.microsoft.com/office/powerpoint/2010/main" val="352398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g1111c098675_0_1166"/>
          <p:cNvSpPr txBox="1"/>
          <p:nvPr/>
        </p:nvSpPr>
        <p:spPr>
          <a:xfrm>
            <a:off x="184639" y="283710"/>
            <a:ext cx="8774700" cy="204900"/>
          </a:xfrm>
          <a:prstGeom prst="rect">
            <a:avLst/>
          </a:prstGeom>
          <a:noFill/>
          <a:ln>
            <a:noFill/>
          </a:ln>
        </p:spPr>
        <p:txBody>
          <a:bodyPr spcFirstLastPara="1" wrap="square" lIns="84375" tIns="42175" rIns="84375" bIns="42175" anchor="t" anchorCtr="0">
            <a:noAutofit/>
          </a:bodyPr>
          <a:lstStyle/>
          <a:p>
            <a:pPr marL="0" marR="0" lvl="0" indent="0" algn="l" rtl="0">
              <a:lnSpc>
                <a:spcPct val="150000"/>
              </a:lnSpc>
              <a:spcBef>
                <a:spcPts val="0"/>
              </a:spcBef>
              <a:spcAft>
                <a:spcPts val="0"/>
              </a:spcAft>
              <a:buClr>
                <a:srgbClr val="1F3864"/>
              </a:buClr>
              <a:buSzPts val="900"/>
              <a:buFont typeface="Arial"/>
              <a:buNone/>
            </a:pPr>
            <a:endParaRPr sz="831" b="1" i="0" u="none" strike="noStrike" cap="none">
              <a:solidFill>
                <a:srgbClr val="1F3864"/>
              </a:solidFill>
              <a:latin typeface="Meiryo"/>
              <a:ea typeface="Meiryo"/>
              <a:cs typeface="Meiryo"/>
              <a:sym typeface="Meiryo"/>
            </a:endParaRPr>
          </a:p>
        </p:txBody>
      </p:sp>
      <p:sp>
        <p:nvSpPr>
          <p:cNvPr id="995" name="Google Shape;995;g1111c098675_0_1166"/>
          <p:cNvSpPr txBox="1">
            <a:spLocks noGrp="1"/>
          </p:cNvSpPr>
          <p:nvPr>
            <p:ph type="body" idx="1"/>
          </p:nvPr>
        </p:nvSpPr>
        <p:spPr>
          <a:xfrm>
            <a:off x="197789" y="1128066"/>
            <a:ext cx="8772000" cy="5391900"/>
          </a:xfrm>
          <a:prstGeom prst="rect">
            <a:avLst/>
          </a:prstGeom>
          <a:noFill/>
          <a:ln>
            <a:noFill/>
          </a:ln>
        </p:spPr>
        <p:txBody>
          <a:bodyPr spcFirstLastPara="1" wrap="square" lIns="84375" tIns="42175" rIns="84375" bIns="42175" anchor="t" anchorCtr="0">
            <a:noAutofit/>
          </a:bodyPr>
          <a:lstStyle/>
          <a:p>
            <a:pPr marL="211019" lvl="0" indent="-211019" algn="l" rtl="0">
              <a:lnSpc>
                <a:spcPct val="150000"/>
              </a:lnSpc>
              <a:spcBef>
                <a:spcPts val="0"/>
              </a:spcBef>
              <a:spcAft>
                <a:spcPts val="0"/>
              </a:spcAft>
              <a:buSzPts val="1600"/>
              <a:buChar char="■"/>
            </a:pPr>
            <a:r>
              <a:rPr lang="ja-JP" sz="1477" dirty="0"/>
              <a:t>カンボジアのヘルステック企業</a:t>
            </a:r>
            <a:endParaRPr sz="1477" dirty="0"/>
          </a:p>
          <a:p>
            <a:pPr marL="408848" lvl="1" indent="-246187" algn="l" rtl="0">
              <a:lnSpc>
                <a:spcPct val="150000"/>
              </a:lnSpc>
              <a:spcBef>
                <a:spcPts val="0"/>
              </a:spcBef>
              <a:spcAft>
                <a:spcPts val="0"/>
              </a:spcAft>
              <a:buSzPts val="1280"/>
              <a:buChar char="●"/>
            </a:pPr>
            <a:r>
              <a:rPr lang="ja-JP" dirty="0">
                <a:solidFill>
                  <a:schemeClr val="dk1"/>
                </a:solidFill>
              </a:rPr>
              <a:t>5社程度あり、遠隔診療に必要なビデオ通話システムや薬の配達などがモバイルアプリケーションで完結するものから、診察の予約のみに対応するものまで存在している。</a:t>
            </a:r>
            <a:endParaRPr dirty="0">
              <a:solidFill>
                <a:schemeClr val="dk1"/>
              </a:solidFill>
            </a:endParaRPr>
          </a:p>
          <a:p>
            <a:pPr marL="211019" lvl="0" indent="-211019" algn="l" rtl="0">
              <a:lnSpc>
                <a:spcPct val="150000"/>
              </a:lnSpc>
              <a:spcBef>
                <a:spcPts val="0"/>
              </a:spcBef>
              <a:spcAft>
                <a:spcPts val="0"/>
              </a:spcAft>
              <a:buSzPts val="1600"/>
              <a:buChar char="■"/>
            </a:pPr>
            <a:r>
              <a:rPr lang="ja-JP" sz="1477" dirty="0"/>
              <a:t>ヘルステック企業の傾向</a:t>
            </a:r>
            <a:endParaRPr sz="1477" dirty="0"/>
          </a:p>
          <a:p>
            <a:pPr marL="408848" lvl="1" indent="-246187" algn="l" rtl="0">
              <a:lnSpc>
                <a:spcPct val="150000"/>
              </a:lnSpc>
              <a:spcBef>
                <a:spcPts val="0"/>
              </a:spcBef>
              <a:spcAft>
                <a:spcPts val="0"/>
              </a:spcAft>
              <a:buSzPts val="1280"/>
              <a:buChar char="●"/>
            </a:pPr>
            <a:r>
              <a:rPr lang="ja-JP" dirty="0"/>
              <a:t>新規参入としては遠隔診療や遠隔相談サービスが多く、モバイルアプリケーションでフィットネスやエクササイズを提供する現地企業はほとんどない。</a:t>
            </a:r>
            <a:endParaRPr dirty="0"/>
          </a:p>
          <a:p>
            <a:pPr marL="408848" lvl="1" indent="-246187" algn="l" rtl="0">
              <a:lnSpc>
                <a:spcPct val="150000"/>
              </a:lnSpc>
              <a:spcBef>
                <a:spcPts val="0"/>
              </a:spcBef>
              <a:spcAft>
                <a:spcPts val="0"/>
              </a:spcAft>
              <a:buSzPts val="1280"/>
              <a:buChar char="●"/>
            </a:pPr>
            <a:r>
              <a:rPr lang="ja-JP" dirty="0"/>
              <a:t>カンボジア国内の新型コロナウイルス感染症の拡大もあり、自宅で手軽に専門家に相談できる遠隔診療や遠隔相談といったサービスは順調に利用者数を伸ばしている。</a:t>
            </a:r>
            <a:endParaRPr dirty="0"/>
          </a:p>
        </p:txBody>
      </p:sp>
      <p:graphicFrame>
        <p:nvGraphicFramePr>
          <p:cNvPr id="996" name="Google Shape;996;g1111c098675_0_1166"/>
          <p:cNvGraphicFramePr/>
          <p:nvPr/>
        </p:nvGraphicFramePr>
        <p:xfrm>
          <a:off x="337180" y="4053596"/>
          <a:ext cx="8493225" cy="2164075"/>
        </p:xfrm>
        <a:graphic>
          <a:graphicData uri="http://schemas.openxmlformats.org/drawingml/2006/table">
            <a:tbl>
              <a:tblPr firstRow="1" bandRow="1">
                <a:noFill/>
                <a:tableStyleId>{9CFCB9D4-C73E-4214-9026-5AB47A5377FE}</a:tableStyleId>
              </a:tblPr>
              <a:tblGrid>
                <a:gridCol w="2427125">
                  <a:extLst>
                    <a:ext uri="{9D8B030D-6E8A-4147-A177-3AD203B41FA5}">
                      <a16:colId xmlns:a16="http://schemas.microsoft.com/office/drawing/2014/main" xmlns="" val="20000"/>
                    </a:ext>
                  </a:extLst>
                </a:gridCol>
                <a:gridCol w="1245000">
                  <a:extLst>
                    <a:ext uri="{9D8B030D-6E8A-4147-A177-3AD203B41FA5}">
                      <a16:colId xmlns:a16="http://schemas.microsoft.com/office/drawing/2014/main" xmlns="" val="20001"/>
                    </a:ext>
                  </a:extLst>
                </a:gridCol>
                <a:gridCol w="4821100">
                  <a:extLst>
                    <a:ext uri="{9D8B030D-6E8A-4147-A177-3AD203B41FA5}">
                      <a16:colId xmlns:a16="http://schemas.microsoft.com/office/drawing/2014/main" xmlns="" val="20002"/>
                    </a:ext>
                  </a:extLst>
                </a:gridCol>
              </a:tblGrid>
              <a:tr h="333575">
                <a:tc>
                  <a:txBody>
                    <a:bodyPr/>
                    <a:lstStyle/>
                    <a:p>
                      <a:pPr marL="0" marR="0" lvl="0" indent="0" algn="ctr" rtl="0">
                        <a:lnSpc>
                          <a:spcPct val="100000"/>
                        </a:lnSpc>
                        <a:spcBef>
                          <a:spcPts val="0"/>
                        </a:spcBef>
                        <a:spcAft>
                          <a:spcPts val="0"/>
                        </a:spcAft>
                        <a:buClr>
                          <a:srgbClr val="000000"/>
                        </a:buClr>
                        <a:buSzPts val="1300"/>
                        <a:buFont typeface="Arial"/>
                        <a:buNone/>
                      </a:pPr>
                      <a:r>
                        <a:rPr lang="ja-JP" sz="1300" u="none" strike="noStrike" cap="none" dirty="0">
                          <a:solidFill>
                            <a:srgbClr val="0C0C0C"/>
                          </a:solidFill>
                          <a:latin typeface="Meiryo"/>
                          <a:ea typeface="Meiryo"/>
                          <a:cs typeface="Meiryo"/>
                          <a:sym typeface="Meiryo"/>
                        </a:rPr>
                        <a:t>企業名</a:t>
                      </a:r>
                      <a:endParaRPr sz="1300" u="none" strike="noStrike" cap="none" dirty="0">
                        <a:solidFill>
                          <a:srgbClr val="0C0C0C"/>
                        </a:solidFill>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FD96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ja-JP" sz="1300" u="none" strike="noStrike" cap="none">
                          <a:solidFill>
                            <a:srgbClr val="0C0C0C"/>
                          </a:solidFill>
                          <a:latin typeface="Meiryo"/>
                          <a:ea typeface="Meiryo"/>
                          <a:cs typeface="Meiryo"/>
                          <a:sym typeface="Meiryo"/>
                        </a:rPr>
                        <a:t>設立</a:t>
                      </a:r>
                      <a:endParaRPr sz="1300" u="none" strike="noStrike" cap="none">
                        <a:solidFill>
                          <a:srgbClr val="0C0C0C"/>
                        </a:solidFill>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FD96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ja-JP" sz="1300" u="none" strike="noStrike" cap="none">
                          <a:solidFill>
                            <a:srgbClr val="0C0C0C"/>
                          </a:solidFill>
                          <a:latin typeface="Meiryo"/>
                          <a:ea typeface="Meiryo"/>
                          <a:cs typeface="Meiryo"/>
                          <a:sym typeface="Meiryo"/>
                        </a:rPr>
                        <a:t>サービス分類</a:t>
                      </a:r>
                      <a:endParaRPr sz="1300" u="none" strike="noStrike" cap="none">
                        <a:solidFill>
                          <a:srgbClr val="0C0C0C"/>
                        </a:solidFill>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FD966"/>
                    </a:solidFill>
                  </a:tcPr>
                </a:tc>
                <a:extLst>
                  <a:ext uri="{0D108BD9-81ED-4DB2-BD59-A6C34878D82A}">
                    <a16:rowId xmlns:a16="http://schemas.microsoft.com/office/drawing/2014/main" xmlns="" val="10000"/>
                  </a:ext>
                </a:extLst>
              </a:tr>
              <a:tr h="36610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u="none" strike="noStrike" cap="none">
                          <a:latin typeface="Meiryo"/>
                          <a:ea typeface="Meiryo"/>
                          <a:cs typeface="Meiryo"/>
                          <a:sym typeface="Meiryo"/>
                        </a:rPr>
                        <a:t>First Womentech Asia</a:t>
                      </a:r>
                      <a:endParaRPr sz="1400" u="none" strike="noStrike" cap="none"/>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DE5C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ja-JP" sz="1300" u="none" strike="noStrike" cap="none">
                          <a:latin typeface="Meiryo"/>
                          <a:ea typeface="Meiryo"/>
                          <a:cs typeface="Meiryo"/>
                          <a:sym typeface="Meiryo"/>
                        </a:rPr>
                        <a:t>2017</a:t>
                      </a:r>
                      <a:endParaRPr sz="1300" u="none" strike="noStrike" cap="none">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ja-JP" sz="1300" b="0" i="0" u="none" strike="noStrike" cap="none">
                          <a:solidFill>
                            <a:schemeClr val="dk1"/>
                          </a:solidFill>
                          <a:latin typeface="Meiryo"/>
                          <a:ea typeface="Meiryo"/>
                          <a:cs typeface="Meiryo"/>
                          <a:sym typeface="Meiryo"/>
                        </a:rPr>
                        <a:t>ITシステム（医療機関）</a:t>
                      </a:r>
                      <a:endParaRPr sz="1400" u="none" strike="noStrike" cap="none"/>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1"/>
                  </a:ext>
                </a:extLst>
              </a:tr>
              <a:tr h="36610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dirty="0">
                          <a:solidFill>
                            <a:srgbClr val="000000"/>
                          </a:solidFill>
                          <a:latin typeface="Meiryo"/>
                          <a:ea typeface="Meiryo"/>
                          <a:cs typeface="Meiryo"/>
                          <a:sym typeface="Meiryo"/>
                        </a:rPr>
                        <a:t> Meet Doctor Cambodia</a:t>
                      </a:r>
                      <a:endParaRPr sz="1400" u="none" strike="noStrike" cap="none" dirty="0"/>
                    </a:p>
                  </a:txBody>
                  <a:tcPr marL="25400" marR="2540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DE5C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ja-JP" sz="1300" u="none" strike="noStrike" cap="none">
                          <a:latin typeface="Meiryo"/>
                          <a:ea typeface="Meiryo"/>
                          <a:cs typeface="Meiryo"/>
                          <a:sym typeface="Meiryo"/>
                        </a:rPr>
                        <a:t>2018</a:t>
                      </a:r>
                      <a:endParaRPr sz="1300" u="none" strike="noStrike" cap="none">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300" b="0" i="0" u="none" strike="noStrike" cap="none">
                          <a:solidFill>
                            <a:schemeClr val="dk1"/>
                          </a:solidFill>
                          <a:latin typeface="Meiryo"/>
                          <a:ea typeface="Meiryo"/>
                          <a:cs typeface="Meiryo"/>
                          <a:sym typeface="Meiryo"/>
                        </a:rPr>
                        <a:t>遠隔診療・遠隔相談</a:t>
                      </a:r>
                      <a:endParaRPr sz="1300" u="none" strike="noStrike" cap="none">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2"/>
                  </a:ext>
                </a:extLst>
              </a:tr>
              <a:tr h="36610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u="none" strike="noStrike" cap="none">
                          <a:latin typeface="Meiryo"/>
                          <a:ea typeface="Meiryo"/>
                          <a:cs typeface="Meiryo"/>
                          <a:sym typeface="Meiryo"/>
                        </a:rPr>
                        <a:t>Tov Pet</a:t>
                      </a:r>
                      <a:endParaRPr sz="1400" u="none" strike="noStrike" cap="none"/>
                    </a:p>
                  </a:txBody>
                  <a:tcPr marL="25400" marR="2540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DE5C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ja-JP" sz="1300" u="none" strike="noStrike" cap="none">
                          <a:latin typeface="Meiryo"/>
                          <a:ea typeface="Meiryo"/>
                          <a:cs typeface="Meiryo"/>
                          <a:sym typeface="Meiryo"/>
                        </a:rPr>
                        <a:t>2020</a:t>
                      </a:r>
                      <a:endParaRPr sz="1300" u="none" strike="noStrike" cap="none">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ja-JP" sz="1300" b="0" i="0" u="none" strike="noStrike" cap="none">
                          <a:solidFill>
                            <a:schemeClr val="dk1"/>
                          </a:solidFill>
                          <a:latin typeface="Meiryo"/>
                          <a:ea typeface="Meiryo"/>
                          <a:cs typeface="Meiryo"/>
                          <a:sym typeface="Meiryo"/>
                        </a:rPr>
                        <a:t>遠隔診療・遠隔相談</a:t>
                      </a:r>
                      <a:endParaRPr sz="1300" u="none" strike="noStrike" cap="none">
                        <a:latin typeface="Meiryo"/>
                        <a:ea typeface="Meiryo"/>
                        <a:cs typeface="Meiryo"/>
                        <a:sym typeface="Meiryo"/>
                      </a:endParaRPr>
                    </a:p>
                  </a:txBody>
                  <a:tcPr marL="25400" marR="2540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3"/>
                  </a:ext>
                </a:extLst>
              </a:tr>
              <a:tr h="36610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rgbClr val="000000"/>
                          </a:solidFill>
                          <a:latin typeface="Meiryo"/>
                          <a:ea typeface="Meiryo"/>
                          <a:cs typeface="Meiryo"/>
                          <a:sym typeface="Meiryo"/>
                        </a:rPr>
                        <a:t> HIKrupet</a:t>
                      </a:r>
                      <a:endParaRPr sz="1300" b="1" u="none" strike="noStrike" cap="none">
                        <a:latin typeface="Meiryo"/>
                        <a:ea typeface="Meiryo"/>
                        <a:cs typeface="Meiryo"/>
                        <a:sym typeface="Meiryo"/>
                      </a:endParaRPr>
                    </a:p>
                  </a:txBody>
                  <a:tcPr marL="25400" marR="2540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DE5C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ja-JP" sz="1300" u="none" strike="noStrike" cap="none">
                          <a:latin typeface="Meiryo"/>
                          <a:ea typeface="Meiryo"/>
                          <a:cs typeface="Meiryo"/>
                          <a:sym typeface="Meiryo"/>
                        </a:rPr>
                        <a:t>2020</a:t>
                      </a:r>
                      <a:endParaRPr sz="1300" u="none" strike="noStrike" cap="none">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ja-JP" sz="1300" u="none" strike="noStrike" cap="none"/>
                        <a:t>医師個人やクリニックと患者のマッチング</a:t>
                      </a:r>
                      <a:endParaRPr sz="1400" u="none" strike="noStrike" cap="none"/>
                    </a:p>
                  </a:txBody>
                  <a:tcPr marL="25400" marR="2540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4"/>
                  </a:ext>
                </a:extLst>
              </a:tr>
              <a:tr h="36610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u="none" strike="noStrike" cap="none">
                          <a:latin typeface="Meiryo"/>
                          <a:ea typeface="Meiryo"/>
                          <a:cs typeface="Meiryo"/>
                          <a:sym typeface="Meiryo"/>
                        </a:rPr>
                        <a:t>SabayCare</a:t>
                      </a:r>
                      <a:endParaRPr sz="1300" b="1" u="none" strike="noStrike" cap="none">
                        <a:latin typeface="Meiryo"/>
                        <a:ea typeface="Meiryo"/>
                        <a:cs typeface="Meiryo"/>
                        <a:sym typeface="Meiryo"/>
                      </a:endParaRPr>
                    </a:p>
                  </a:txBody>
                  <a:tcPr marL="25400" marR="2540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DE5C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ja-JP" sz="1300" u="none" strike="noStrike" cap="none">
                          <a:latin typeface="Meiryo"/>
                          <a:ea typeface="Meiryo"/>
                          <a:cs typeface="Meiryo"/>
                          <a:sym typeface="Meiryo"/>
                        </a:rPr>
                        <a:t>2017</a:t>
                      </a:r>
                      <a:endParaRPr sz="1300" u="none" strike="noStrike" cap="none">
                        <a:latin typeface="Meiryo"/>
                        <a:ea typeface="Meiryo"/>
                        <a:cs typeface="Meiryo"/>
                        <a:sym typeface="Meiryo"/>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ja-JP" sz="1300" u="none" strike="noStrike" cap="none"/>
                        <a:t>医師個人やクリニックと患者のマッチング</a:t>
                      </a:r>
                      <a:endParaRPr sz="1400" u="none" strike="noStrike" cap="none"/>
                    </a:p>
                  </a:txBody>
                  <a:tcPr marL="25400" marR="2540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xmlns="" val="10005"/>
                  </a:ext>
                </a:extLst>
              </a:tr>
            </a:tbl>
          </a:graphicData>
        </a:graphic>
      </p:graphicFrame>
      <p:sp>
        <p:nvSpPr>
          <p:cNvPr id="997" name="Google Shape;997;g1111c098675_0_1166"/>
          <p:cNvSpPr txBox="1"/>
          <p:nvPr/>
        </p:nvSpPr>
        <p:spPr>
          <a:xfrm>
            <a:off x="186438" y="6296172"/>
            <a:ext cx="4099200" cy="223800"/>
          </a:xfrm>
          <a:prstGeom prst="rect">
            <a:avLst/>
          </a:prstGeom>
          <a:noFill/>
          <a:ln>
            <a:noFill/>
          </a:ln>
        </p:spPr>
        <p:txBody>
          <a:bodyPr spcFirstLastPara="1" wrap="square" lIns="84375" tIns="42175" rIns="84375" bIns="42175" anchor="t" anchorCtr="0">
            <a:noAutofit/>
          </a:bodyPr>
          <a:lstStyle/>
          <a:p>
            <a:pPr marL="0" marR="0" lvl="0" indent="0" algn="l" rtl="0">
              <a:lnSpc>
                <a:spcPct val="100000"/>
              </a:lnSpc>
              <a:spcBef>
                <a:spcPts val="0"/>
              </a:spcBef>
              <a:spcAft>
                <a:spcPts val="0"/>
              </a:spcAft>
              <a:buClr>
                <a:srgbClr val="000000"/>
              </a:buClr>
              <a:buSzPts val="922"/>
              <a:buFont typeface="Arial"/>
              <a:buNone/>
            </a:pPr>
            <a:r>
              <a:rPr lang="ja-JP" sz="922" b="0" i="0" u="none" strike="noStrike" cap="none">
                <a:solidFill>
                  <a:schemeClr val="dk1"/>
                </a:solidFill>
                <a:latin typeface="Meiryo"/>
                <a:ea typeface="Meiryo"/>
                <a:cs typeface="Meiryo"/>
                <a:sym typeface="Meiryo"/>
              </a:rPr>
              <a:t>出所：コンソシーアム作成</a:t>
            </a:r>
            <a:endParaRPr sz="1292" b="0" i="0" u="none" strike="noStrike" cap="none">
              <a:solidFill>
                <a:srgbClr val="000000"/>
              </a:solidFill>
              <a:latin typeface="Arial"/>
              <a:ea typeface="Arial"/>
              <a:cs typeface="Arial"/>
              <a:sym typeface="Arial"/>
            </a:endParaRPr>
          </a:p>
        </p:txBody>
      </p:sp>
      <p:sp>
        <p:nvSpPr>
          <p:cNvPr id="998" name="Google Shape;998;g1111c098675_0_1166"/>
          <p:cNvSpPr txBox="1">
            <a:spLocks noGrp="1"/>
          </p:cNvSpPr>
          <p:nvPr>
            <p:ph type="title"/>
          </p:nvPr>
        </p:nvSpPr>
        <p:spPr>
          <a:xfrm>
            <a:off x="186439" y="266731"/>
            <a:ext cx="8771100" cy="426000"/>
          </a:xfrm>
          <a:prstGeom prst="rect">
            <a:avLst/>
          </a:prstGeom>
          <a:noFill/>
          <a:ln>
            <a:noFill/>
          </a:ln>
        </p:spPr>
        <p:txBody>
          <a:bodyPr spcFirstLastPara="1" wrap="square" lIns="108000" tIns="45700" rIns="91425" bIns="45700" anchor="b" anchorCtr="0">
            <a:normAutofit/>
          </a:bodyPr>
          <a:lstStyle/>
          <a:p>
            <a:pPr marL="0" lvl="0" indent="0" algn="l" rtl="0">
              <a:lnSpc>
                <a:spcPct val="90000"/>
              </a:lnSpc>
              <a:spcBef>
                <a:spcPts val="0"/>
              </a:spcBef>
              <a:spcAft>
                <a:spcPts val="0"/>
              </a:spcAft>
              <a:buSzPts val="2000"/>
              <a:buNone/>
            </a:pPr>
            <a:r>
              <a:rPr lang="ja-JP" dirty="0"/>
              <a:t>カンボジアにおけるヘルステック企業</a:t>
            </a:r>
            <a:r>
              <a:rPr lang="ja-JP" altLang="en-US" dirty="0"/>
              <a:t>（</a:t>
            </a:r>
            <a:r>
              <a:rPr lang="en-US" altLang="ja-JP" dirty="0"/>
              <a:t>1/3</a:t>
            </a:r>
            <a:r>
              <a:rPr lang="ja-JP" altLang="en-US" dirty="0"/>
              <a:t>）</a:t>
            </a:r>
            <a:endParaRPr dirty="0"/>
          </a:p>
        </p:txBody>
      </p:sp>
      <p:sp>
        <p:nvSpPr>
          <p:cNvPr id="999" name="Google Shape;999;g1111c098675_0_1166"/>
          <p:cNvSpPr txBox="1">
            <a:spLocks noGrp="1"/>
          </p:cNvSpPr>
          <p:nvPr>
            <p:ph type="body" idx="2"/>
          </p:nvPr>
        </p:nvSpPr>
        <p:spPr>
          <a:xfrm>
            <a:off x="184639" y="21605"/>
            <a:ext cx="8774700" cy="222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F3864"/>
              </a:buClr>
              <a:buSzPts val="900"/>
              <a:buFont typeface="Arial"/>
              <a:buNone/>
            </a:pPr>
            <a:r>
              <a:rPr lang="ja-JP" altLang="en-US"/>
              <a:t>カンボジア／非感染症疾患／デジタルヘルス／</a:t>
            </a:r>
            <a:r>
              <a:rPr lang="en-US" altLang="ja-JP"/>
              <a:t>4.</a:t>
            </a:r>
            <a:r>
              <a:rPr lang="ja-JP" altLang="en-US"/>
              <a:t>特定製品・サービスの市場・投資環境</a:t>
            </a:r>
            <a:r>
              <a:rPr lang="en-US" altLang="ja-JP"/>
              <a:t>,</a:t>
            </a:r>
            <a:r>
              <a:rPr lang="ja-JP" altLang="en-US"/>
              <a:t>製品・サービスに対するニーズ </a:t>
            </a:r>
          </a:p>
        </p:txBody>
      </p:sp>
      <p:sp>
        <p:nvSpPr>
          <p:cNvPr id="2" name="スライド番号プレースホルダー 1">
            <a:extLst>
              <a:ext uri="{FF2B5EF4-FFF2-40B4-BE49-F238E27FC236}">
                <a16:creationId xmlns:a16="http://schemas.microsoft.com/office/drawing/2014/main" xmlns="" id="{08361407-FE07-4BB8-A922-6ECB49262B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8</a:t>
            </a:fld>
            <a:endParaRPr lang="ja-JP" altLang="en-US" dirty="0"/>
          </a:p>
        </p:txBody>
      </p:sp>
    </p:spTree>
    <p:extLst>
      <p:ext uri="{BB962C8B-B14F-4D97-AF65-F5344CB8AC3E}">
        <p14:creationId xmlns:p14="http://schemas.microsoft.com/office/powerpoint/2010/main" val="234927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g1111c098675_0_1174"/>
          <p:cNvSpPr txBox="1">
            <a:spLocks noGrp="1"/>
          </p:cNvSpPr>
          <p:nvPr>
            <p:ph type="title"/>
          </p:nvPr>
        </p:nvSpPr>
        <p:spPr>
          <a:xfrm>
            <a:off x="186439" y="266731"/>
            <a:ext cx="8771100" cy="426000"/>
          </a:xfrm>
          <a:prstGeom prst="rect">
            <a:avLst/>
          </a:prstGeom>
          <a:noFill/>
          <a:ln>
            <a:noFill/>
          </a:ln>
        </p:spPr>
        <p:txBody>
          <a:bodyPr spcFirstLastPara="1" wrap="square" lIns="99675" tIns="42175" rIns="84375" bIns="42175" anchor="b" anchorCtr="0">
            <a:normAutofit/>
          </a:bodyPr>
          <a:lstStyle/>
          <a:p>
            <a:pPr marL="0" lvl="0" indent="0" algn="l" rtl="0">
              <a:lnSpc>
                <a:spcPct val="90000"/>
              </a:lnSpc>
              <a:spcBef>
                <a:spcPts val="0"/>
              </a:spcBef>
              <a:spcAft>
                <a:spcPts val="0"/>
              </a:spcAft>
              <a:buClr>
                <a:srgbClr val="1F3864"/>
              </a:buClr>
              <a:buSzPts val="2000"/>
              <a:buFont typeface="Meiryo"/>
              <a:buNone/>
            </a:pPr>
            <a:r>
              <a:rPr lang="ja-JP" dirty="0"/>
              <a:t>カンボジアにおけるヘルステック企業</a:t>
            </a:r>
            <a:r>
              <a:rPr lang="ja-JP" altLang="en-US" dirty="0"/>
              <a:t>（</a:t>
            </a:r>
            <a:r>
              <a:rPr lang="en-US" altLang="ja-JP" dirty="0"/>
              <a:t>2/3</a:t>
            </a:r>
            <a:r>
              <a:rPr lang="ja-JP" altLang="en-US" dirty="0"/>
              <a:t>）</a:t>
            </a:r>
            <a:endParaRPr dirty="0"/>
          </a:p>
        </p:txBody>
      </p:sp>
      <p:sp>
        <p:nvSpPr>
          <p:cNvPr id="1005" name="Google Shape;1005;g1111c098675_0_1174"/>
          <p:cNvSpPr txBox="1">
            <a:spLocks noGrp="1"/>
          </p:cNvSpPr>
          <p:nvPr>
            <p:ph type="body" idx="2"/>
          </p:nvPr>
        </p:nvSpPr>
        <p:spPr>
          <a:xfrm>
            <a:off x="184639" y="21605"/>
            <a:ext cx="8774700" cy="222000"/>
          </a:xfrm>
          <a:prstGeom prst="rect">
            <a:avLst/>
          </a:prstGeom>
          <a:noFill/>
          <a:ln>
            <a:noFill/>
          </a:ln>
        </p:spPr>
        <p:txBody>
          <a:bodyPr spcFirstLastPara="1" wrap="square" lIns="84375" tIns="42175" rIns="84375" bIns="42175" anchor="t" anchorCtr="0">
            <a:noAutofit/>
          </a:bodyPr>
          <a:lstStyle/>
          <a:p>
            <a:pPr marL="0" lvl="0" indent="0" algn="l" rtl="0">
              <a:lnSpc>
                <a:spcPct val="150000"/>
              </a:lnSpc>
              <a:spcBef>
                <a:spcPts val="0"/>
              </a:spcBef>
              <a:spcAft>
                <a:spcPts val="0"/>
              </a:spcAft>
              <a:buSzPts val="900"/>
              <a:buNone/>
            </a:pPr>
            <a:r>
              <a:rPr lang="ja-JP" altLang="en-US"/>
              <a:t>カンボジア／非感染症疾患／デジタルヘルス／</a:t>
            </a:r>
            <a:r>
              <a:rPr lang="en-US" altLang="ja-JP"/>
              <a:t>4.</a:t>
            </a:r>
            <a:r>
              <a:rPr lang="ja-JP" altLang="en-US"/>
              <a:t>特定製品・サービスの市場・投資環境</a:t>
            </a:r>
            <a:r>
              <a:rPr lang="en-US" altLang="ja-JP"/>
              <a:t>,</a:t>
            </a:r>
            <a:r>
              <a:rPr lang="ja-JP" altLang="en-US"/>
              <a:t>製品・サービスに対するニーズ </a:t>
            </a:r>
            <a:endParaRPr lang="ja-JP" altLang="en-US" dirty="0"/>
          </a:p>
        </p:txBody>
      </p:sp>
      <p:pic>
        <p:nvPicPr>
          <p:cNvPr id="1006" name="Google Shape;1006;g1111c098675_0_1174" descr="https://ssivixlab.com/wp-content/uploads/2021/05/pethyoeung-logo.jpg"/>
          <p:cNvPicPr preferRelativeResize="0"/>
          <p:nvPr/>
        </p:nvPicPr>
        <p:blipFill rotWithShape="1">
          <a:blip r:embed="rId3">
            <a:alphaModFix/>
          </a:blip>
          <a:srcRect/>
          <a:stretch/>
        </p:blipFill>
        <p:spPr>
          <a:xfrm>
            <a:off x="7153000" y="984013"/>
            <a:ext cx="1309850" cy="1811975"/>
          </a:xfrm>
          <a:prstGeom prst="rect">
            <a:avLst/>
          </a:prstGeom>
          <a:noFill/>
          <a:ln>
            <a:noFill/>
          </a:ln>
        </p:spPr>
      </p:pic>
      <p:pic>
        <p:nvPicPr>
          <p:cNvPr id="1007" name="Google Shape;1007;g1111c098675_0_1174" descr="https://firstwomentechasia.com/storage/settings/March2019/JotgfZBG0XC5xkgJnsNc.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90924" y="2876751"/>
            <a:ext cx="1634000" cy="702924"/>
          </a:xfrm>
          <a:prstGeom prst="rect">
            <a:avLst/>
          </a:prstGeom>
          <a:noFill/>
          <a:ln>
            <a:noFill/>
          </a:ln>
        </p:spPr>
      </p:pic>
      <p:sp>
        <p:nvSpPr>
          <p:cNvPr id="1008" name="Google Shape;1008;g1111c098675_0_1174"/>
          <p:cNvSpPr txBox="1"/>
          <p:nvPr/>
        </p:nvSpPr>
        <p:spPr>
          <a:xfrm>
            <a:off x="184650" y="988475"/>
            <a:ext cx="5843700" cy="2640900"/>
          </a:xfrm>
          <a:prstGeom prst="rect">
            <a:avLst/>
          </a:prstGeom>
          <a:noFill/>
          <a:ln>
            <a:noFill/>
          </a:ln>
        </p:spPr>
        <p:txBody>
          <a:bodyPr spcFirstLastPara="1" wrap="square" lIns="84375" tIns="42175" rIns="84375" bIns="42175" anchor="t" anchorCtr="0">
            <a:noAutofit/>
          </a:bodyPr>
          <a:lstStyle/>
          <a:p>
            <a:pPr marL="211019" marR="0" lvl="0" indent="-211019" algn="l" rtl="0">
              <a:lnSpc>
                <a:spcPct val="150000"/>
              </a:lnSpc>
              <a:spcBef>
                <a:spcPts val="0"/>
              </a:spcBef>
              <a:spcAft>
                <a:spcPts val="0"/>
              </a:spcAft>
              <a:buClr>
                <a:srgbClr val="1F3864"/>
              </a:buClr>
              <a:buSzPts val="1600"/>
              <a:buFont typeface="Noto Sans Symbols"/>
              <a:buChar char="■"/>
            </a:pPr>
            <a:r>
              <a:rPr lang="ja-JP" sz="1477" b="0" i="0" u="none" strike="noStrike" cap="none" dirty="0">
                <a:solidFill>
                  <a:schemeClr val="dk1"/>
                </a:solidFill>
                <a:latin typeface="Meiryo"/>
                <a:ea typeface="Meiryo"/>
                <a:cs typeface="Meiryo"/>
                <a:sym typeface="Meiryo"/>
              </a:rPr>
              <a:t>First Womentech Asia</a:t>
            </a:r>
            <a:endParaRPr sz="1400" b="0" i="0" u="none" strike="noStrike" cap="none" dirty="0">
              <a:solidFill>
                <a:srgbClr val="000000"/>
              </a:solidFill>
              <a:latin typeface="Arial"/>
              <a:ea typeface="Arial"/>
              <a:cs typeface="Arial"/>
              <a:sym typeface="Arial"/>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医療記録や患者データ等を対象とする、クラウドベースでの病院管理プラットフォーム「Peth Yoeung」を運営している（B to B）。</a:t>
            </a:r>
            <a:endParaRPr sz="1400" b="0" i="0" u="none" strike="noStrike" cap="none" dirty="0">
              <a:solidFill>
                <a:srgbClr val="000000"/>
              </a:solidFill>
              <a:latin typeface="Arial"/>
              <a:ea typeface="Arial"/>
              <a:cs typeface="Arial"/>
              <a:sym typeface="Arial"/>
            </a:endParaRPr>
          </a:p>
          <a:p>
            <a:pPr marL="408848" marR="0" lvl="1" indent="-246187"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rgbClr val="0C0C0C"/>
                </a:solidFill>
                <a:latin typeface="Meiryo"/>
                <a:ea typeface="Meiryo"/>
                <a:cs typeface="Meiryo"/>
                <a:sym typeface="Meiryo"/>
              </a:rPr>
              <a:t>シンガポールのヘルステック企業Ssivix Lab社と共同で、Peth Yoeungのもつ従来の機能に加えて遠隔診療・遠隔相談機能を備えたアプリケーション「e-Health MyCLNQ」をリリースしている（B to C）。</a:t>
            </a:r>
            <a:endParaRPr sz="1400" b="0" i="0" u="none" strike="noStrike" cap="none" dirty="0">
              <a:solidFill>
                <a:srgbClr val="000000"/>
              </a:solidFill>
              <a:latin typeface="Arial"/>
              <a:ea typeface="Arial"/>
              <a:cs typeface="Arial"/>
              <a:sym typeface="Arial"/>
            </a:endParaRPr>
          </a:p>
          <a:p>
            <a:pPr marL="162662" marR="0" lvl="1" indent="0" algn="l" rtl="0">
              <a:lnSpc>
                <a:spcPct val="150000"/>
              </a:lnSpc>
              <a:spcBef>
                <a:spcPts val="0"/>
              </a:spcBef>
              <a:spcAft>
                <a:spcPts val="0"/>
              </a:spcAft>
              <a:buClr>
                <a:srgbClr val="1F3864"/>
              </a:buClr>
              <a:buSzPts val="1280"/>
              <a:buFont typeface="Noto Sans Symbols"/>
              <a:buNone/>
            </a:pPr>
            <a:endParaRPr sz="1292" b="0" i="0" u="none" strike="noStrike" cap="none" dirty="0">
              <a:solidFill>
                <a:schemeClr val="dk1"/>
              </a:solidFill>
              <a:latin typeface="Meiryo"/>
              <a:ea typeface="Meiryo"/>
              <a:cs typeface="Meiryo"/>
              <a:sym typeface="Meiryo"/>
            </a:endParaRPr>
          </a:p>
        </p:txBody>
      </p:sp>
      <p:pic>
        <p:nvPicPr>
          <p:cNvPr id="1009" name="Google Shape;1009;g1111c098675_0_117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9533" y="4129261"/>
            <a:ext cx="2115789" cy="2115789"/>
          </a:xfrm>
          <a:prstGeom prst="rect">
            <a:avLst/>
          </a:prstGeom>
          <a:noFill/>
          <a:ln>
            <a:noFill/>
          </a:ln>
        </p:spPr>
      </p:pic>
      <p:sp>
        <p:nvSpPr>
          <p:cNvPr id="1010" name="Google Shape;1010;g1111c098675_0_1174"/>
          <p:cNvSpPr txBox="1"/>
          <p:nvPr/>
        </p:nvSpPr>
        <p:spPr>
          <a:xfrm>
            <a:off x="2610275" y="3866700"/>
            <a:ext cx="6014700" cy="2640900"/>
          </a:xfrm>
          <a:prstGeom prst="rect">
            <a:avLst/>
          </a:prstGeom>
          <a:noFill/>
          <a:ln>
            <a:noFill/>
          </a:ln>
        </p:spPr>
        <p:txBody>
          <a:bodyPr spcFirstLastPara="1" wrap="square" lIns="84375" tIns="42175" rIns="84375" bIns="42175" anchor="t" anchorCtr="0">
            <a:noAutofit/>
          </a:bodyPr>
          <a:lstStyle/>
          <a:p>
            <a:pPr marL="211019" marR="0" lvl="0" indent="-211019" algn="l" rtl="0">
              <a:lnSpc>
                <a:spcPct val="150000"/>
              </a:lnSpc>
              <a:spcBef>
                <a:spcPts val="0"/>
              </a:spcBef>
              <a:spcAft>
                <a:spcPts val="0"/>
              </a:spcAft>
              <a:buClr>
                <a:srgbClr val="1F3864"/>
              </a:buClr>
              <a:buSzPts val="1600"/>
              <a:buFont typeface="Noto Sans Symbols"/>
              <a:buChar char="■"/>
            </a:pPr>
            <a:r>
              <a:rPr lang="ja-JP" sz="1477" b="0" i="0" u="none" strike="noStrike" cap="none" dirty="0">
                <a:solidFill>
                  <a:schemeClr val="dk1"/>
                </a:solidFill>
                <a:latin typeface="Meiryo"/>
                <a:ea typeface="Meiryo"/>
                <a:cs typeface="Meiryo"/>
                <a:sym typeface="Meiryo"/>
              </a:rPr>
              <a:t>Meet Doctor Cambodia</a:t>
            </a:r>
            <a:endParaRPr sz="1400" b="0" i="0" u="none" strike="noStrike" cap="none" dirty="0">
              <a:solidFill>
                <a:srgbClr val="000000"/>
              </a:solidFill>
              <a:latin typeface="Arial"/>
              <a:ea typeface="Arial"/>
              <a:cs typeface="Arial"/>
              <a:sym typeface="Arial"/>
            </a:endParaRPr>
          </a:p>
          <a:p>
            <a:pPr marL="408848" marR="0" lvl="1" indent="-246186"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chemeClr val="dk1"/>
                </a:solidFill>
                <a:latin typeface="Meiryo"/>
                <a:ea typeface="Meiryo"/>
                <a:cs typeface="Meiryo"/>
                <a:sym typeface="Meiryo"/>
              </a:rPr>
              <a:t>2018年に設立し、遠隔診療プラットフォームの開発・運用を行う。サービス内容としては、遠隔診療、オンライン予約、電子カルテ、在宅検査、医薬品配達を行っている。</a:t>
            </a:r>
            <a:endParaRPr sz="1400" b="0" i="0" u="none" strike="noStrike" cap="none" dirty="0">
              <a:solidFill>
                <a:srgbClr val="000000"/>
              </a:solidFill>
              <a:latin typeface="Arial"/>
              <a:ea typeface="Arial"/>
              <a:cs typeface="Arial"/>
              <a:sym typeface="Arial"/>
            </a:endParaRPr>
          </a:p>
          <a:p>
            <a:pPr marL="408848" marR="0" lvl="1" indent="-246186"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chemeClr val="dk1"/>
                </a:solidFill>
                <a:latin typeface="Meiryo"/>
                <a:ea typeface="Meiryo"/>
                <a:cs typeface="Meiryo"/>
                <a:sym typeface="Meiryo"/>
              </a:rPr>
              <a:t>遠隔診療部門に約40名の医師が在籍している。</a:t>
            </a:r>
            <a:endParaRPr sz="1400" b="0" i="0" u="none" strike="noStrike" cap="none" dirty="0">
              <a:solidFill>
                <a:srgbClr val="000000"/>
              </a:solidFill>
              <a:latin typeface="Arial"/>
              <a:ea typeface="Arial"/>
              <a:cs typeface="Arial"/>
              <a:sym typeface="Arial"/>
            </a:endParaRPr>
          </a:p>
          <a:p>
            <a:pPr marL="408848" marR="0" lvl="1" indent="-246186"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chemeClr val="dk1"/>
                </a:solidFill>
                <a:latin typeface="Meiryo"/>
                <a:ea typeface="Meiryo"/>
                <a:cs typeface="Meiryo"/>
                <a:sym typeface="Meiryo"/>
              </a:rPr>
              <a:t>診療科は総合診療科、消化器科、皮膚科、メンタルヘルス、小児科など</a:t>
            </a:r>
            <a:endParaRPr sz="1400" b="0" i="0" u="none" strike="noStrike" cap="none" dirty="0">
              <a:solidFill>
                <a:srgbClr val="000000"/>
              </a:solidFill>
              <a:latin typeface="Arial"/>
              <a:ea typeface="Arial"/>
              <a:cs typeface="Arial"/>
              <a:sym typeface="Arial"/>
            </a:endParaRPr>
          </a:p>
          <a:p>
            <a:pPr marL="408848" marR="0" lvl="1" indent="-246186" algn="l" rtl="0">
              <a:lnSpc>
                <a:spcPct val="150000"/>
              </a:lnSpc>
              <a:spcBef>
                <a:spcPts val="0"/>
              </a:spcBef>
              <a:spcAft>
                <a:spcPts val="0"/>
              </a:spcAft>
              <a:buClr>
                <a:srgbClr val="1F3864"/>
              </a:buClr>
              <a:buSzPts val="1280"/>
              <a:buFont typeface="Noto Sans Symbols"/>
              <a:buChar char="●"/>
            </a:pPr>
            <a:r>
              <a:rPr lang="ja-JP" sz="1292" b="0" i="0" u="none" strike="noStrike" cap="none" dirty="0">
                <a:solidFill>
                  <a:schemeClr val="dk1"/>
                </a:solidFill>
                <a:latin typeface="Meiryo"/>
                <a:ea typeface="Meiryo"/>
                <a:cs typeface="Meiryo"/>
                <a:sym typeface="Meiryo"/>
              </a:rPr>
              <a:t>オンライン診療件数は2021年4月/350件、5月/650件、6月/300件</a:t>
            </a:r>
            <a:r>
              <a:rPr lang="ja-JP" sz="1292" b="0" i="0" u="none" strike="noStrike" cap="none" dirty="0" smtClean="0">
                <a:solidFill>
                  <a:schemeClr val="dk1"/>
                </a:solidFill>
                <a:latin typeface="Meiryo"/>
                <a:ea typeface="Meiryo"/>
                <a:cs typeface="Meiryo"/>
                <a:sym typeface="Meiryo"/>
              </a:rPr>
              <a:t>、</a:t>
            </a:r>
            <a:r>
              <a:rPr lang="en-US" altLang="ja-JP" sz="1292" dirty="0">
                <a:solidFill>
                  <a:schemeClr val="dk1"/>
                </a:solidFill>
                <a:latin typeface="Meiryo"/>
                <a:ea typeface="Meiryo"/>
                <a:cs typeface="Meiryo"/>
                <a:sym typeface="Meiryo"/>
              </a:rPr>
              <a:t/>
            </a:r>
            <a:br>
              <a:rPr lang="en-US" altLang="ja-JP" sz="1292" dirty="0">
                <a:solidFill>
                  <a:schemeClr val="dk1"/>
                </a:solidFill>
                <a:latin typeface="Meiryo"/>
                <a:ea typeface="Meiryo"/>
                <a:cs typeface="Meiryo"/>
                <a:sym typeface="Meiryo"/>
              </a:rPr>
            </a:br>
            <a:r>
              <a:rPr lang="ja-JP" sz="1292" b="0" i="0" u="none" strike="noStrike" cap="none" dirty="0" smtClean="0">
                <a:solidFill>
                  <a:schemeClr val="dk1"/>
                </a:solidFill>
                <a:latin typeface="Meiryo"/>
                <a:ea typeface="Meiryo"/>
                <a:cs typeface="Meiryo"/>
                <a:sym typeface="Meiryo"/>
              </a:rPr>
              <a:t>7月</a:t>
            </a:r>
            <a:r>
              <a:rPr lang="ja-JP" sz="1292" b="0" i="0" u="none" strike="noStrike" cap="none" dirty="0">
                <a:solidFill>
                  <a:schemeClr val="dk1"/>
                </a:solidFill>
                <a:latin typeface="Meiryo"/>
                <a:ea typeface="Meiryo"/>
                <a:cs typeface="Meiryo"/>
                <a:sym typeface="Meiryo"/>
              </a:rPr>
              <a:t>/400件となっている。</a:t>
            </a:r>
            <a:endParaRPr sz="1400" b="0" i="0" u="none" strike="noStrike" cap="none" dirty="0">
              <a:solidFill>
                <a:srgbClr val="000000"/>
              </a:solidFill>
              <a:latin typeface="Arial"/>
              <a:ea typeface="Arial"/>
              <a:cs typeface="Arial"/>
              <a:sym typeface="Arial"/>
            </a:endParaRPr>
          </a:p>
          <a:p>
            <a:pPr marL="408848" marR="0" lvl="1" indent="-164906" algn="l" rtl="0">
              <a:lnSpc>
                <a:spcPct val="150000"/>
              </a:lnSpc>
              <a:spcBef>
                <a:spcPts val="0"/>
              </a:spcBef>
              <a:spcAft>
                <a:spcPts val="0"/>
              </a:spcAft>
              <a:buClr>
                <a:srgbClr val="1F3864"/>
              </a:buClr>
              <a:buSzPts val="1280"/>
              <a:buFont typeface="Noto Sans Symbols"/>
              <a:buNone/>
            </a:pPr>
            <a:endParaRPr sz="1292" b="0" i="0" u="none" strike="noStrike" cap="none" dirty="0">
              <a:solidFill>
                <a:schemeClr val="dk1"/>
              </a:solidFill>
              <a:latin typeface="Meiryo"/>
              <a:ea typeface="Meiryo"/>
              <a:cs typeface="Meiryo"/>
              <a:sym typeface="Meiryo"/>
            </a:endParaRPr>
          </a:p>
        </p:txBody>
      </p:sp>
      <p:sp>
        <p:nvSpPr>
          <p:cNvPr id="2" name="スライド番号プレースホルダー 1">
            <a:extLst>
              <a:ext uri="{FF2B5EF4-FFF2-40B4-BE49-F238E27FC236}">
                <a16:creationId xmlns:a16="http://schemas.microsoft.com/office/drawing/2014/main" xmlns="" id="{32286D40-7088-408A-9B54-A77D09E841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9</a:t>
            </a:fld>
            <a:endParaRPr lang="ja-JP" altLang="en-US" dirty="0"/>
          </a:p>
        </p:txBody>
      </p:sp>
    </p:spTree>
    <p:extLst>
      <p:ext uri="{BB962C8B-B14F-4D97-AF65-F5344CB8AC3E}">
        <p14:creationId xmlns:p14="http://schemas.microsoft.com/office/powerpoint/2010/main" val="2735425902"/>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9651</Words>
  <Application>Microsoft Office PowerPoint</Application>
  <PresentationFormat>画面に合わせる (4:3)</PresentationFormat>
  <Paragraphs>1136</Paragraphs>
  <Slides>48</Slides>
  <Notes>48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48</vt:i4>
      </vt:variant>
    </vt:vector>
  </HeadingPairs>
  <TitlesOfParts>
    <vt:vector size="57" baseType="lpstr">
      <vt:lpstr>Avenir</vt:lpstr>
      <vt:lpstr>ＭＳ Ｐゴシック</vt:lpstr>
      <vt:lpstr>Noto Sans Symbols</vt:lpstr>
      <vt:lpstr>Meiryo</vt:lpstr>
      <vt:lpstr>Meiryo</vt:lpstr>
      <vt:lpstr>Arial</vt:lpstr>
      <vt:lpstr>Calibri</vt:lpstr>
      <vt:lpstr>Wingdings</vt:lpstr>
      <vt:lpstr>Office テーマ</vt:lpstr>
      <vt:lpstr>COVID-19による外来・入院患者数推移</vt:lpstr>
      <vt:lpstr>訪問サービスの現状（カンボジア）</vt:lpstr>
      <vt:lpstr>訪問リハビリサービスの現状（カンボジア）</vt:lpstr>
      <vt:lpstr>リハビリ料金（カンボジア）（1/2）</vt:lpstr>
      <vt:lpstr>リハビリ料金（カンボジア）（2/2）</vt:lpstr>
      <vt:lpstr>リハビリ料金（ベトナム）</vt:lpstr>
      <vt:lpstr>訪問リハビリサービスの現状（ベトナム）</vt:lpstr>
      <vt:lpstr>カンボジアにおけるヘルステック企業（1/3）</vt:lpstr>
      <vt:lpstr>カンボジアにおけるヘルステック企業（2/3）</vt:lpstr>
      <vt:lpstr>カンボジアにおけるヘルステック企業（3/3）</vt:lpstr>
      <vt:lpstr>ベトナムにおけるヘルステック企業（1/6）</vt:lpstr>
      <vt:lpstr>ベトナムにおけるヘルステック企業（2/6）</vt:lpstr>
      <vt:lpstr>ベトナムにおけるヘルステック企業（3/6）</vt:lpstr>
      <vt:lpstr>ベトナムにおけるヘルステック企業（4/6）</vt:lpstr>
      <vt:lpstr>ベトナムにおけるヘルステック企業（5/6）</vt:lpstr>
      <vt:lpstr>ベトナムにおけるヘルステック企業（6/6）</vt:lpstr>
      <vt:lpstr>ベトナムにおけるヘルステック企業に関する動向とチャネル開拓の可能性</vt:lpstr>
      <vt:lpstr>2016年時点でマイクロ医療保険の加入率は2012年の時点で1.87％程度に留まっている。 損害保険会社としては、Forte、Infinityが高いシェアを占めている。 損害保険料は総額70,401,609ドル(約82億円)規模である。</vt:lpstr>
      <vt:lpstr>2018年時点で医療保険料は総額596,790,783ドル(約658億円)規模である。 損害保険はローカル企業が高いシェアを占め、Bao Viet、PetroVietnam、BaoMinh、PTI（郵便保険）など、上位６社でマーケット全体約65％を占めている状況。</vt:lpstr>
      <vt:lpstr>遠隔サービスの医療保険適用とサービス紹介の可否</vt:lpstr>
      <vt:lpstr>カンボジアの通信環境</vt:lpstr>
      <vt:lpstr>ベトナムの通信環境</vt:lpstr>
      <vt:lpstr>リハビリの状況調査（カンボジア）</vt:lpstr>
      <vt:lpstr>リハビリの状況調査（ベトナム）</vt:lpstr>
      <vt:lpstr>リハビリのニーズに関する調査（カンボジア・ベトナム）　①入院中のリハビリの量（1/2）</vt:lpstr>
      <vt:lpstr>リハビリのニーズに関する調査（カンボジア・ベトナム）　①入院中のリハビリの量（2/2）</vt:lpstr>
      <vt:lpstr>リハビリのニーズに関する調査（カンボジア・ベトナム）　②入院中のリハビリの質（1/2）</vt:lpstr>
      <vt:lpstr>リハビリのニーズに関する調査（カンボジア・ベトナム）　②入院中のリハビリの質（2/2）</vt:lpstr>
      <vt:lpstr>リハビリのニーズに関する調査（カンボジア・ベトナム）　③退院後のリハビリの量（1/2）</vt:lpstr>
      <vt:lpstr>リハビリのニーズに関する調査（カンボジア・ベトナム）　③退院後のリハビリの量（2/2）</vt:lpstr>
      <vt:lpstr>リハビリのニーズに関する調査（カンボジア・ベトナム）　④退院後のリハビリの質</vt:lpstr>
      <vt:lpstr>遠隔診療、遠隔リハビリ関連の法的規制（1/2 カンボジア）</vt:lpstr>
      <vt:lpstr>遠隔診療、遠隔リハビリ関連の法的規制（2/2 カンボジア）</vt:lpstr>
      <vt:lpstr>個人情報保護、データローカライゼーション関連の法的規制（カンボジア）</vt:lpstr>
      <vt:lpstr>遠隔診療、遠隔リハビリ関連の法的規制（1/5 ベトナム）</vt:lpstr>
      <vt:lpstr>遠隔診療、遠隔リハビリ関連の法的規制（2/5 ベトナム）</vt:lpstr>
      <vt:lpstr>遠隔診療、遠隔リハビリ関連の法的規制（3/5 ベトナム）</vt:lpstr>
      <vt:lpstr>遠隔診療、遠隔リハビリ関連の法的規制（4/5 ベトナム）</vt:lpstr>
      <vt:lpstr>遠隔診療、遠隔リハビリ関連の法的規制（5/5 ベトナム）</vt:lpstr>
      <vt:lpstr>リハビリクリニックを開業するための法的条件（1/2）</vt:lpstr>
      <vt:lpstr>リハビリクリニックを開業するための法的条件（2/2）</vt:lpstr>
      <vt:lpstr>遠隔リハ関連サービスに関する法的条件（アプリ販売やリハビリ器材物販）</vt:lpstr>
      <vt:lpstr>PowerPoint プレゼンテーション</vt:lpstr>
      <vt:lpstr>遠隔リハビリ関連の法的調査（カンボジア）</vt:lpstr>
      <vt:lpstr>遠隔リハビリ関連の法的調査（ベトナム）</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2022-03-14T23:40:46Z</dcterms:created>
  <dcterms:modified xsi:type="dcterms:W3CDTF">2022-03-18T03:17:02Z</dcterms:modified>
</cp:coreProperties>
</file>