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20"/>
  </p:notesMasterIdLst>
  <p:handoutMasterIdLst>
    <p:handoutMasterId r:id="rId21"/>
  </p:handoutMasterIdLst>
  <p:sldIdLst>
    <p:sldId id="3192" r:id="rId5"/>
    <p:sldId id="3191" r:id="rId6"/>
    <p:sldId id="3193" r:id="rId7"/>
    <p:sldId id="3194" r:id="rId8"/>
    <p:sldId id="3177" r:id="rId9"/>
    <p:sldId id="3232" r:id="rId10"/>
    <p:sldId id="3161" r:id="rId11"/>
    <p:sldId id="3178" r:id="rId12"/>
    <p:sldId id="3239" r:id="rId13"/>
    <p:sldId id="3188" r:id="rId14"/>
    <p:sldId id="3189" r:id="rId15"/>
    <p:sldId id="3190" r:id="rId16"/>
    <p:sldId id="3226" r:id="rId17"/>
    <p:sldId id="3243" r:id="rId18"/>
    <p:sldId id="324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調査結果詳細" id="{D2BFA2BA-992B-457C-A1ED-1E1B3B721067}">
          <p14:sldIdLst>
            <p14:sldId id="3192"/>
            <p14:sldId id="3191"/>
            <p14:sldId id="3193"/>
            <p14:sldId id="3194"/>
            <p14:sldId id="3177"/>
            <p14:sldId id="3232"/>
            <p14:sldId id="3161"/>
            <p14:sldId id="3178"/>
            <p14:sldId id="3239"/>
            <p14:sldId id="3188"/>
            <p14:sldId id="3189"/>
            <p14:sldId id="3190"/>
            <p14:sldId id="3226"/>
            <p14:sldId id="3243"/>
            <p14:sldId id="324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FF7C80"/>
    <a:srgbClr val="BDD7EE"/>
    <a:srgbClr val="ED1717"/>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3EBFF2-BFDC-49E7-9EBE-9795AA822E96}" v="14" dt="2021-03-05T03:32:06.38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7" autoAdjust="0"/>
    <p:restoredTop sz="93931" autoAdjust="0"/>
  </p:normalViewPr>
  <p:slideViewPr>
    <p:cSldViewPr snapToGrid="0" showGuides="1">
      <p:cViewPr varScale="1">
        <p:scale>
          <a:sx n="122" d="100"/>
          <a:sy n="122" d="100"/>
        </p:scale>
        <p:origin x="1296" y="96"/>
      </p:cViewPr>
      <p:guideLst/>
    </p:cSldViewPr>
  </p:slideViewPr>
  <p:notesTextViewPr>
    <p:cViewPr>
      <p:scale>
        <a:sx n="1" d="1"/>
        <a:sy n="1" d="1"/>
      </p:scale>
      <p:origin x="0" y="0"/>
    </p:cViewPr>
  </p:notesTextViewPr>
  <p:sorterViewPr>
    <p:cViewPr varScale="1">
      <p:scale>
        <a:sx n="1" d="1"/>
        <a:sy n="1" d="1"/>
      </p:scale>
      <p:origin x="0" y="-35820"/>
    </p:cViewPr>
  </p:sorterViewPr>
  <p:notesViewPr>
    <p:cSldViewPr snapToGrid="0" showGuides="1">
      <p:cViewPr varScale="1">
        <p:scale>
          <a:sx n="66" d="100"/>
          <a:sy n="66" d="100"/>
        </p:scale>
        <p:origin x="195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yifang.tian\Desktop\&#20013;&#22269;&#24773;&#22577;\&#20013;&#22269;&#38306;&#36899;&#24773;&#22577;&#12414;&#12392;&#12417;20210202%20(version%201).xlsb.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yifang.tian\AppData\Roaming\Microsoft\Excel\&#20013;&#22269;&#38306;&#36899;&#24773;&#22577;&#12414;&#12392;&#12417;20210202%20(version%201).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yifang.tian\Desktop\&#20013;&#22269;&#24773;&#22577;\&#20013;&#22269;&#38306;&#36899;&#24773;&#22577;&#12414;&#12392;&#12417;20210202%20(version%201).xlsb.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665744333258754E-2"/>
          <c:y val="5.0925925925925923E-2"/>
          <c:w val="0.91452499829492617"/>
          <c:h val="0.84593394575678038"/>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val>
            <c:numRef>
              <c:f>がん!$N$84:$Z$84</c:f>
              <c:numCache>
                <c:formatCode>0.0%</c:formatCode>
                <c:ptCount val="13"/>
                <c:pt idx="0">
                  <c:v>0.66400000000000003</c:v>
                </c:pt>
                <c:pt idx="1">
                  <c:v>0.41399999999999998</c:v>
                </c:pt>
                <c:pt idx="2">
                  <c:v>0.40399999999999997</c:v>
                </c:pt>
                <c:pt idx="3">
                  <c:v>0.71400000000000008</c:v>
                </c:pt>
                <c:pt idx="4">
                  <c:v>0.45700000000000002</c:v>
                </c:pt>
                <c:pt idx="5">
                  <c:v>0.72599999999999998</c:v>
                </c:pt>
                <c:pt idx="6">
                  <c:v>0.92200000000000004</c:v>
                </c:pt>
                <c:pt idx="7">
                  <c:v>9.8000000000000004E-2</c:v>
                </c:pt>
                <c:pt idx="8">
                  <c:v>0.75</c:v>
                </c:pt>
                <c:pt idx="9">
                  <c:v>0.82200000000000006</c:v>
                </c:pt>
                <c:pt idx="10">
                  <c:v>0.98799999999999999</c:v>
                </c:pt>
                <c:pt idx="11">
                  <c:v>0.80099999999999993</c:v>
                </c:pt>
                <c:pt idx="12">
                  <c:v>0.92099999999999993</c:v>
                </c:pt>
              </c:numCache>
            </c:numRef>
          </c:val>
          <c:extLst xmlns:c16r2="http://schemas.microsoft.com/office/drawing/2015/06/chart">
            <c:ext xmlns:c16="http://schemas.microsoft.com/office/drawing/2014/chart" uri="{C3380CC4-5D6E-409C-BE32-E72D297353CC}">
              <c16:uniqueId val="{00000000-2A75-44DE-9520-79783B6B259C}"/>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がん!$M$84</c15:sqref>
                        </c15:formulaRef>
                      </c:ext>
                    </c:extLst>
                    <c:strCache>
                      <c:ptCount val="1"/>
                      <c:pt idx="0">
                        <c:v>日本</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がん!$N$83:$Z$83</c15:sqref>
                        </c15:formulaRef>
                      </c:ext>
                    </c:extLst>
                    <c:strCache>
                      <c:ptCount val="13"/>
                      <c:pt idx="0">
                        <c:v>全がん</c:v>
                      </c:pt>
                      <c:pt idx="1">
                        <c:v>肺</c:v>
                      </c:pt>
                      <c:pt idx="2">
                        <c:v>肝</c:v>
                      </c:pt>
                      <c:pt idx="3">
                        <c:v>胃</c:v>
                      </c:pt>
                      <c:pt idx="4">
                        <c:v>食道</c:v>
                      </c:pt>
                      <c:pt idx="5">
                        <c:v>大腸</c:v>
                      </c:pt>
                      <c:pt idx="6">
                        <c:v>乳房</c:v>
                      </c:pt>
                      <c:pt idx="7">
                        <c:v>膵臓</c:v>
                      </c:pt>
                      <c:pt idx="8">
                        <c:v>子宮頸部</c:v>
                      </c:pt>
                      <c:pt idx="9">
                        <c:v>子宮体部</c:v>
                      </c:pt>
                      <c:pt idx="10">
                        <c:v>前立腺</c:v>
                      </c:pt>
                      <c:pt idx="11">
                        <c:v>腎</c:v>
                      </c:pt>
                      <c:pt idx="12">
                        <c:v>甲状腺</c:v>
                      </c:pt>
                    </c:strCache>
                  </c:strRef>
                </c15:cat>
              </c15:filteredCategoryTitle>
            </c:ext>
          </c:extLst>
        </c:ser>
        <c:ser>
          <c:idx val="1"/>
          <c:order val="1"/>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val>
            <c:numRef>
              <c:f>がん!$N$85:$Z$85</c:f>
              <c:numCache>
                <c:formatCode>0.0%</c:formatCode>
                <c:ptCount val="13"/>
                <c:pt idx="0">
                  <c:v>0.40500000000000003</c:v>
                </c:pt>
                <c:pt idx="1">
                  <c:v>0.16399999999999998</c:v>
                </c:pt>
                <c:pt idx="2">
                  <c:v>0.121</c:v>
                </c:pt>
                <c:pt idx="3">
                  <c:v>0.35899999999999999</c:v>
                </c:pt>
                <c:pt idx="4">
                  <c:v>0.30299999999999999</c:v>
                </c:pt>
                <c:pt idx="5">
                  <c:v>0.57600000000000007</c:v>
                </c:pt>
                <c:pt idx="6">
                  <c:v>0.82</c:v>
                </c:pt>
                <c:pt idx="7">
                  <c:v>7.2000000000000008E-2</c:v>
                </c:pt>
                <c:pt idx="8">
                  <c:v>0.59799999999999998</c:v>
                </c:pt>
                <c:pt idx="9">
                  <c:v>0.72799999999999998</c:v>
                </c:pt>
                <c:pt idx="10">
                  <c:v>0.66400000000000003</c:v>
                </c:pt>
                <c:pt idx="11">
                  <c:v>0.69799999999999995</c:v>
                </c:pt>
                <c:pt idx="12">
                  <c:v>0.84299999999999997</c:v>
                </c:pt>
              </c:numCache>
            </c:numRef>
          </c:val>
          <c:extLst xmlns:c16r2="http://schemas.microsoft.com/office/drawing/2015/06/chart">
            <c:ext xmlns:c16="http://schemas.microsoft.com/office/drawing/2014/chart" uri="{C3380CC4-5D6E-409C-BE32-E72D297353CC}">
              <c16:uniqueId val="{00000001-2A75-44DE-9520-79783B6B259C}"/>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がん!$M$85</c15:sqref>
                        </c15:formulaRef>
                      </c:ext>
                    </c:extLst>
                    <c:strCache>
                      <c:ptCount val="1"/>
                      <c:pt idx="0">
                        <c:v>中国</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がん!$N$83:$Z$83</c15:sqref>
                        </c15:formulaRef>
                      </c:ext>
                    </c:extLst>
                    <c:strCache>
                      <c:ptCount val="13"/>
                      <c:pt idx="0">
                        <c:v>全がん</c:v>
                      </c:pt>
                      <c:pt idx="1">
                        <c:v>肺</c:v>
                      </c:pt>
                      <c:pt idx="2">
                        <c:v>肝</c:v>
                      </c:pt>
                      <c:pt idx="3">
                        <c:v>胃</c:v>
                      </c:pt>
                      <c:pt idx="4">
                        <c:v>食道</c:v>
                      </c:pt>
                      <c:pt idx="5">
                        <c:v>大腸</c:v>
                      </c:pt>
                      <c:pt idx="6">
                        <c:v>乳房</c:v>
                      </c:pt>
                      <c:pt idx="7">
                        <c:v>膵臓</c:v>
                      </c:pt>
                      <c:pt idx="8">
                        <c:v>子宮頸部</c:v>
                      </c:pt>
                      <c:pt idx="9">
                        <c:v>子宮体部</c:v>
                      </c:pt>
                      <c:pt idx="10">
                        <c:v>前立腺</c:v>
                      </c:pt>
                      <c:pt idx="11">
                        <c:v>腎</c:v>
                      </c:pt>
                      <c:pt idx="12">
                        <c:v>甲状腺</c:v>
                      </c:pt>
                    </c:strCache>
                  </c:strRef>
                </c15:cat>
              </c15:filteredCategoryTitle>
            </c:ext>
          </c:extLst>
        </c:ser>
        <c:dLbls>
          <c:showLegendKey val="0"/>
          <c:showVal val="0"/>
          <c:showCatName val="0"/>
          <c:showSerName val="0"/>
          <c:showPercent val="0"/>
          <c:showBubbleSize val="0"/>
        </c:dLbls>
        <c:gapWidth val="164"/>
        <c:overlap val="-22"/>
        <c:axId val="115616312"/>
        <c:axId val="115616696"/>
      </c:barChart>
      <c:catAx>
        <c:axId val="11561631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15616696"/>
        <c:crosses val="autoZero"/>
        <c:auto val="1"/>
        <c:lblAlgn val="ctr"/>
        <c:lblOffset val="100"/>
        <c:noMultiLvlLbl val="0"/>
      </c:catAx>
      <c:valAx>
        <c:axId val="115616696"/>
        <c:scaling>
          <c:orientation val="minMax"/>
          <c:max val="1"/>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1561631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3026813777934E-2"/>
          <c:y val="9.7752749746827544E-2"/>
          <c:w val="0.87929676365231368"/>
          <c:h val="0.83221408178243106"/>
        </c:manualLayout>
      </c:layout>
      <c:barChart>
        <c:barDir val="col"/>
        <c:grouping val="clustered"/>
        <c:varyColors val="0"/>
        <c:ser>
          <c:idx val="0"/>
          <c:order val="0"/>
          <c:spPr>
            <a:solidFill>
              <a:schemeClr val="accent1"/>
            </a:solidFill>
            <a:ln>
              <a:noFill/>
            </a:ln>
            <a:effectLst/>
          </c:spPr>
          <c:invertIfNegative val="0"/>
          <c:val>
            <c:numRef>
              <c:f>'③-1読影量・読影医数'!$B$82:$B$89</c:f>
              <c:numCache>
                <c:formatCode>#,##0_);[Red]\(#,##0\)</c:formatCode>
                <c:ptCount val="8"/>
                <c:pt idx="0">
                  <c:v>86303</c:v>
                </c:pt>
                <c:pt idx="1">
                  <c:v>89841.422999999995</c:v>
                </c:pt>
                <c:pt idx="2">
                  <c:v>93524.921342999995</c:v>
                </c:pt>
                <c:pt idx="3">
                  <c:v>97359.443118062991</c:v>
                </c:pt>
                <c:pt idx="4">
                  <c:v>101351.18028590357</c:v>
                </c:pt>
                <c:pt idx="5">
                  <c:v>105506.5786776256</c:v>
                </c:pt>
                <c:pt idx="6">
                  <c:v>109832.34840340824</c:v>
                </c:pt>
                <c:pt idx="7">
                  <c:v>114335.47468794796</c:v>
                </c:pt>
              </c:numCache>
            </c:numRef>
          </c:val>
          <c:extLst xmlns:c16r2="http://schemas.microsoft.com/office/drawing/2015/06/chart">
            <c:ext xmlns:c16="http://schemas.microsoft.com/office/drawing/2014/chart" uri="{C3380CC4-5D6E-409C-BE32-E72D297353CC}">
              <c16:uniqueId val="{00000000-AE28-4463-AB05-7A8040665455}"/>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'③-1読影量・読影医数'!$B$81</c15:sqref>
                        </c15:formulaRef>
                      </c:ext>
                    </c:extLst>
                    <c:strCache>
                      <c:ptCount val="1"/>
                      <c:pt idx="0">
                        <c:v>放射線医数（名）</c:v>
                      </c:pt>
                    </c:strCache>
                  </c:strRef>
                </c15:tx>
              </c15:filteredSeriesTitle>
            </c:ext>
            <c:ext xmlns:c15="http://schemas.microsoft.com/office/drawing/2012/chart" uri="{02D57815-91ED-43cb-92C2-25804820EDAC}">
              <c15:filteredCategoryTitle>
                <c15:cat>
                  <c:numRef>
                    <c:extLst xmlns:c16r2="http://schemas.microsoft.com/office/drawing/2015/06/chart">
                      <c:ext uri="{02D57815-91ED-43cb-92C2-25804820EDAC}">
                        <c15:formulaRef>
                          <c15:sqref>'③-1読影量・読影医数'!$A$82:$A$89</c15:sqref>
                        </c15:formulaRef>
                      </c:ext>
                    </c:extLst>
                    <c:numCache>
                      <c:formatCode>General</c:formatCode>
                      <c:ptCount val="8"/>
                      <c:pt idx="0">
                        <c:v>2016</c:v>
                      </c:pt>
                      <c:pt idx="1">
                        <c:v>2017</c:v>
                      </c:pt>
                      <c:pt idx="2">
                        <c:v>2018</c:v>
                      </c:pt>
                      <c:pt idx="3">
                        <c:v>2019</c:v>
                      </c:pt>
                      <c:pt idx="4">
                        <c:v>2020</c:v>
                      </c:pt>
                      <c:pt idx="5">
                        <c:v>2021</c:v>
                      </c:pt>
                      <c:pt idx="6">
                        <c:v>2022</c:v>
                      </c:pt>
                      <c:pt idx="7">
                        <c:v>2023</c:v>
                      </c:pt>
                    </c:numCache>
                  </c:numRef>
                </c15:cat>
              </c15:filteredCategoryTitle>
            </c:ext>
          </c:extLst>
        </c:ser>
        <c:dLbls>
          <c:showLegendKey val="0"/>
          <c:showVal val="0"/>
          <c:showCatName val="0"/>
          <c:showSerName val="0"/>
          <c:showPercent val="0"/>
          <c:showBubbleSize val="0"/>
        </c:dLbls>
        <c:gapWidth val="150"/>
        <c:axId val="116321736"/>
        <c:axId val="116325264"/>
      </c:barChart>
      <c:lineChart>
        <c:grouping val="standard"/>
        <c:varyColors val="0"/>
        <c:ser>
          <c:idx val="1"/>
          <c:order val="1"/>
          <c:spPr>
            <a:ln w="19050" cap="rnd">
              <a:solidFill>
                <a:schemeClr val="accent2"/>
              </a:solidFill>
              <a:round/>
            </a:ln>
            <a:effectLst/>
          </c:spPr>
          <c:marker>
            <c:symbol val="none"/>
          </c:marker>
          <c:val>
            <c:numRef>
              <c:f>'③-1読影量・読影医数'!$C$82:$C$89</c:f>
              <c:numCache>
                <c:formatCode>0.0</c:formatCode>
                <c:ptCount val="8"/>
                <c:pt idx="0">
                  <c:v>5</c:v>
                </c:pt>
                <c:pt idx="1">
                  <c:v>6.5</c:v>
                </c:pt>
                <c:pt idx="2">
                  <c:v>8.4500000000000011</c:v>
                </c:pt>
                <c:pt idx="3">
                  <c:v>10.985000000000001</c:v>
                </c:pt>
                <c:pt idx="4">
                  <c:v>14.280500000000002</c:v>
                </c:pt>
                <c:pt idx="5">
                  <c:v>18.564650000000004</c:v>
                </c:pt>
                <c:pt idx="6">
                  <c:v>24.134045000000008</c:v>
                </c:pt>
                <c:pt idx="7">
                  <c:v>31.37425850000001</c:v>
                </c:pt>
              </c:numCache>
            </c:numRef>
          </c:val>
          <c:smooth val="0"/>
          <c:extLst xmlns:c16r2="http://schemas.microsoft.com/office/drawing/2015/06/chart">
            <c:ext xmlns:c16="http://schemas.microsoft.com/office/drawing/2014/chart" uri="{C3380CC4-5D6E-409C-BE32-E72D297353CC}">
              <c16:uniqueId val="{00000001-AE28-4463-AB05-7A8040665455}"/>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'③-1読影量・読影医数'!$C$81</c15:sqref>
                        </c15:formulaRef>
                      </c:ext>
                    </c:extLst>
                    <c:strCache>
                      <c:ptCount val="1"/>
                      <c:pt idx="0">
                        <c:v>件数（億件）</c:v>
                      </c:pt>
                    </c:strCache>
                  </c:strRef>
                </c15:tx>
              </c15:filteredSeriesTitle>
            </c:ext>
            <c:ext xmlns:c15="http://schemas.microsoft.com/office/drawing/2012/chart" uri="{02D57815-91ED-43cb-92C2-25804820EDAC}">
              <c15:filteredCategoryTitle>
                <c15:cat>
                  <c:numRef>
                    <c:extLst xmlns:c16r2="http://schemas.microsoft.com/office/drawing/2015/06/chart">
                      <c:ext uri="{02D57815-91ED-43cb-92C2-25804820EDAC}">
                        <c15:formulaRef>
                          <c15:sqref>'③-1読影量・読影医数'!$A$82:$A$89</c15:sqref>
                        </c15:formulaRef>
                      </c:ext>
                    </c:extLst>
                    <c:numCache>
                      <c:formatCode>General</c:formatCode>
                      <c:ptCount val="8"/>
                      <c:pt idx="0">
                        <c:v>2016</c:v>
                      </c:pt>
                      <c:pt idx="1">
                        <c:v>2017</c:v>
                      </c:pt>
                      <c:pt idx="2">
                        <c:v>2018</c:v>
                      </c:pt>
                      <c:pt idx="3">
                        <c:v>2019</c:v>
                      </c:pt>
                      <c:pt idx="4">
                        <c:v>2020</c:v>
                      </c:pt>
                      <c:pt idx="5">
                        <c:v>2021</c:v>
                      </c:pt>
                      <c:pt idx="6">
                        <c:v>2022</c:v>
                      </c:pt>
                      <c:pt idx="7">
                        <c:v>2023</c:v>
                      </c:pt>
                    </c:numCache>
                  </c:numRef>
                </c15:cat>
              </c15:filteredCategoryTitle>
            </c:ext>
          </c:extLst>
        </c:ser>
        <c:dLbls>
          <c:showLegendKey val="0"/>
          <c:showVal val="0"/>
          <c:showCatName val="0"/>
          <c:showSerName val="0"/>
          <c:showPercent val="0"/>
          <c:showBubbleSize val="0"/>
        </c:dLbls>
        <c:marker val="1"/>
        <c:smooth val="0"/>
        <c:axId val="116323304"/>
        <c:axId val="116326440"/>
      </c:lineChart>
      <c:catAx>
        <c:axId val="1163217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16325264"/>
        <c:crosses val="autoZero"/>
        <c:auto val="1"/>
        <c:lblAlgn val="ctr"/>
        <c:lblOffset val="100"/>
        <c:noMultiLvlLbl val="1"/>
      </c:catAx>
      <c:valAx>
        <c:axId val="116325264"/>
        <c:scaling>
          <c:orientation val="minMax"/>
          <c:max val="25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16321736"/>
        <c:crosses val="autoZero"/>
        <c:crossBetween val="between"/>
        <c:majorUnit val="50000"/>
      </c:valAx>
      <c:valAx>
        <c:axId val="116326440"/>
        <c:scaling>
          <c:orientation val="minMax"/>
        </c:scaling>
        <c:delete val="0"/>
        <c:axPos val="r"/>
        <c:numFmt formatCode="0.0" sourceLinked="1"/>
        <c:majorTickMark val="out"/>
        <c:minorTickMark val="none"/>
        <c:tickLblPos val="nextTo"/>
        <c:spPr>
          <a:solidFill>
            <a:schemeClr val="bg1">
              <a:alpha val="54000"/>
            </a:schemeClr>
          </a:solid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16323304"/>
        <c:crosses val="max"/>
        <c:crossBetween val="between"/>
      </c:valAx>
      <c:catAx>
        <c:axId val="116323304"/>
        <c:scaling>
          <c:orientation val="minMax"/>
        </c:scaling>
        <c:delete val="1"/>
        <c:axPos val="b"/>
        <c:numFmt formatCode="General" sourceLinked="1"/>
        <c:majorTickMark val="out"/>
        <c:minorTickMark val="none"/>
        <c:tickLblPos val="nextTo"/>
        <c:crossAx val="116326440"/>
        <c:crosses val="autoZero"/>
        <c:auto val="1"/>
        <c:lblAlgn val="ctr"/>
        <c:lblOffset val="100"/>
        <c:noMultiLvlLbl val="0"/>
      </c:catAx>
      <c:spPr>
        <a:noFill/>
        <a:ln>
          <a:noFill/>
        </a:ln>
        <a:effectLst/>
      </c:spPr>
    </c:plotArea>
    <c:legend>
      <c:legendPos val="b"/>
      <c:layout>
        <c:manualLayout>
          <c:xMode val="edge"/>
          <c:yMode val="edge"/>
          <c:x val="0.29886344964647854"/>
          <c:y val="3.2975719356556112E-3"/>
          <c:w val="0.33490668683024438"/>
          <c:h val="6.494123550583888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85905833103988E-2"/>
          <c:y val="9.1663783917936295E-2"/>
          <c:w val="0.77552666122895397"/>
          <c:h val="0.75504319270372255"/>
        </c:manualLayout>
      </c:layout>
      <c:pieChart>
        <c:varyColors val="1"/>
        <c:ser>
          <c:idx val="0"/>
          <c:order val="0"/>
          <c:dPt>
            <c:idx val="0"/>
            <c:bubble3D val="0"/>
            <c:spPr>
              <a:solidFill>
                <a:schemeClr val="accent1">
                  <a:lumMod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4FF7-4E19-A5F3-34E98B04E6E7}"/>
              </c:ext>
            </c:extLst>
          </c:dPt>
          <c:dPt>
            <c:idx val="1"/>
            <c:bubble3D val="0"/>
            <c:spPr>
              <a:solidFill>
                <a:schemeClr val="accent1">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4FF7-4E19-A5F3-34E98B04E6E7}"/>
              </c:ext>
            </c:extLst>
          </c:dPt>
          <c:dPt>
            <c:idx val="2"/>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4FF7-4E19-A5F3-34E98B04E6E7}"/>
              </c:ext>
            </c:extLst>
          </c:dPt>
          <c:dPt>
            <c:idx val="3"/>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4FF7-4E19-A5F3-34E98B04E6E7}"/>
              </c:ext>
            </c:extLst>
          </c:dPt>
          <c:dPt>
            <c:idx val="4"/>
            <c:bubble3D val="0"/>
            <c:spPr>
              <a:solidFill>
                <a:schemeClr val="accent1">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4FF7-4E19-A5F3-34E98B04E6E7}"/>
              </c:ext>
            </c:extLst>
          </c:dPt>
          <c:dLbls>
            <c:dLbl>
              <c:idx val="0"/>
              <c:layout>
                <c:manualLayout>
                  <c:x val="0.24530125011615367"/>
                  <c:y val="1.4306868197955062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4FF7-4E19-A5F3-34E98B04E6E7}"/>
                </c:ext>
                <c:ext xmlns:c15="http://schemas.microsoft.com/office/drawing/2012/chart" uri="{CE6537A1-D6FC-4f65-9D91-7224C49458BB}">
                  <c15:layout>
                    <c:manualLayout>
                      <c:w val="0.22607688251727887"/>
                      <c:h val="0.18488875825049619"/>
                    </c:manualLayout>
                  </c15:layout>
                </c:ext>
              </c:extLst>
            </c:dLbl>
            <c:dLbl>
              <c:idx val="1"/>
              <c:layout>
                <c:manualLayout>
                  <c:x val="-0.20572996309072375"/>
                  <c:y val="0.14026519439662971"/>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4FF7-4E19-A5F3-34E98B04E6E7}"/>
                </c:ext>
                <c:ext xmlns:c15="http://schemas.microsoft.com/office/drawing/2012/chart" uri="{CE6537A1-D6FC-4f65-9D91-7224C49458BB}">
                  <c15:layout>
                    <c:manualLayout>
                      <c:w val="0.22155534486693329"/>
                      <c:h val="0.21867515107567545"/>
                    </c:manualLayout>
                  </c15:layout>
                </c:ext>
              </c:extLst>
            </c:dLbl>
            <c:dLbl>
              <c:idx val="2"/>
              <c:layout>
                <c:manualLayout>
                  <c:x val="-0.18555856477138286"/>
                  <c:y val="-0.22069821676283155"/>
                </c:manualLayout>
              </c:layou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4FF7-4E19-A5F3-34E98B04E6E7}"/>
                </c:ext>
                <c:ext xmlns:c15="http://schemas.microsoft.com/office/drawing/2012/chart" uri="{CE6537A1-D6FC-4f65-9D91-7224C49458BB}">
                  <c15:layout>
                    <c:manualLayout>
                      <c:w val="0.21703380721658772"/>
                      <c:h val="0.21427303778399692"/>
                    </c:manualLayout>
                  </c15:layout>
                </c:ext>
              </c:extLst>
            </c:dLbl>
            <c:dLbl>
              <c:idx val="3"/>
              <c:layout>
                <c:manualLayout>
                  <c:x val="0.14163805696354179"/>
                  <c:y val="3.4158492716408931E-2"/>
                </c:manualLayout>
              </c:layou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4FF7-4E19-A5F3-34E98B04E6E7}"/>
                </c:ext>
                <c:ext xmlns:c15="http://schemas.microsoft.com/office/drawing/2012/chart" uri="{CE6537A1-D6FC-4f65-9D91-7224C49458BB}">
                  <c15:layout>
                    <c:manualLayout>
                      <c:w val="0.21251226956624214"/>
                      <c:h val="0.21427303778399692"/>
                    </c:manualLayout>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val>
            <c:numRef>
              <c:f>'③-1読影量・読影医数'!$B$20:$B$24</c:f>
              <c:numCache>
                <c:formatCode>#,##0_);[Red]\(#,##0\)</c:formatCode>
                <c:ptCount val="5"/>
                <c:pt idx="0">
                  <c:v>6502</c:v>
                </c:pt>
                <c:pt idx="1">
                  <c:v>15027</c:v>
                </c:pt>
                <c:pt idx="2">
                  <c:v>29803</c:v>
                </c:pt>
                <c:pt idx="3">
                  <c:v>28249</c:v>
                </c:pt>
                <c:pt idx="4">
                  <c:v>6722</c:v>
                </c:pt>
              </c:numCache>
            </c:numRef>
          </c:val>
          <c:extLst xmlns:c16r2="http://schemas.microsoft.com/office/drawing/2015/06/chart">
            <c:ext xmlns:c16="http://schemas.microsoft.com/office/drawing/2014/chart" uri="{C3380CC4-5D6E-409C-BE32-E72D297353CC}">
              <c16:uniqueId val="{0000000A-4FF7-4E19-A5F3-34E98B04E6E7}"/>
            </c:ext>
            <c:ext xmlns:c15="http://schemas.microsoft.com/office/drawing/2012/chart" uri="{02D57815-91ED-43cb-92C2-25804820EDAC}">
              <c15:filteredCategoryTitle>
                <c15:cat>
                  <c:strRef>
                    <c:extLst xmlns:c16="http://schemas.microsoft.com/office/drawing/2014/chart" xmlns:c16r2="http://schemas.microsoft.com/office/drawing/2015/06/chart">
                      <c:ext uri="{02D57815-91ED-43cb-92C2-25804820EDAC}">
                        <c15:formulaRef>
                          <c15:sqref>'③-1読影量・読影医数'!$A$20:$A$24</c15:sqref>
                        </c15:formulaRef>
                      </c:ext>
                    </c:extLst>
                    <c:strCache>
                      <c:ptCount val="5"/>
                      <c:pt idx="0">
                        <c:v>主任級</c:v>
                      </c:pt>
                      <c:pt idx="1">
                        <c:v>副主任級</c:v>
                      </c:pt>
                      <c:pt idx="2">
                        <c:v>中級医師</c:v>
                      </c:pt>
                      <c:pt idx="3">
                        <c:v>初級医師</c:v>
                      </c:pt>
                      <c:pt idx="4">
                        <c:v>その他</c:v>
                      </c:pt>
                    </c:strCache>
                  </c:strRef>
                </c15:cat>
              </c15:filteredCategoryTitl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en-US" altLang="ja-JP" sz="1400" dirty="0">
                <a:latin typeface="メイリオ" panose="020B0604030504040204" pitchFamily="50" charset="-128"/>
                <a:ea typeface="メイリオ" panose="020B0604030504040204" pitchFamily="50" charset="-128"/>
              </a:rPr>
              <a:t>2019</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2024</a:t>
            </a:r>
            <a:r>
              <a:rPr lang="ja-JP" altLang="en-US" sz="1400" dirty="0">
                <a:latin typeface="メイリオ" panose="020B0604030504040204" pitchFamily="50" charset="-128"/>
                <a:ea typeface="メイリオ" panose="020B0604030504040204" pitchFamily="50" charset="-128"/>
              </a:rPr>
              <a:t>年中国の健康診断市場規模の予測</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単位</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億元</a:t>
            </a:r>
            <a:r>
              <a:rPr lang="en-US" altLang="ja-JP" sz="1400" dirty="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Sheet1!$B$2:$B$7</c:f>
              <c:numCache>
                <c:formatCode>General</c:formatCode>
                <c:ptCount val="6"/>
                <c:pt idx="0">
                  <c:v>1686</c:v>
                </c:pt>
                <c:pt idx="1">
                  <c:v>1915</c:v>
                </c:pt>
                <c:pt idx="2">
                  <c:v>2594</c:v>
                </c:pt>
                <c:pt idx="3">
                  <c:v>2849</c:v>
                </c:pt>
                <c:pt idx="4">
                  <c:v>3073</c:v>
                </c:pt>
                <c:pt idx="5">
                  <c:v>3284</c:v>
                </c:pt>
              </c:numCache>
            </c:numRef>
          </c:val>
          <c:extLst xmlns:c16r2="http://schemas.microsoft.com/office/drawing/2015/06/chart">
            <c:ext xmlns:c16="http://schemas.microsoft.com/office/drawing/2014/chart" uri="{C3380CC4-5D6E-409C-BE32-E72D297353CC}">
              <c16:uniqueId val="{00000000-C08D-4B4F-962D-8CF48D5ED696}"/>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系列 1</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Sheet1!$A$2:$A$7</c15:sqref>
                        </c15:formulaRef>
                      </c:ext>
                    </c:extLst>
                    <c:strCache>
                      <c:ptCount val="6"/>
                      <c:pt idx="0">
                        <c:v>2019年</c:v>
                      </c:pt>
                      <c:pt idx="1">
                        <c:v>2020年</c:v>
                      </c:pt>
                      <c:pt idx="2">
                        <c:v>2021年</c:v>
                      </c:pt>
                      <c:pt idx="3">
                        <c:v>2022年</c:v>
                      </c:pt>
                      <c:pt idx="4">
                        <c:v>2023年</c:v>
                      </c:pt>
                      <c:pt idx="5">
                        <c:v>2024年</c:v>
                      </c:pt>
                    </c:strCache>
                  </c:strRef>
                </c15:cat>
              </c15:filteredCategoryTitle>
            </c:ext>
          </c:extLst>
        </c:ser>
        <c:ser>
          <c:idx val="1"/>
          <c:order val="1"/>
          <c:spPr>
            <a:solidFill>
              <a:schemeClr val="accent2"/>
            </a:solidFill>
            <a:ln>
              <a:noFill/>
            </a:ln>
            <a:effectLst/>
          </c:spPr>
          <c:invertIfNegative val="0"/>
          <c:val>
            <c:numRef>
              <c:f>Sheet1!$C$2:$C$7</c:f>
              <c:numCache>
                <c:formatCode>General</c:formatCode>
                <c:ptCount val="6"/>
              </c:numCache>
            </c:numRef>
          </c:val>
          <c:extLst xmlns:c16r2="http://schemas.microsoft.com/office/drawing/2015/06/chart">
            <c:ext xmlns:c16="http://schemas.microsoft.com/office/drawing/2014/chart" uri="{C3380CC4-5D6E-409C-BE32-E72D297353CC}">
              <c16:uniqueId val="{00000001-C08D-4B4F-962D-8CF48D5ED696}"/>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Sheet1!$C$1</c15:sqref>
                        </c15:formulaRef>
                      </c:ext>
                    </c:extLst>
                    <c:strCache>
                      <c:ptCount val="1"/>
                      <c:pt idx="0">
                        <c:v>列1</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Sheet1!$A$2:$A$7</c15:sqref>
                        </c15:formulaRef>
                      </c:ext>
                    </c:extLst>
                    <c:strCache>
                      <c:ptCount val="6"/>
                      <c:pt idx="0">
                        <c:v>2019年</c:v>
                      </c:pt>
                      <c:pt idx="1">
                        <c:v>2020年</c:v>
                      </c:pt>
                      <c:pt idx="2">
                        <c:v>2021年</c:v>
                      </c:pt>
                      <c:pt idx="3">
                        <c:v>2022年</c:v>
                      </c:pt>
                      <c:pt idx="4">
                        <c:v>2023年</c:v>
                      </c:pt>
                      <c:pt idx="5">
                        <c:v>2024年</c:v>
                      </c:pt>
                    </c:strCache>
                  </c:strRef>
                </c15:cat>
              </c15:filteredCategoryTitle>
            </c:ext>
          </c:extLst>
        </c:ser>
        <c:ser>
          <c:idx val="2"/>
          <c:order val="2"/>
          <c:spPr>
            <a:solidFill>
              <a:schemeClr val="accent3"/>
            </a:solidFill>
            <a:ln>
              <a:noFill/>
            </a:ln>
            <a:effectLst/>
          </c:spPr>
          <c:invertIfNegative val="0"/>
          <c:val>
            <c:numRef>
              <c:f>Sheet1!$D$2:$D$7</c:f>
              <c:numCache>
                <c:formatCode>General</c:formatCode>
                <c:ptCount val="6"/>
              </c:numCache>
            </c:numRef>
          </c:val>
          <c:extLst xmlns:c16r2="http://schemas.microsoft.com/office/drawing/2015/06/chart">
            <c:ext xmlns:c16="http://schemas.microsoft.com/office/drawing/2014/chart" uri="{C3380CC4-5D6E-409C-BE32-E72D297353CC}">
              <c16:uniqueId val="{00000002-C08D-4B4F-962D-8CF48D5ED696}"/>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Sheet1!$D$1</c15:sqref>
                        </c15:formulaRef>
                      </c:ext>
                    </c:extLst>
                    <c:strCache>
                      <c:ptCount val="1"/>
                      <c:pt idx="0">
                        <c:v>列2</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Sheet1!$A$2:$A$7</c15:sqref>
                        </c15:formulaRef>
                      </c:ext>
                    </c:extLst>
                    <c:strCache>
                      <c:ptCount val="6"/>
                      <c:pt idx="0">
                        <c:v>2019年</c:v>
                      </c:pt>
                      <c:pt idx="1">
                        <c:v>2020年</c:v>
                      </c:pt>
                      <c:pt idx="2">
                        <c:v>2021年</c:v>
                      </c:pt>
                      <c:pt idx="3">
                        <c:v>2022年</c:v>
                      </c:pt>
                      <c:pt idx="4">
                        <c:v>2023年</c:v>
                      </c:pt>
                      <c:pt idx="5">
                        <c:v>2024年</c:v>
                      </c:pt>
                    </c:strCache>
                  </c:strRef>
                </c15:cat>
              </c15:filteredCategoryTitle>
            </c:ext>
          </c:extLst>
        </c:ser>
        <c:dLbls>
          <c:showLegendKey val="0"/>
          <c:showVal val="0"/>
          <c:showCatName val="0"/>
          <c:showSerName val="0"/>
          <c:showPercent val="0"/>
          <c:showBubbleSize val="0"/>
        </c:dLbls>
        <c:gapWidth val="219"/>
        <c:overlap val="-27"/>
        <c:axId val="116282312"/>
        <c:axId val="202497232"/>
      </c:barChart>
      <c:catAx>
        <c:axId val="116282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2497232"/>
        <c:crosses val="autoZero"/>
        <c:auto val="1"/>
        <c:lblAlgn val="ctr"/>
        <c:lblOffset val="100"/>
        <c:noMultiLvlLbl val="0"/>
      </c:catAx>
      <c:valAx>
        <c:axId val="202497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62823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99450075922354"/>
          <c:y val="0.20208831096381608"/>
          <c:w val="0.62678180767810177"/>
          <c:h val="0.48579544828953014"/>
        </c:manualLayout>
      </c:layout>
      <c:pieChart>
        <c:varyColors val="1"/>
        <c:ser>
          <c:idx val="0"/>
          <c:order val="0"/>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17C5-4FE8-B9ED-B880EB36577B}"/>
              </c:ext>
            </c:extLst>
          </c:dPt>
          <c:dPt>
            <c:idx val="1"/>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3-17C5-4FE8-B9ED-B880EB36577B}"/>
              </c:ext>
            </c:extLst>
          </c:dPt>
          <c:dPt>
            <c:idx val="2"/>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5-17C5-4FE8-B9ED-B880EB36577B}"/>
              </c:ext>
            </c:extLst>
          </c:dPt>
          <c:dLbls>
            <c:dLbl>
              <c:idx val="0"/>
              <c:layout>
                <c:manualLayout>
                  <c:x val="-8.411673269392872E-2"/>
                  <c:y val="0.1306090029225124"/>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17C5-4FE8-B9ED-B880EB36577B}"/>
                </c:ext>
                <c:ext xmlns:c15="http://schemas.microsoft.com/office/drawing/2012/chart" uri="{CE6537A1-D6FC-4f65-9D91-7224C49458BB}">
                  <c15:layout>
                    <c:manualLayout>
                      <c:w val="0.11982806073741303"/>
                      <c:h val="0.10992183057349707"/>
                    </c:manualLayout>
                  </c15:layout>
                </c:ext>
              </c:extLst>
            </c:dLbl>
            <c:dLbl>
              <c:idx val="1"/>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17C5-4FE8-B9ED-B880EB36577B}"/>
                </c:ext>
                <c:ext xmlns:c15="http://schemas.microsoft.com/office/drawing/2012/chart" uri="{CE6537A1-D6FC-4f65-9D91-7224C49458BB}">
                  <c15:layout/>
                </c:ext>
              </c:extLst>
            </c:dLbl>
            <c:dLbl>
              <c:idx val="2"/>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17C5-4FE8-B9ED-B880EB36577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extLst>
          </c:dLbls>
          <c:val>
            <c:numRef>
              <c:f>Sheet1!$B$2:$B$4</c:f>
              <c:numCache>
                <c:formatCode>0%</c:formatCode>
                <c:ptCount val="3"/>
                <c:pt idx="0">
                  <c:v>0.21739130434782608</c:v>
                </c:pt>
                <c:pt idx="1">
                  <c:v>0.17391304347826086</c:v>
                </c:pt>
                <c:pt idx="2">
                  <c:v>0.60869565217391308</c:v>
                </c:pt>
              </c:numCache>
            </c:numRef>
          </c:val>
          <c:extLst xmlns:c16r2="http://schemas.microsoft.com/office/drawing/2015/06/chart">
            <c:ext xmlns:c16="http://schemas.microsoft.com/office/drawing/2014/chart" uri="{C3380CC4-5D6E-409C-BE32-E72D297353CC}">
              <c16:uniqueId val="{00000006-17C5-4FE8-B9ED-B880EB36577B}"/>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調査結果</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Sheet1!$A$2:$A$4</c15:sqref>
                        </c15:formulaRef>
                      </c:ext>
                    </c:extLst>
                    <c:strCache>
                      <c:ptCount val="3"/>
                      <c:pt idx="0">
                        <c:v>はい</c:v>
                      </c:pt>
                      <c:pt idx="1">
                        <c:v>いいえ</c:v>
                      </c:pt>
                      <c:pt idx="2">
                        <c:v>判断できない</c:v>
                      </c:pt>
                    </c:strCache>
                  </c:strRef>
                </c15:cat>
              </c15:filteredCategoryTitle>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3621470718237494"/>
          <c:y val="0.24363115799956431"/>
          <c:w val="0.34316989917907276"/>
          <c:h val="0.21365439738098646"/>
        </c:manualLayout>
      </c:layout>
      <c:overlay val="1"/>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99450075922354"/>
          <c:y val="0.20208831096381608"/>
          <c:w val="0.62678180767810177"/>
          <c:h val="0.48579544828953014"/>
        </c:manualLayout>
      </c:layout>
      <c:pieChart>
        <c:varyColors val="1"/>
        <c:ser>
          <c:idx val="0"/>
          <c:order val="0"/>
          <c:dPt>
            <c:idx val="0"/>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1-FCE9-44EE-960C-7FF770BD0FEE}"/>
              </c:ext>
            </c:extLst>
          </c:dPt>
          <c:dPt>
            <c:idx val="1"/>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3-FCE9-44EE-960C-7FF770BD0FEE}"/>
              </c:ext>
            </c:extLst>
          </c:dPt>
          <c:dPt>
            <c:idx val="2"/>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5-FCE9-44EE-960C-7FF770BD0FEE}"/>
              </c:ext>
            </c:extLst>
          </c:dPt>
          <c:dLbls>
            <c:dLbl>
              <c:idx val="0"/>
              <c:layout>
                <c:manualLayout>
                  <c:x val="-7.2639491149170121E-2"/>
                  <c:y val="0.16114968186203366"/>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FCE9-44EE-960C-7FF770BD0FEE}"/>
                </c:ext>
                <c:ext xmlns:c15="http://schemas.microsoft.com/office/drawing/2012/chart" uri="{CE6537A1-D6FC-4f65-9D91-7224C49458BB}">
                  <c15:layout>
                    <c:manualLayout>
                      <c:w val="0.13860927032618178"/>
                      <c:h val="0.15663110424570603"/>
                    </c:manualLayout>
                  </c15:layout>
                </c:ext>
              </c:extLst>
            </c:dLbl>
            <c:dLbl>
              <c:idx val="1"/>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FCE9-44EE-960C-7FF770BD0FEE}"/>
                </c:ext>
                <c:ext xmlns:c15="http://schemas.microsoft.com/office/drawing/2012/chart" uri="{CE6537A1-D6FC-4f65-9D91-7224C49458BB}">
                  <c15:layout/>
                </c:ext>
              </c:extLst>
            </c:dLbl>
            <c:dLbl>
              <c:idx val="2"/>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FCE9-44EE-960C-7FF770BD0FE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extLst>
          </c:dLbls>
          <c:val>
            <c:numRef>
              <c:f>Sheet1!$B$2:$B$4</c:f>
              <c:numCache>
                <c:formatCode>0%</c:formatCode>
                <c:ptCount val="3"/>
                <c:pt idx="0">
                  <c:v>0.09</c:v>
                </c:pt>
                <c:pt idx="1">
                  <c:v>0.78</c:v>
                </c:pt>
                <c:pt idx="2">
                  <c:v>0.13</c:v>
                </c:pt>
              </c:numCache>
            </c:numRef>
          </c:val>
          <c:extLst xmlns:c16r2="http://schemas.microsoft.com/office/drawing/2015/06/chart">
            <c:ext xmlns:c16="http://schemas.microsoft.com/office/drawing/2014/chart" uri="{C3380CC4-5D6E-409C-BE32-E72D297353CC}">
              <c16:uniqueId val="{00000006-FCE9-44EE-960C-7FF770BD0FEE}"/>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調査結果</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Sheet1!$A$2:$A$4</c15:sqref>
                        </c15:formulaRef>
                      </c:ext>
                    </c:extLst>
                    <c:strCache>
                      <c:ptCount val="3"/>
                      <c:pt idx="0">
                        <c:v>一般診療</c:v>
                      </c:pt>
                      <c:pt idx="1">
                        <c:v>検診</c:v>
                      </c:pt>
                      <c:pt idx="2">
                        <c:v>わからない</c:v>
                      </c:pt>
                    </c:strCache>
                  </c:strRef>
                </c15:cat>
              </c15:filteredCategoryTitle>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3621470718237494"/>
          <c:y val="0.24363115799956431"/>
          <c:w val="0.34316989917907276"/>
          <c:h val="0.21365439738098646"/>
        </c:manualLayout>
      </c:layout>
      <c:overlay val="1"/>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99450075922354"/>
          <c:y val="0.20208831096381608"/>
          <c:w val="0.62678180767810177"/>
          <c:h val="0.48579544828953014"/>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721-4AE4-BC66-A6328B65C397}"/>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721-4AE4-BC66-A6328B65C397}"/>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8721-4AE4-BC66-A6328B65C397}"/>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721-4AE4-BC66-A6328B65C397}"/>
              </c:ext>
            </c:extLst>
          </c:dPt>
          <c:dLbls>
            <c:dLbl>
              <c:idx val="0"/>
              <c:layout>
                <c:manualLayout>
                  <c:x val="-0.12898311991547634"/>
                  <c:y val="7.3120666095178283E-2"/>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8721-4AE4-BC66-A6328B65C397}"/>
                </c:ext>
                <c:ext xmlns:c15="http://schemas.microsoft.com/office/drawing/2012/chart" uri="{CE6537A1-D6FC-4f65-9D91-7224C49458BB}">
                  <c15:layout>
                    <c:manualLayout>
                      <c:w val="0.13026206606450677"/>
                      <c:h val="9.5549746366663538E-2"/>
                    </c:manualLayout>
                  </c15:layout>
                </c:ext>
              </c:extLst>
            </c:dLbl>
            <c:dLbl>
              <c:idx val="1"/>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8721-4AE4-BC66-A6328B65C397}"/>
                </c:ext>
                <c:ext xmlns:c15="http://schemas.microsoft.com/office/drawing/2012/chart" uri="{CE6537A1-D6FC-4f65-9D91-7224C49458BB}">
                  <c15:layout/>
                </c:ext>
              </c:extLst>
            </c:dLbl>
            <c:dLbl>
              <c:idx val="2"/>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8721-4AE4-BC66-A6328B65C39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15:layout/>
              </c:ext>
            </c:extLst>
          </c:dLbls>
          <c:val>
            <c:numRef>
              <c:f>Sheet1!$B$2:$B$5</c:f>
              <c:numCache>
                <c:formatCode>0%</c:formatCode>
                <c:ptCount val="4"/>
                <c:pt idx="0">
                  <c:v>0.35</c:v>
                </c:pt>
                <c:pt idx="1">
                  <c:v>0.22</c:v>
                </c:pt>
                <c:pt idx="2">
                  <c:v>0.13</c:v>
                </c:pt>
                <c:pt idx="3">
                  <c:v>0.3</c:v>
                </c:pt>
              </c:numCache>
            </c:numRef>
          </c:val>
          <c:extLst xmlns:c16r2="http://schemas.microsoft.com/office/drawing/2015/06/chart">
            <c:ext xmlns:c16="http://schemas.microsoft.com/office/drawing/2014/chart" uri="{C3380CC4-5D6E-409C-BE32-E72D297353CC}">
              <c16:uniqueId val="{00000008-8721-4AE4-BC66-A6328B65C397}"/>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調査結果</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Sheet1!$A$2:$A$5</c15:sqref>
                        </c15:formulaRef>
                      </c:ext>
                    </c:extLst>
                    <c:strCache>
                      <c:ptCount val="4"/>
                      <c:pt idx="0">
                        <c:v>価値訴求</c:v>
                      </c:pt>
                      <c:pt idx="1">
                        <c:v>価格</c:v>
                      </c:pt>
                      <c:pt idx="2">
                        <c:v>サービス内容</c:v>
                      </c:pt>
                      <c:pt idx="3">
                        <c:v>その他</c:v>
                      </c:pt>
                    </c:strCache>
                  </c:strRef>
                </c15:cat>
              </c15:filteredCategoryTitle>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3621470718237494"/>
          <c:y val="0.24363115799956431"/>
          <c:w val="0.34316989917907276"/>
          <c:h val="0.28551474977578983"/>
        </c:manualLayout>
      </c:layout>
      <c:overlay val="1"/>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99450075922354"/>
          <c:y val="0.20208831096381608"/>
          <c:w val="0.62678180767810177"/>
          <c:h val="0.48579544828953014"/>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50BA-4A44-BE83-DEDDD6F6CFA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50BA-4A44-BE83-DEDDD6F6CFA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50BA-4A44-BE83-DEDDD6F6CFA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50BA-4A44-BE83-DEDDD6F6CFAF}"/>
              </c:ext>
            </c:extLst>
          </c:dPt>
          <c:dLbls>
            <c:dLbl>
              <c:idx val="0"/>
              <c:layout>
                <c:manualLayout>
                  <c:x val="-0.12898295560043183"/>
                  <c:y val="3.8986824646426922E-2"/>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50BA-4A44-BE83-DEDDD6F6CFAF}"/>
                </c:ext>
                <c:ext xmlns:c15="http://schemas.microsoft.com/office/drawing/2012/chart" uri="{CE6537A1-D6FC-4f65-9D91-7224C49458BB}">
                  <c15:layout>
                    <c:manualLayout>
                      <c:w val="0.10522045327948179"/>
                      <c:h val="7.7584641108121646E-2"/>
                    </c:manualLayout>
                  </c15:layout>
                </c:ext>
              </c:extLst>
            </c:dLbl>
            <c:dLbl>
              <c:idx val="1"/>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50BA-4A44-BE83-DEDDD6F6CFAF}"/>
                </c:ext>
                <c:ext xmlns:c15="http://schemas.microsoft.com/office/drawing/2012/chart" uri="{CE6537A1-D6FC-4f65-9D91-7224C49458BB}">
                  <c15:layout/>
                </c:ext>
              </c:extLst>
            </c:dLbl>
            <c:dLbl>
              <c:idx val="2"/>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50BA-4A44-BE83-DEDDD6F6CFAF}"/>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15:layout/>
              </c:ext>
            </c:extLst>
          </c:dLbls>
          <c:val>
            <c:numRef>
              <c:f>Sheet1!$B$2:$B$5</c:f>
              <c:numCache>
                <c:formatCode>0%</c:formatCode>
                <c:ptCount val="4"/>
                <c:pt idx="0">
                  <c:v>0.43</c:v>
                </c:pt>
                <c:pt idx="1">
                  <c:v>0.39</c:v>
                </c:pt>
                <c:pt idx="2">
                  <c:v>0.09</c:v>
                </c:pt>
                <c:pt idx="3">
                  <c:v>0.09</c:v>
                </c:pt>
              </c:numCache>
            </c:numRef>
          </c:val>
          <c:extLst xmlns:c16r2="http://schemas.microsoft.com/office/drawing/2015/06/chart">
            <c:ext xmlns:c16="http://schemas.microsoft.com/office/drawing/2014/chart" uri="{C3380CC4-5D6E-409C-BE32-E72D297353CC}">
              <c16:uniqueId val="{00000008-50BA-4A44-BE83-DEDDD6F6CFAF}"/>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調査結果</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Sheet1!$A$2:$A$5</c15:sqref>
                        </c15:formulaRef>
                      </c:ext>
                    </c:extLst>
                    <c:strCache>
                      <c:ptCount val="4"/>
                      <c:pt idx="0">
                        <c:v>フォーマット</c:v>
                      </c:pt>
                      <c:pt idx="1">
                        <c:v>プロモーション</c:v>
                      </c:pt>
                      <c:pt idx="2">
                        <c:v>診断内容</c:v>
                      </c:pt>
                      <c:pt idx="3">
                        <c:v>その他</c:v>
                      </c:pt>
                    </c:strCache>
                  </c:strRef>
                </c15:cat>
              </c15:filteredCategoryTitle>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3621470718237494"/>
          <c:y val="0.24363115799956431"/>
          <c:w val="0.34316989917907276"/>
          <c:h val="0.29270079187920661"/>
        </c:manualLayout>
      </c:layout>
      <c:overlay val="1"/>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99450075922354"/>
          <c:y val="0.20208831096381608"/>
          <c:w val="0.62678180767810177"/>
          <c:h val="0.48579544828953014"/>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1861-4C8E-9B6A-60C5A1274F4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1861-4C8E-9B6A-60C5A1274F4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1861-4C8E-9B6A-60C5A1274F4F}"/>
              </c:ext>
            </c:extLst>
          </c:dPt>
          <c:dLbls>
            <c:dLbl>
              <c:idx val="0"/>
              <c:layout>
                <c:manualLayout>
                  <c:x val="-0.1853154403432602"/>
                  <c:y val="7.4917459536075842E-2"/>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1861-4C8E-9B6A-60C5A1274F4F}"/>
                </c:ext>
                <c:ext xmlns:c15="http://schemas.microsoft.com/office/drawing/2012/chart" uri="{CE6537A1-D6FC-4f65-9D91-7224C49458BB}">
                  <c15:layout>
                    <c:manualLayout>
                      <c:w val="0.16531136603812022"/>
                      <c:h val="0.10632880952178869"/>
                    </c:manualLayout>
                  </c15:layout>
                </c:ext>
              </c:extLst>
            </c:dLbl>
            <c:dLbl>
              <c:idx val="1"/>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1861-4C8E-9B6A-60C5A1274F4F}"/>
                </c:ext>
                <c:ext xmlns:c15="http://schemas.microsoft.com/office/drawing/2012/chart" uri="{CE6537A1-D6FC-4f65-9D91-7224C49458BB}">
                  <c15:layout/>
                </c:ext>
              </c:extLst>
            </c:dLbl>
            <c:dLbl>
              <c:idx val="2"/>
              <c:layout/>
              <c:dLblPos val="inEnd"/>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1861-4C8E-9B6A-60C5A1274F4F}"/>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extLst>
          </c:dLbls>
          <c:val>
            <c:numRef>
              <c:f>Sheet1!$B$2:$B$4</c:f>
              <c:numCache>
                <c:formatCode>0%</c:formatCode>
                <c:ptCount val="3"/>
                <c:pt idx="0">
                  <c:v>0.35</c:v>
                </c:pt>
                <c:pt idx="1">
                  <c:v>0.17</c:v>
                </c:pt>
                <c:pt idx="2">
                  <c:v>0.48</c:v>
                </c:pt>
              </c:numCache>
            </c:numRef>
          </c:val>
          <c:extLst xmlns:c16r2="http://schemas.microsoft.com/office/drawing/2015/06/chart">
            <c:ext xmlns:c16="http://schemas.microsoft.com/office/drawing/2014/chart" uri="{C3380CC4-5D6E-409C-BE32-E72D297353CC}">
              <c16:uniqueId val="{00000006-1861-4C8E-9B6A-60C5A1274F4F}"/>
            </c:ext>
            <c:ext xmlns:c15="http://schemas.microsoft.com/office/drawing/2012/chart" uri="{02D57815-91ED-43cb-92C2-25804820EDAC}">
              <c15:filteredSeriesTitle>
                <c15:tx>
                  <c:strRef>
                    <c:extLst xmlns:c16="http://schemas.microsoft.com/office/drawing/2014/chart" xmlns:c16r2="http://schemas.microsoft.com/office/drawing/2015/06/chart">
                      <c:ext uri="{02D57815-91ED-43cb-92C2-25804820EDAC}">
                        <c15:formulaRef>
                          <c15:sqref>Sheet1!$B$1</c15:sqref>
                        </c15:formulaRef>
                      </c:ext>
                    </c:extLst>
                    <c:strCache>
                      <c:ptCount val="1"/>
                      <c:pt idx="0">
                        <c:v>調査結果</c:v>
                      </c:pt>
                    </c:strCache>
                  </c:strRef>
                </c15:tx>
              </c15:filteredSeriesTitle>
            </c:ext>
            <c:ext xmlns:c15="http://schemas.microsoft.com/office/drawing/2012/chart" uri="{02D57815-91ED-43cb-92C2-25804820EDAC}">
              <c15:filteredCategoryTitle>
                <c15:cat>
                  <c:strRef>
                    <c:extLst xmlns:c16r2="http://schemas.microsoft.com/office/drawing/2015/06/chart">
                      <c:ext uri="{02D57815-91ED-43cb-92C2-25804820EDAC}">
                        <c15:formulaRef>
                          <c15:sqref>Sheet1!$A$2:$A$4</c15:sqref>
                        </c15:formulaRef>
                      </c:ext>
                    </c:extLst>
                    <c:strCache>
                      <c:ptCount val="3"/>
                      <c:pt idx="0">
                        <c:v>したい</c:v>
                      </c:pt>
                      <c:pt idx="1">
                        <c:v>したくない</c:v>
                      </c:pt>
                      <c:pt idx="2">
                        <c:v>わからない</c:v>
                      </c:pt>
                    </c:strCache>
                  </c:strRef>
                </c15:cat>
              </c15:filteredCategoryTitle>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34192256273793298"/>
          <c:y val="0.72150295787677921"/>
          <c:w val="0.34316989917907276"/>
          <c:h val="0.21365432874162218"/>
        </c:manualLayout>
      </c:layout>
      <c:overlay val="1"/>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7F1523B4-85E6-487D-8F3A-06408FFFBAF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 xmlns:a16="http://schemas.microsoft.com/office/drawing/2014/main" id="{F0E2A994-9D0E-43DD-8349-A1365BF62B7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 xmlns:a16="http://schemas.microsoft.com/office/drawing/2014/main" id="{C65D8D0A-7B16-4449-BF27-18EDD530AE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ABAD15-2552-45F3-8531-B22AC0BB1C43}" type="slidenum">
              <a:rPr kumimoji="1" lang="ja-JP" altLang="en-US" smtClean="0"/>
              <a:t>‹#›</a:t>
            </a:fld>
            <a:endParaRPr kumimoji="1" lang="ja-JP" altLang="en-US"/>
          </a:p>
        </p:txBody>
      </p:sp>
    </p:spTree>
    <p:extLst>
      <p:ext uri="{BB962C8B-B14F-4D97-AF65-F5344CB8AC3E}">
        <p14:creationId xmlns:p14="http://schemas.microsoft.com/office/powerpoint/2010/main" val="1876299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D3C29F-17E1-4C88-81CE-10198AF2553C}" type="datetimeFigureOut">
              <a:rPr kumimoji="1" lang="ja-JP" altLang="en-US" smtClean="0"/>
              <a:t>2021/12/9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1AD744-57C9-4C84-B3EA-54AF0CE8565F}" type="slidenum">
              <a:rPr kumimoji="1" lang="ja-JP" altLang="en-US" smtClean="0"/>
              <a:t>‹#›</a:t>
            </a:fld>
            <a:endParaRPr kumimoji="1" lang="ja-JP" altLang="en-US"/>
          </a:p>
        </p:txBody>
      </p:sp>
    </p:spTree>
    <p:extLst>
      <p:ext uri="{BB962C8B-B14F-4D97-AF65-F5344CB8AC3E}">
        <p14:creationId xmlns:p14="http://schemas.microsoft.com/office/powerpoint/2010/main" val="2484122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a:t>
            </a:fld>
            <a:endParaRPr kumimoji="1" lang="ja-JP" altLang="en-US"/>
          </a:p>
        </p:txBody>
      </p:sp>
    </p:spTree>
    <p:extLst>
      <p:ext uri="{BB962C8B-B14F-4D97-AF65-F5344CB8AC3E}">
        <p14:creationId xmlns:p14="http://schemas.microsoft.com/office/powerpoint/2010/main" val="3086427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10</a:t>
            </a:fld>
            <a:endParaRPr kumimoji="1" lang="ja-JP" altLang="en-US"/>
          </a:p>
        </p:txBody>
      </p:sp>
    </p:spTree>
    <p:extLst>
      <p:ext uri="{BB962C8B-B14F-4D97-AF65-F5344CB8AC3E}">
        <p14:creationId xmlns:p14="http://schemas.microsoft.com/office/powerpoint/2010/main" val="2925164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11</a:t>
            </a:fld>
            <a:endParaRPr kumimoji="1" lang="ja-JP" altLang="en-US"/>
          </a:p>
        </p:txBody>
      </p:sp>
    </p:spTree>
    <p:extLst>
      <p:ext uri="{BB962C8B-B14F-4D97-AF65-F5344CB8AC3E}">
        <p14:creationId xmlns:p14="http://schemas.microsoft.com/office/powerpoint/2010/main" val="671692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12</a:t>
            </a:fld>
            <a:endParaRPr kumimoji="1" lang="ja-JP" altLang="en-US"/>
          </a:p>
        </p:txBody>
      </p:sp>
    </p:spTree>
    <p:extLst>
      <p:ext uri="{BB962C8B-B14F-4D97-AF65-F5344CB8AC3E}">
        <p14:creationId xmlns:p14="http://schemas.microsoft.com/office/powerpoint/2010/main" val="3020126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13</a:t>
            </a:fld>
            <a:endParaRPr kumimoji="1" lang="ja-JP" altLang="en-US"/>
          </a:p>
        </p:txBody>
      </p:sp>
    </p:spTree>
    <p:extLst>
      <p:ext uri="{BB962C8B-B14F-4D97-AF65-F5344CB8AC3E}">
        <p14:creationId xmlns:p14="http://schemas.microsoft.com/office/powerpoint/2010/main" val="424733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14</a:t>
            </a:fld>
            <a:endParaRPr kumimoji="1" lang="ja-JP" altLang="en-US"/>
          </a:p>
        </p:txBody>
      </p:sp>
    </p:spTree>
    <p:extLst>
      <p:ext uri="{BB962C8B-B14F-4D97-AF65-F5344CB8AC3E}">
        <p14:creationId xmlns:p14="http://schemas.microsoft.com/office/powerpoint/2010/main" val="424733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15</a:t>
            </a:fld>
            <a:endParaRPr kumimoji="1" lang="ja-JP" altLang="en-US"/>
          </a:p>
        </p:txBody>
      </p:sp>
    </p:spTree>
    <p:extLst>
      <p:ext uri="{BB962C8B-B14F-4D97-AF65-F5344CB8AC3E}">
        <p14:creationId xmlns:p14="http://schemas.microsoft.com/office/powerpoint/2010/main" val="1075761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2</a:t>
            </a:fld>
            <a:endParaRPr kumimoji="1" lang="ja-JP" altLang="en-US"/>
          </a:p>
        </p:txBody>
      </p:sp>
    </p:spTree>
    <p:extLst>
      <p:ext uri="{BB962C8B-B14F-4D97-AF65-F5344CB8AC3E}">
        <p14:creationId xmlns:p14="http://schemas.microsoft.com/office/powerpoint/2010/main" val="320549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3</a:t>
            </a:fld>
            <a:endParaRPr kumimoji="1" lang="ja-JP" altLang="en-US"/>
          </a:p>
        </p:txBody>
      </p:sp>
    </p:spTree>
    <p:extLst>
      <p:ext uri="{BB962C8B-B14F-4D97-AF65-F5344CB8AC3E}">
        <p14:creationId xmlns:p14="http://schemas.microsoft.com/office/powerpoint/2010/main" val="3000155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4</a:t>
            </a:fld>
            <a:endParaRPr kumimoji="1" lang="ja-JP" altLang="en-US"/>
          </a:p>
        </p:txBody>
      </p:sp>
    </p:spTree>
    <p:extLst>
      <p:ext uri="{BB962C8B-B14F-4D97-AF65-F5344CB8AC3E}">
        <p14:creationId xmlns:p14="http://schemas.microsoft.com/office/powerpoint/2010/main" val="760070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5</a:t>
            </a:fld>
            <a:endParaRPr kumimoji="1" lang="ja-JP" altLang="en-US"/>
          </a:p>
        </p:txBody>
      </p:sp>
    </p:spTree>
    <p:extLst>
      <p:ext uri="{BB962C8B-B14F-4D97-AF65-F5344CB8AC3E}">
        <p14:creationId xmlns:p14="http://schemas.microsoft.com/office/powerpoint/2010/main" val="2319394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6</a:t>
            </a:fld>
            <a:endParaRPr kumimoji="1" lang="ja-JP" altLang="en-US"/>
          </a:p>
        </p:txBody>
      </p:sp>
    </p:spTree>
    <p:extLst>
      <p:ext uri="{BB962C8B-B14F-4D97-AF65-F5344CB8AC3E}">
        <p14:creationId xmlns:p14="http://schemas.microsoft.com/office/powerpoint/2010/main" val="944125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7</a:t>
            </a:fld>
            <a:endParaRPr kumimoji="1" lang="ja-JP" altLang="en-US"/>
          </a:p>
        </p:txBody>
      </p:sp>
    </p:spTree>
    <p:extLst>
      <p:ext uri="{BB962C8B-B14F-4D97-AF65-F5344CB8AC3E}">
        <p14:creationId xmlns:p14="http://schemas.microsoft.com/office/powerpoint/2010/main" val="2282262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8</a:t>
            </a:fld>
            <a:endParaRPr kumimoji="1" lang="ja-JP" altLang="en-US"/>
          </a:p>
        </p:txBody>
      </p:sp>
    </p:spTree>
    <p:extLst>
      <p:ext uri="{BB962C8B-B14F-4D97-AF65-F5344CB8AC3E}">
        <p14:creationId xmlns:p14="http://schemas.microsoft.com/office/powerpoint/2010/main" val="491515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331AD744-57C9-4C84-B3EA-54AF0CE8565F}" type="slidenum">
              <a:rPr kumimoji="1" lang="ja-JP" altLang="en-US" smtClean="0"/>
              <a:t>9</a:t>
            </a:fld>
            <a:endParaRPr kumimoji="1" lang="ja-JP" altLang="en-US"/>
          </a:p>
        </p:txBody>
      </p:sp>
    </p:spTree>
    <p:extLst>
      <p:ext uri="{BB962C8B-B14F-4D97-AF65-F5344CB8AC3E}">
        <p14:creationId xmlns:p14="http://schemas.microsoft.com/office/powerpoint/2010/main" val="30997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599DC31-D521-44E6-A7A4-C28FB5C805B6}" type="datetime1">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5740D0-2ED9-4E14-80CB-5455FBE9E7C2}" type="slidenum">
              <a:rPr kumimoji="1" lang="ja-JP" altLang="en-US" smtClean="0"/>
              <a:t>‹#›</a:t>
            </a:fld>
            <a:endParaRPr kumimoji="1" lang="ja-JP" altLang="en-US"/>
          </a:p>
        </p:txBody>
      </p:sp>
      <p:sp>
        <p:nvSpPr>
          <p:cNvPr id="7" name="タイトル 1">
            <a:extLst>
              <a:ext uri="{FF2B5EF4-FFF2-40B4-BE49-F238E27FC236}">
                <a16:creationId xmlns="" xmlns:a16="http://schemas.microsoft.com/office/drawing/2014/main" id="{339203F8-15BF-4DE7-BE48-E10F25F8EA5F}"/>
              </a:ext>
            </a:extLst>
          </p:cNvPr>
          <p:cNvSpPr>
            <a:spLocks noGrp="1"/>
          </p:cNvSpPr>
          <p:nvPr>
            <p:ph type="ctrTitle"/>
          </p:nvPr>
        </p:nvSpPr>
        <p:spPr>
          <a:xfrm>
            <a:off x="611189" y="1422111"/>
            <a:ext cx="7921624" cy="2735302"/>
          </a:xfrm>
        </p:spPr>
        <p:txBody>
          <a:bodyPr>
            <a:normAutofit fontScale="90000"/>
          </a:bodyPr>
          <a:lstStyle>
            <a:lvl1pPr algn="ctr">
              <a:defRPr sz="4800" b="0"/>
            </a:lvl1pPr>
          </a:lstStyle>
          <a:p>
            <a:endParaRPr kumimoji="1" lang="ja-JP" altLang="en-US" dirty="0"/>
          </a:p>
        </p:txBody>
      </p:sp>
    </p:spTree>
    <p:extLst>
      <p:ext uri="{BB962C8B-B14F-4D97-AF65-F5344CB8AC3E}">
        <p14:creationId xmlns:p14="http://schemas.microsoft.com/office/powerpoint/2010/main" val="167882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p:cNvSpPr>
            <a:spLocks noGrp="1"/>
          </p:cNvSpPr>
          <p:nvPr>
            <p:ph type="title"/>
          </p:nvPr>
        </p:nvSpPr>
        <p:spPr>
          <a:xfrm>
            <a:off x="611188" y="708035"/>
            <a:ext cx="7920000" cy="703916"/>
          </a:xfrm>
        </p:spPr>
        <p:txBody>
          <a:bodyPr/>
          <a:lstStyle>
            <a:lvl1pPr>
              <a:defRPr sz="3200" b="1"/>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611188" y="1693545"/>
            <a:ext cx="7920000" cy="4351338"/>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Date Placeholder 3"/>
          <p:cNvSpPr>
            <a:spLocks noGrp="1"/>
          </p:cNvSpPr>
          <p:nvPr>
            <p:ph type="dt" sz="half" idx="10"/>
          </p:nvPr>
        </p:nvSpPr>
        <p:spPr/>
        <p:txBody>
          <a:bodyPr/>
          <a:lstStyle>
            <a:lvl1pPr>
              <a:defRPr sz="1400">
                <a:solidFill>
                  <a:schemeClr val="tx1"/>
                </a:solidFill>
              </a:defRPr>
            </a:lvl1pPr>
          </a:lstStyle>
          <a:p>
            <a:fld id="{CC23BAF3-E914-4BCC-9AA6-A43D98D88F4C}" type="datetime1">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a:solidFill>
                  <a:schemeClr val="tx1"/>
                </a:solidFill>
              </a:defRPr>
            </a:lvl1pPr>
          </a:lstStyle>
          <a:p>
            <a:fld id="{245740D0-2ED9-4E14-80CB-5455FBE9E7C2}" type="slidenum">
              <a:rPr kumimoji="1" lang="ja-JP" altLang="en-US" smtClean="0"/>
              <a:pPr/>
              <a:t>‹#›</a:t>
            </a:fld>
            <a:endParaRPr kumimoji="1" lang="ja-JP" altLang="en-US"/>
          </a:p>
        </p:txBody>
      </p:sp>
    </p:spTree>
    <p:extLst>
      <p:ext uri="{BB962C8B-B14F-4D97-AF65-F5344CB8AC3E}">
        <p14:creationId xmlns:p14="http://schemas.microsoft.com/office/powerpoint/2010/main" val="357818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写真等説明">
    <p:spTree>
      <p:nvGrpSpPr>
        <p:cNvPr id="1" name=""/>
        <p:cNvGrpSpPr/>
        <p:nvPr/>
      </p:nvGrpSpPr>
      <p:grpSpPr>
        <a:xfrm>
          <a:off x="0" y="0"/>
          <a:ext cx="0" cy="0"/>
          <a:chOff x="0" y="0"/>
          <a:chExt cx="0" cy="0"/>
        </a:xfrm>
      </p:grpSpPr>
      <p:sp>
        <p:nvSpPr>
          <p:cNvPr id="2" name="Title 1"/>
          <p:cNvSpPr>
            <a:spLocks noGrp="1"/>
          </p:cNvSpPr>
          <p:nvPr>
            <p:ph type="title"/>
          </p:nvPr>
        </p:nvSpPr>
        <p:spPr>
          <a:xfrm>
            <a:off x="619414" y="698799"/>
            <a:ext cx="7920000" cy="703916"/>
          </a:xfrm>
        </p:spPr>
        <p:txBody>
          <a:bodyPr/>
          <a:lstStyle/>
          <a:p>
            <a:r>
              <a:rPr lang="ja-JP" altLang="en-US" dirty="0"/>
              <a:t>マスター タイトルの書式設定</a:t>
            </a:r>
            <a:endParaRPr lang="en-US" dirty="0"/>
          </a:p>
        </p:txBody>
      </p:sp>
      <p:sp>
        <p:nvSpPr>
          <p:cNvPr id="3" name="Content Placeholder 2"/>
          <p:cNvSpPr>
            <a:spLocks noGrp="1"/>
          </p:cNvSpPr>
          <p:nvPr>
            <p:ph sz="half" idx="1"/>
          </p:nvPr>
        </p:nvSpPr>
        <p:spPr>
          <a:xfrm>
            <a:off x="619414" y="1825625"/>
            <a:ext cx="2631786" cy="1887393"/>
          </a:xfrm>
        </p:spPr>
        <p:txBody>
          <a:bodyPr/>
          <a:lstStyle>
            <a:lvl1pPr marL="0" indent="0">
              <a:buNone/>
              <a:defRPr/>
            </a:lvl1pPr>
          </a:lstStyle>
          <a:p>
            <a:pPr lvl="0"/>
            <a:endParaRPr lang="ja-JP" altLang="en-US" dirty="0"/>
          </a:p>
        </p:txBody>
      </p:sp>
      <p:sp>
        <p:nvSpPr>
          <p:cNvPr id="4" name="Content Placeholder 3"/>
          <p:cNvSpPr>
            <a:spLocks noGrp="1"/>
          </p:cNvSpPr>
          <p:nvPr>
            <p:ph sz="half" idx="2"/>
          </p:nvPr>
        </p:nvSpPr>
        <p:spPr>
          <a:xfrm>
            <a:off x="3450755" y="1825625"/>
            <a:ext cx="5088659" cy="1887393"/>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5" name="Date Placeholder 4"/>
          <p:cNvSpPr>
            <a:spLocks noGrp="1"/>
          </p:cNvSpPr>
          <p:nvPr>
            <p:ph type="dt" sz="half" idx="10"/>
          </p:nvPr>
        </p:nvSpPr>
        <p:spPr/>
        <p:txBody>
          <a:bodyPr/>
          <a:lstStyle/>
          <a:p>
            <a:fld id="{7A85D243-B5AD-4828-95B7-ABC68E311062}" type="datetime1">
              <a:rPr kumimoji="1" lang="ja-JP" altLang="en-US" smtClean="0"/>
              <a:t>2021/12/9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5740D0-2ED9-4E14-80CB-5455FBE9E7C2}" type="slidenum">
              <a:rPr kumimoji="1" lang="ja-JP" altLang="en-US" smtClean="0"/>
              <a:t>‹#›</a:t>
            </a:fld>
            <a:endParaRPr kumimoji="1" lang="ja-JP" altLang="en-US"/>
          </a:p>
        </p:txBody>
      </p:sp>
      <p:sp>
        <p:nvSpPr>
          <p:cNvPr id="8" name="Content Placeholder 2">
            <a:extLst>
              <a:ext uri="{FF2B5EF4-FFF2-40B4-BE49-F238E27FC236}">
                <a16:creationId xmlns="" xmlns:a16="http://schemas.microsoft.com/office/drawing/2014/main" id="{886C0A2E-D8D9-4E19-9100-97A64A3BE403}"/>
              </a:ext>
            </a:extLst>
          </p:cNvPr>
          <p:cNvSpPr>
            <a:spLocks noGrp="1"/>
          </p:cNvSpPr>
          <p:nvPr>
            <p:ph sz="half" idx="13"/>
          </p:nvPr>
        </p:nvSpPr>
        <p:spPr>
          <a:xfrm>
            <a:off x="619414" y="3862243"/>
            <a:ext cx="2631786" cy="1887393"/>
          </a:xfrm>
        </p:spPr>
        <p:txBody>
          <a:bodyPr/>
          <a:lstStyle>
            <a:lvl1pPr marL="0" indent="0">
              <a:buNone/>
              <a:defRPr/>
            </a:lvl1pPr>
          </a:lstStyle>
          <a:p>
            <a:pPr lvl="0"/>
            <a:endParaRPr lang="ja-JP" altLang="en-US" dirty="0"/>
          </a:p>
        </p:txBody>
      </p:sp>
      <p:sp>
        <p:nvSpPr>
          <p:cNvPr id="9" name="Content Placeholder 3">
            <a:extLst>
              <a:ext uri="{FF2B5EF4-FFF2-40B4-BE49-F238E27FC236}">
                <a16:creationId xmlns="" xmlns:a16="http://schemas.microsoft.com/office/drawing/2014/main" id="{A680AE4F-801A-409F-A422-97F234E19A19}"/>
              </a:ext>
            </a:extLst>
          </p:cNvPr>
          <p:cNvSpPr>
            <a:spLocks noGrp="1"/>
          </p:cNvSpPr>
          <p:nvPr>
            <p:ph sz="half" idx="14"/>
          </p:nvPr>
        </p:nvSpPr>
        <p:spPr>
          <a:xfrm>
            <a:off x="3450755" y="3862243"/>
            <a:ext cx="5088659" cy="1887393"/>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Tree>
    <p:extLst>
      <p:ext uri="{BB962C8B-B14F-4D97-AF65-F5344CB8AC3E}">
        <p14:creationId xmlns:p14="http://schemas.microsoft.com/office/powerpoint/2010/main" val="2687393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タイトル 3">
            <a:extLst>
              <a:ext uri="{FF2B5EF4-FFF2-40B4-BE49-F238E27FC236}">
                <a16:creationId xmlns="" xmlns:a16="http://schemas.microsoft.com/office/drawing/2014/main" id="{E5C04ED0-2260-472F-86CC-D763B0233739}"/>
              </a:ext>
            </a:extLst>
          </p:cNvPr>
          <p:cNvSpPr>
            <a:spLocks noGrp="1"/>
          </p:cNvSpPr>
          <p:nvPr>
            <p:ph type="title"/>
          </p:nvPr>
        </p:nvSpPr>
        <p:spPr>
          <a:xfrm>
            <a:off x="1" y="0"/>
            <a:ext cx="2071867" cy="6858000"/>
          </a:xfrm>
          <a:solidFill>
            <a:schemeClr val="accent1"/>
          </a:solidFill>
        </p:spPr>
        <p:txBody>
          <a:bodyPr>
            <a:noAutofit/>
          </a:bodyPr>
          <a:lstStyle>
            <a:lvl1pPr algn="ctr">
              <a:defRPr sz="6600">
                <a:solidFill>
                  <a:schemeClr val="bg1"/>
                </a:solidFill>
              </a:defRPr>
            </a:lvl1pPr>
          </a:lstStyle>
          <a:p>
            <a:pPr algn="ctr"/>
            <a:endParaRPr kumimoji="1" lang="ja-JP" altLang="en-US" dirty="0">
              <a:solidFill>
                <a:schemeClr val="bg1"/>
              </a:solidFill>
            </a:endParaRPr>
          </a:p>
        </p:txBody>
      </p:sp>
      <p:sp>
        <p:nvSpPr>
          <p:cNvPr id="7" name="正方形/長方形 6">
            <a:extLst>
              <a:ext uri="{FF2B5EF4-FFF2-40B4-BE49-F238E27FC236}">
                <a16:creationId xmlns="" xmlns:a16="http://schemas.microsoft.com/office/drawing/2014/main" id="{A6ED4C05-F6E4-41A1-988B-9B1DF268DDE7}"/>
              </a:ext>
            </a:extLst>
          </p:cNvPr>
          <p:cNvSpPr/>
          <p:nvPr userDrawn="1"/>
        </p:nvSpPr>
        <p:spPr>
          <a:xfrm>
            <a:off x="2071869" y="2828836"/>
            <a:ext cx="6460944" cy="1200329"/>
          </a:xfrm>
          <a:prstGeom prst="rect">
            <a:avLst/>
          </a:prstGeom>
        </p:spPr>
        <p:txBody>
          <a:bodyPr wrap="square">
            <a:noAutofit/>
          </a:bodyPr>
          <a:lstStyle/>
          <a:p>
            <a:pPr algn="l"/>
            <a:endParaRPr lang="ja-JP" altLang="en-US" sz="3600" dirty="0">
              <a:latin typeface="游ゴシック Light 見出し"/>
              <a:ea typeface="+mj-ea"/>
            </a:endParaRPr>
          </a:p>
        </p:txBody>
      </p:sp>
      <p:sp>
        <p:nvSpPr>
          <p:cNvPr id="13" name="テキスト プレースホルダー 12">
            <a:extLst>
              <a:ext uri="{FF2B5EF4-FFF2-40B4-BE49-F238E27FC236}">
                <a16:creationId xmlns="" xmlns:a16="http://schemas.microsoft.com/office/drawing/2014/main" id="{41167564-1BF5-4897-8FD9-30FF16F10361}"/>
              </a:ext>
            </a:extLst>
          </p:cNvPr>
          <p:cNvSpPr>
            <a:spLocks noGrp="1"/>
          </p:cNvSpPr>
          <p:nvPr>
            <p:ph type="body" sz="quarter" idx="10"/>
          </p:nvPr>
        </p:nvSpPr>
        <p:spPr>
          <a:xfrm>
            <a:off x="2468880" y="2828925"/>
            <a:ext cx="6063933" cy="1346200"/>
          </a:xfrm>
        </p:spPr>
        <p:txBody>
          <a:bodyPr anchor="ctr"/>
          <a:lstStyle>
            <a:lvl1pPr marL="0" indent="0">
              <a:buNone/>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3252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Date Placeholder 2"/>
          <p:cNvSpPr>
            <a:spLocks noGrp="1"/>
          </p:cNvSpPr>
          <p:nvPr>
            <p:ph type="dt" sz="half" idx="10"/>
          </p:nvPr>
        </p:nvSpPr>
        <p:spPr/>
        <p:txBody>
          <a:bodyPr/>
          <a:lstStyle/>
          <a:p>
            <a:fld id="{157E6CDB-EEE4-43C6-826C-86067FB2E7C9}" type="datetime1">
              <a:rPr kumimoji="1" lang="ja-JP" altLang="en-US" smtClean="0"/>
              <a:t>2021/12/9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5740D0-2ED9-4E14-80CB-5455FBE9E7C2}" type="slidenum">
              <a:rPr kumimoji="1" lang="ja-JP" altLang="en-US" smtClean="0"/>
              <a:t>‹#›</a:t>
            </a:fld>
            <a:endParaRPr kumimoji="1" lang="ja-JP" altLang="en-US"/>
          </a:p>
        </p:txBody>
      </p:sp>
    </p:spTree>
    <p:extLst>
      <p:ext uri="{BB962C8B-B14F-4D97-AF65-F5344CB8AC3E}">
        <p14:creationId xmlns:p14="http://schemas.microsoft.com/office/powerpoint/2010/main" val="1557780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DA8C6-23BE-4DCE-BE9E-79EC25C62E8D}" type="datetime1">
              <a:rPr kumimoji="1" lang="ja-JP" altLang="en-US" smtClean="0"/>
              <a:t>2021/12/9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5740D0-2ED9-4E14-80CB-5455FBE9E7C2}" type="slidenum">
              <a:rPr kumimoji="1" lang="ja-JP" altLang="en-US" smtClean="0"/>
              <a:t>‹#›</a:t>
            </a:fld>
            <a:endParaRPr kumimoji="1" lang="ja-JP" altLang="en-US"/>
          </a:p>
        </p:txBody>
      </p:sp>
    </p:spTree>
    <p:extLst>
      <p:ext uri="{BB962C8B-B14F-4D97-AF65-F5344CB8AC3E}">
        <p14:creationId xmlns:p14="http://schemas.microsoft.com/office/powerpoint/2010/main" val="2586772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6" name="テキスト ボックス 5">
            <a:extLst>
              <a:ext uri="{FF2B5EF4-FFF2-40B4-BE49-F238E27FC236}">
                <a16:creationId xmlns="" xmlns:a16="http://schemas.microsoft.com/office/drawing/2014/main" id="{BF0AFD87-A339-45BF-9C9F-8D29F5E26E15}"/>
              </a:ext>
            </a:extLst>
          </p:cNvPr>
          <p:cNvSpPr txBox="1"/>
          <p:nvPr userDrawn="1"/>
        </p:nvSpPr>
        <p:spPr>
          <a:xfrm>
            <a:off x="4729018" y="4876800"/>
            <a:ext cx="3803795" cy="1228436"/>
          </a:xfrm>
          <a:prstGeom prst="rect">
            <a:avLst/>
          </a:prstGeom>
          <a:noFill/>
        </p:spPr>
        <p:txBody>
          <a:bodyPr wrap="square" rtlCol="0" anchor="ctr">
            <a:noAutofit/>
          </a:bodyPr>
          <a:lstStyle/>
          <a:p>
            <a:pPr algn="r"/>
            <a:r>
              <a:rPr kumimoji="1" lang="en-US" altLang="ja-JP" sz="4800" b="1" dirty="0"/>
              <a:t>END</a:t>
            </a:r>
            <a:endParaRPr kumimoji="1" lang="ja-JP" altLang="en-US" sz="4800" b="1" dirty="0"/>
          </a:p>
        </p:txBody>
      </p:sp>
    </p:spTree>
    <p:extLst>
      <p:ext uri="{BB962C8B-B14F-4D97-AF65-F5344CB8AC3E}">
        <p14:creationId xmlns:p14="http://schemas.microsoft.com/office/powerpoint/2010/main" val="174778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8" y="708035"/>
            <a:ext cx="7920000" cy="703916"/>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11188" y="1712017"/>
            <a:ext cx="7920000" cy="4351338"/>
          </a:xfrm>
          <a:prstGeom prst="rect">
            <a:avLst/>
          </a:prstGeom>
        </p:spPr>
        <p:txBody>
          <a:bodyPr vert="horz" lIns="91440" tIns="45720" rIns="91440" bIns="45720" rtlCol="0">
            <a:no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正方形/長方形 6">
            <a:extLst>
              <a:ext uri="{FF2B5EF4-FFF2-40B4-BE49-F238E27FC236}">
                <a16:creationId xmlns="" xmlns:a16="http://schemas.microsoft.com/office/drawing/2014/main" id="{7C8DBCCF-FA1B-4BC1-BCD1-A17545961DBA}"/>
              </a:ext>
            </a:extLst>
          </p:cNvPr>
          <p:cNvSpPr/>
          <p:nvPr userDrawn="1"/>
        </p:nvSpPr>
        <p:spPr>
          <a:xfrm>
            <a:off x="3973749" y="74414"/>
            <a:ext cx="4541601" cy="584775"/>
          </a:xfrm>
          <a:prstGeom prst="rect">
            <a:avLst/>
          </a:prstGeom>
        </p:spPr>
        <p:txBody>
          <a:bodyPr wrap="square">
            <a:spAutoFit/>
          </a:bodyPr>
          <a:lstStyle/>
          <a:p>
            <a:pPr algn="r"/>
            <a:r>
              <a:rPr lang="ja-JP" altLang="en-US" sz="1600" dirty="0"/>
              <a:t>令和２年度国際ヘルスケア拠点構築促進事業</a:t>
            </a:r>
            <a:r>
              <a:rPr lang="en-US" altLang="ja-JP" sz="1600" dirty="0"/>
              <a:t/>
            </a:r>
            <a:br>
              <a:rPr lang="en-US" altLang="ja-JP" sz="1600" dirty="0"/>
            </a:br>
            <a:r>
              <a:rPr lang="ja-JP" altLang="en-US" sz="1600" dirty="0"/>
              <a:t>（医療拠点化促進実証調査事業）</a:t>
            </a:r>
            <a:endParaRPr lang="en-US" altLang="ja-JP" sz="1600"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olidFill>
              </a:defRPr>
            </a:lvl1pPr>
          </a:lstStyle>
          <a:p>
            <a:fld id="{1E4A001B-1975-483C-BF1E-3FA607A03791}" type="datetime1">
              <a:rPr kumimoji="1" lang="ja-JP" altLang="en-US" smtClean="0"/>
              <a:t>2021/12/9</a:t>
            </a:fld>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defRPr>
            </a:lvl1pPr>
          </a:lstStyle>
          <a:p>
            <a:fld id="{245740D0-2ED9-4E14-80CB-5455FBE9E7C2}" type="slidenum">
              <a:rPr kumimoji="1" lang="ja-JP" altLang="en-US" smtClean="0"/>
              <a:pPr/>
              <a:t>‹#›</a:t>
            </a:fld>
            <a:endParaRPr kumimoji="1" lang="ja-JP" altLang="en-US"/>
          </a:p>
        </p:txBody>
      </p:sp>
    </p:spTree>
    <p:extLst>
      <p:ext uri="{BB962C8B-B14F-4D97-AF65-F5344CB8AC3E}">
        <p14:creationId xmlns:p14="http://schemas.microsoft.com/office/powerpoint/2010/main" val="2188115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70" r:id="rId4"/>
    <p:sldLayoutId id="2147483666" r:id="rId5"/>
    <p:sldLayoutId id="2147483667" r:id="rId6"/>
    <p:sldLayoutId id="2147483674" r:id="rId7"/>
  </p:sldLayoutIdLst>
  <p:hf hdr="0" ftr="0" dt="0"/>
  <p:txStyles>
    <p:titleStyle>
      <a:lvl1pPr algn="l" defTabSz="914400" rtl="0" eaLnBrk="1" latinLnBrk="0" hangingPunct="1">
        <a:lnSpc>
          <a:spcPct val="90000"/>
        </a:lnSpc>
        <a:spcBef>
          <a:spcPct val="0"/>
        </a:spcBef>
        <a:buNone/>
        <a:defRPr kumimoji="1" sz="3200" b="1" kern="1200">
          <a:solidFill>
            <a:schemeClr val="tx1"/>
          </a:solidFill>
          <a:latin typeface="+mj-lt"/>
          <a:ea typeface="+mj-ea"/>
          <a:cs typeface="+mj-cs"/>
        </a:defRPr>
      </a:lvl1pPr>
    </p:titleStyle>
    <p:bodyStyle>
      <a:lvl1pPr marL="355600" indent="-355600" algn="l" defTabSz="914400" rtl="0" eaLnBrk="1" latinLnBrk="0" hangingPunct="1">
        <a:lnSpc>
          <a:spcPct val="90000"/>
        </a:lnSpc>
        <a:spcBef>
          <a:spcPts val="1000"/>
        </a:spcBef>
        <a:buSzPct val="80000"/>
        <a:buFont typeface="Wingdings" panose="05000000000000000000" pitchFamily="2" charset="2"/>
        <a:buChar char="p"/>
        <a:defRPr kumimoji="1"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385" userDrawn="1">
          <p15:clr>
            <a:srgbClr val="F26B43"/>
          </p15:clr>
        </p15:guide>
        <p15:guide id="3" pos="5375" userDrawn="1">
          <p15:clr>
            <a:srgbClr val="F26B43"/>
          </p15:clr>
        </p15:guide>
        <p15:guide id="4" orient="horz" pos="107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中国と日本のがん５年生存率の比較</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出所：国立がん研究センター公表データや中国国家癌症中心公表データなどを基にコンソーシアム作成</a:t>
            </a:r>
          </a:p>
          <a:p>
            <a:endParaRPr kumimoji="1" lang="ja-JP" altLang="en-US" sz="1000" dirty="0">
              <a:latin typeface="メイリオ" panose="020B0604030504040204" pitchFamily="50" charset="-128"/>
              <a:ea typeface="メイリオ" panose="020B0604030504040204" pitchFamily="50" charset="-128"/>
            </a:endParaRP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中国／がん</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2</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医療・公衆衛生</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健康水準および医療水準</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中国における「がんの</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年生存率」は近年徐々に上がっており、</a:t>
            </a:r>
            <a:r>
              <a:rPr lang="en-US" altLang="ja-JP" sz="1400" dirty="0">
                <a:latin typeface="メイリオ" panose="020B0604030504040204" pitchFamily="50" charset="-128"/>
                <a:ea typeface="メイリオ" panose="020B0604030504040204" pitchFamily="50" charset="-128"/>
              </a:rPr>
              <a:t>2015</a:t>
            </a:r>
            <a:r>
              <a:rPr lang="ja-JP" altLang="en-US" sz="1400" dirty="0">
                <a:latin typeface="メイリオ" panose="020B0604030504040204" pitchFamily="50" charset="-128"/>
                <a:ea typeface="メイリオ" panose="020B0604030504040204" pitchFamily="50" charset="-128"/>
              </a:rPr>
              <a:t>年時点の全がんの</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年生存率は</a:t>
            </a:r>
            <a:r>
              <a:rPr lang="en-US" altLang="ja-JP" sz="1400" dirty="0">
                <a:latin typeface="メイリオ" panose="020B0604030504040204" pitchFamily="50" charset="-128"/>
                <a:ea typeface="メイリオ" panose="020B0604030504040204" pitchFamily="50" charset="-128"/>
              </a:rPr>
              <a:t>40.5%</a:t>
            </a:r>
            <a:r>
              <a:rPr lang="ja-JP" altLang="en-US" sz="1400" dirty="0">
                <a:latin typeface="メイリオ" panose="020B0604030504040204" pitchFamily="50" charset="-128"/>
                <a:ea typeface="メイリオ" panose="020B0604030504040204" pitchFamily="50" charset="-128"/>
              </a:rPr>
              <a:t>となっているが、日本の同</a:t>
            </a:r>
            <a:r>
              <a:rPr lang="en-US" altLang="ja-JP" sz="1400" dirty="0">
                <a:latin typeface="メイリオ" panose="020B0604030504040204" pitchFamily="50" charset="-128"/>
                <a:ea typeface="メイリオ" panose="020B0604030504040204" pitchFamily="50" charset="-128"/>
              </a:rPr>
              <a:t>58.8%</a:t>
            </a:r>
            <a:r>
              <a:rPr lang="ja-JP" altLang="en-US" sz="1400" dirty="0">
                <a:latin typeface="メイリオ" panose="020B0604030504040204" pitchFamily="50" charset="-128"/>
                <a:ea typeface="メイリオ" panose="020B0604030504040204" pitchFamily="50" charset="-128"/>
              </a:rPr>
              <a:t>に比較すると低位にとどまっており、また日中間における </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年生存率には大きな開きがある。</a:t>
            </a:r>
          </a:p>
        </p:txBody>
      </p:sp>
      <p:sp>
        <p:nvSpPr>
          <p:cNvPr id="11" name="正方形/長方形 10">
            <a:extLst>
              <a:ext uri="{FF2B5EF4-FFF2-40B4-BE49-F238E27FC236}">
                <a16:creationId xmlns="" xmlns:a16="http://schemas.microsoft.com/office/drawing/2014/main" id="{D426C5EC-25B0-4396-9526-19F0EE15B1E7}"/>
              </a:ext>
            </a:extLst>
          </p:cNvPr>
          <p:cNvSpPr/>
          <p:nvPr/>
        </p:nvSpPr>
        <p:spPr>
          <a:xfrm>
            <a:off x="468086" y="2082327"/>
            <a:ext cx="8316685" cy="4146551"/>
          </a:xfrm>
          <a:prstGeom prst="rect">
            <a:avLst/>
          </a:prstGeom>
          <a:noFill/>
          <a:ln>
            <a:solidFill>
              <a:schemeClr val="tx1"/>
            </a:solidFill>
          </a:ln>
        </p:spPr>
        <p:txBody>
          <a:bodyPr wrap="square" rtlCol="0" anchor="ctr">
            <a:noAutofit/>
          </a:bodyP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 xmlns:a16="http://schemas.microsoft.com/office/drawing/2014/main" id="{F3B317C2-260B-40E9-89F4-53416CF1B2BE}"/>
              </a:ext>
            </a:extLst>
          </p:cNvPr>
          <p:cNvSpPr txBox="1"/>
          <p:nvPr/>
        </p:nvSpPr>
        <p:spPr>
          <a:xfrm>
            <a:off x="2831283" y="1817182"/>
            <a:ext cx="3481431" cy="295916"/>
          </a:xfrm>
          <a:prstGeom prst="rect">
            <a:avLst/>
          </a:prstGeom>
          <a:noFill/>
        </p:spPr>
        <p:txBody>
          <a:bodyPr wrap="square" rtlCol="0">
            <a:noAutofit/>
          </a:bodyPr>
          <a:lstStyle/>
          <a:p>
            <a:pPr algn="ctr"/>
            <a:r>
              <a:rPr kumimoji="1" lang="ja-JP" altLang="en-US" sz="1200" dirty="0">
                <a:latin typeface="メイリオ" panose="020B0604030504040204" pitchFamily="50" charset="-128"/>
                <a:ea typeface="メイリオ" panose="020B0604030504040204" pitchFamily="50" charset="-128"/>
              </a:rPr>
              <a:t>がんの部位別</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年生存率（日本</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中国）</a:t>
            </a:r>
          </a:p>
        </p:txBody>
      </p:sp>
      <p:graphicFrame>
        <p:nvGraphicFramePr>
          <p:cNvPr id="14" name="表 13">
            <a:extLst>
              <a:ext uri="{FF2B5EF4-FFF2-40B4-BE49-F238E27FC236}">
                <a16:creationId xmlns="" xmlns:a16="http://schemas.microsoft.com/office/drawing/2014/main" id="{18AE0021-3177-4C25-B2A7-BF34F3E2DC62}"/>
              </a:ext>
            </a:extLst>
          </p:cNvPr>
          <p:cNvGraphicFramePr>
            <a:graphicFrameLocks noGrp="1"/>
          </p:cNvGraphicFramePr>
          <p:nvPr/>
        </p:nvGraphicFramePr>
        <p:xfrm>
          <a:off x="773161" y="5081085"/>
          <a:ext cx="7551202" cy="864169"/>
        </p:xfrm>
        <a:graphic>
          <a:graphicData uri="http://schemas.openxmlformats.org/drawingml/2006/table">
            <a:tbl>
              <a:tblPr>
                <a:tableStyleId>{5C22544A-7EE6-4342-B048-85BDC9FD1C3A}</a:tableStyleId>
              </a:tblPr>
              <a:tblGrid>
                <a:gridCol w="539372">
                  <a:extLst>
                    <a:ext uri="{9D8B030D-6E8A-4147-A177-3AD203B41FA5}">
                      <a16:colId xmlns="" xmlns:a16="http://schemas.microsoft.com/office/drawing/2014/main" val="1307805584"/>
                    </a:ext>
                  </a:extLst>
                </a:gridCol>
                <a:gridCol w="539372">
                  <a:extLst>
                    <a:ext uri="{9D8B030D-6E8A-4147-A177-3AD203B41FA5}">
                      <a16:colId xmlns="" xmlns:a16="http://schemas.microsoft.com/office/drawing/2014/main" val="1297593168"/>
                    </a:ext>
                  </a:extLst>
                </a:gridCol>
                <a:gridCol w="485894">
                  <a:extLst>
                    <a:ext uri="{9D8B030D-6E8A-4147-A177-3AD203B41FA5}">
                      <a16:colId xmlns="" xmlns:a16="http://schemas.microsoft.com/office/drawing/2014/main" val="2185653630"/>
                    </a:ext>
                  </a:extLst>
                </a:gridCol>
                <a:gridCol w="533603">
                  <a:extLst>
                    <a:ext uri="{9D8B030D-6E8A-4147-A177-3AD203B41FA5}">
                      <a16:colId xmlns="" xmlns:a16="http://schemas.microsoft.com/office/drawing/2014/main" val="468127822"/>
                    </a:ext>
                  </a:extLst>
                </a:gridCol>
                <a:gridCol w="533605">
                  <a:extLst>
                    <a:ext uri="{9D8B030D-6E8A-4147-A177-3AD203B41FA5}">
                      <a16:colId xmlns="" xmlns:a16="http://schemas.microsoft.com/office/drawing/2014/main" val="221151353"/>
                    </a:ext>
                  </a:extLst>
                </a:gridCol>
                <a:gridCol w="542647">
                  <a:extLst>
                    <a:ext uri="{9D8B030D-6E8A-4147-A177-3AD203B41FA5}">
                      <a16:colId xmlns="" xmlns:a16="http://schemas.microsoft.com/office/drawing/2014/main" val="1221251170"/>
                    </a:ext>
                  </a:extLst>
                </a:gridCol>
                <a:gridCol w="551692">
                  <a:extLst>
                    <a:ext uri="{9D8B030D-6E8A-4147-A177-3AD203B41FA5}">
                      <a16:colId xmlns="" xmlns:a16="http://schemas.microsoft.com/office/drawing/2014/main" val="4131933419"/>
                    </a:ext>
                  </a:extLst>
                </a:gridCol>
                <a:gridCol w="515517">
                  <a:extLst>
                    <a:ext uri="{9D8B030D-6E8A-4147-A177-3AD203B41FA5}">
                      <a16:colId xmlns="" xmlns:a16="http://schemas.microsoft.com/office/drawing/2014/main" val="521183969"/>
                    </a:ext>
                  </a:extLst>
                </a:gridCol>
                <a:gridCol w="551692">
                  <a:extLst>
                    <a:ext uri="{9D8B030D-6E8A-4147-A177-3AD203B41FA5}">
                      <a16:colId xmlns="" xmlns:a16="http://schemas.microsoft.com/office/drawing/2014/main" val="3003033801"/>
                    </a:ext>
                  </a:extLst>
                </a:gridCol>
                <a:gridCol w="607742">
                  <a:extLst>
                    <a:ext uri="{9D8B030D-6E8A-4147-A177-3AD203B41FA5}">
                      <a16:colId xmlns="" xmlns:a16="http://schemas.microsoft.com/office/drawing/2014/main" val="3050506212"/>
                    </a:ext>
                  </a:extLst>
                </a:gridCol>
                <a:gridCol w="629175">
                  <a:extLst>
                    <a:ext uri="{9D8B030D-6E8A-4147-A177-3AD203B41FA5}">
                      <a16:colId xmlns="" xmlns:a16="http://schemas.microsoft.com/office/drawing/2014/main" val="2059845419"/>
                    </a:ext>
                  </a:extLst>
                </a:gridCol>
                <a:gridCol w="536895">
                  <a:extLst>
                    <a:ext uri="{9D8B030D-6E8A-4147-A177-3AD203B41FA5}">
                      <a16:colId xmlns="" xmlns:a16="http://schemas.microsoft.com/office/drawing/2014/main" val="131167280"/>
                    </a:ext>
                  </a:extLst>
                </a:gridCol>
                <a:gridCol w="444624">
                  <a:extLst>
                    <a:ext uri="{9D8B030D-6E8A-4147-A177-3AD203B41FA5}">
                      <a16:colId xmlns="" xmlns:a16="http://schemas.microsoft.com/office/drawing/2014/main" val="2447942896"/>
                    </a:ext>
                  </a:extLst>
                </a:gridCol>
                <a:gridCol w="539372">
                  <a:extLst>
                    <a:ext uri="{9D8B030D-6E8A-4147-A177-3AD203B41FA5}">
                      <a16:colId xmlns="" xmlns:a16="http://schemas.microsoft.com/office/drawing/2014/main" val="3129722070"/>
                    </a:ext>
                  </a:extLst>
                </a:gridCol>
              </a:tblGrid>
              <a:tr h="205039">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部位</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全がん</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肺</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肝</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胃</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食道</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大腸</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rPr>
                        <a:t>乳房</a:t>
                      </a: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rPr>
                        <a:t>膵臓</a:t>
                      </a: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1050" u="none" strike="noStrike" baseline="0" dirty="0">
                          <a:effectLst/>
                          <a:latin typeface="メイリオ" panose="020B0604030504040204" pitchFamily="50" charset="-128"/>
                          <a:ea typeface="メイリオ" panose="020B0604030504040204" pitchFamily="50" charset="-128"/>
                        </a:rPr>
                        <a:t>子宮頸部</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rPr>
                        <a:t>子宮体部</a:t>
                      </a: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前立腺</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腎</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甲状腺</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650938537"/>
                  </a:ext>
                </a:extLst>
              </a:tr>
              <a:tr h="239911">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日本</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66.4%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41.4%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40.4%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71.4%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45.7%</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72.6%</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92.2%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9.8%</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75.0%</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82.2%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98.8%</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80.1%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92.1%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49743003"/>
                  </a:ext>
                </a:extLst>
              </a:tr>
              <a:tr h="239911">
                <a:tc>
                  <a:txBody>
                    <a:bodyPr/>
                    <a:lstStyle/>
                    <a:p>
                      <a:pPr algn="ctr" fontAlgn="b"/>
                      <a:r>
                        <a:rPr lang="ja-JP" altLang="en-US" sz="1050" u="none" strike="noStrike" baseline="0" dirty="0">
                          <a:effectLst/>
                          <a:latin typeface="メイリオ" panose="020B0604030504040204" pitchFamily="50" charset="-128"/>
                          <a:ea typeface="メイリオ" panose="020B0604030504040204" pitchFamily="50" charset="-128"/>
                        </a:rPr>
                        <a:t>中国</a:t>
                      </a:r>
                      <a:endParaRPr lang="ja-JP" altLang="en-US" sz="105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857" marR="7857" marT="7857"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40.5%</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16.4%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12.1%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zh-CN" sz="1050" b="0" i="0" u="none" strike="noStrike" dirty="0">
                          <a:solidFill>
                            <a:srgbClr val="000000"/>
                          </a:solidFill>
                          <a:effectLst/>
                          <a:latin typeface="メイリオ" panose="020B0604030504040204" pitchFamily="50" charset="-128"/>
                          <a:ea typeface="メイリオ" panose="020B0604030504040204" pitchFamily="50" charset="-128"/>
                        </a:rPr>
                        <a:t>35</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zh-CN" sz="1050" b="0" i="0" u="none" strike="noStrike" dirty="0">
                          <a:solidFill>
                            <a:srgbClr val="000000"/>
                          </a:solidFill>
                          <a:effectLst/>
                          <a:latin typeface="メイリオ" panose="020B0604030504040204" pitchFamily="50" charset="-128"/>
                          <a:ea typeface="メイリオ" panose="020B0604030504040204" pitchFamily="50" charset="-128"/>
                        </a:rPr>
                        <a:t>9</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30.3%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zh-CN" sz="1050" b="0" i="0" u="none" strike="noStrike" dirty="0">
                          <a:solidFill>
                            <a:srgbClr val="000000"/>
                          </a:solidFill>
                          <a:effectLst/>
                          <a:latin typeface="メイリオ" panose="020B0604030504040204" pitchFamily="50" charset="-128"/>
                          <a:ea typeface="メイリオ" panose="020B0604030504040204" pitchFamily="50" charset="-128"/>
                        </a:rPr>
                        <a:t>57</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zh-CN" sz="1050" b="0" i="0" u="none" strike="noStrike" dirty="0">
                          <a:solidFill>
                            <a:srgbClr val="000000"/>
                          </a:solidFill>
                          <a:effectLst/>
                          <a:latin typeface="メイリオ" panose="020B0604030504040204" pitchFamily="50" charset="-128"/>
                          <a:ea typeface="メイリオ" panose="020B0604030504040204" pitchFamily="50" charset="-128"/>
                        </a:rPr>
                        <a:t>6</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82.0%</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7.2%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59.8%</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72.8%</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66.4%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69.8%</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84.3%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622130625"/>
                  </a:ext>
                </a:extLst>
              </a:tr>
            </a:tbl>
          </a:graphicData>
        </a:graphic>
      </p:graphicFrame>
      <p:sp>
        <p:nvSpPr>
          <p:cNvPr id="20" name="テキスト ボックス 19">
            <a:extLst>
              <a:ext uri="{FF2B5EF4-FFF2-40B4-BE49-F238E27FC236}">
                <a16:creationId xmlns="" xmlns:a16="http://schemas.microsoft.com/office/drawing/2014/main" id="{4A1CF5BF-17F4-4F0D-9C40-34D677A89DDD}"/>
              </a:ext>
            </a:extLst>
          </p:cNvPr>
          <p:cNvSpPr txBox="1"/>
          <p:nvPr/>
        </p:nvSpPr>
        <p:spPr>
          <a:xfrm>
            <a:off x="611980" y="5980393"/>
            <a:ext cx="6718459" cy="295916"/>
          </a:xfrm>
          <a:prstGeom prst="rect">
            <a:avLst/>
          </a:prstGeom>
          <a:noFill/>
        </p:spPr>
        <p:txBody>
          <a:bodyPr wrap="square" rtlCol="0">
            <a:noAutofit/>
          </a:bodyPr>
          <a:lstStyle/>
          <a:p>
            <a:r>
              <a:rPr lang="ja-JP" altLang="en-US" sz="1000" dirty="0">
                <a:latin typeface="メイリオ" panose="020B0604030504040204" pitchFamily="50" charset="-128"/>
                <a:ea typeface="メイリオ" panose="020B0604030504040204" pitchFamily="50" charset="-128"/>
              </a:rPr>
              <a:t>日本</a:t>
            </a:r>
            <a:r>
              <a:rPr kumimoji="1" lang="ja-JP" altLang="en-US" sz="1000" dirty="0">
                <a:latin typeface="メイリオ" panose="020B0604030504040204" pitchFamily="50" charset="-128"/>
                <a:ea typeface="メイリオ" panose="020B0604030504040204" pitchFamily="50" charset="-128"/>
              </a:rPr>
              <a:t>）統計対象期間：</a:t>
            </a:r>
            <a:r>
              <a:rPr kumimoji="1" lang="en-US" altLang="ja-JP" sz="1000" dirty="0">
                <a:latin typeface="メイリオ" panose="020B0604030504040204" pitchFamily="50" charset="-128"/>
                <a:ea typeface="メイリオ" panose="020B0604030504040204" pitchFamily="50" charset="-128"/>
              </a:rPr>
              <a:t>2010-2011</a:t>
            </a:r>
            <a:r>
              <a:rPr kumimoji="1" lang="ja-JP" altLang="en-US" sz="1000" dirty="0">
                <a:latin typeface="メイリオ" panose="020B0604030504040204" pitchFamily="50" charset="-128"/>
                <a:ea typeface="メイリオ" panose="020B0604030504040204" pitchFamily="50" charset="-128"/>
              </a:rPr>
              <a:t>年；</a:t>
            </a:r>
            <a:r>
              <a:rPr lang="ja-JP" altLang="en-US" sz="1000" dirty="0">
                <a:latin typeface="メイリオ" panose="020B0604030504040204" pitchFamily="50" charset="-128"/>
                <a:ea typeface="メイリオ" panose="020B0604030504040204" pitchFamily="50" charset="-128"/>
              </a:rPr>
              <a:t>中国</a:t>
            </a:r>
            <a:r>
              <a:rPr kumimoji="1" lang="ja-JP" altLang="en-US" sz="1000" dirty="0">
                <a:latin typeface="メイリオ" panose="020B0604030504040204" pitchFamily="50" charset="-128"/>
                <a:ea typeface="メイリオ" panose="020B0604030504040204" pitchFamily="50" charset="-128"/>
              </a:rPr>
              <a:t>）統計対象期間：</a:t>
            </a:r>
            <a:r>
              <a:rPr kumimoji="1" lang="en-US" altLang="ja-JP" sz="1000" dirty="0">
                <a:latin typeface="メイリオ" panose="020B0604030504040204" pitchFamily="50" charset="-128"/>
                <a:ea typeface="メイリオ" panose="020B0604030504040204" pitchFamily="50" charset="-128"/>
              </a:rPr>
              <a:t>2012-2015</a:t>
            </a:r>
            <a:r>
              <a:rPr kumimoji="1" lang="ja-JP" altLang="en-US" sz="1000" dirty="0">
                <a:latin typeface="メイリオ" panose="020B0604030504040204" pitchFamily="50" charset="-128"/>
                <a:ea typeface="メイリオ" panose="020B0604030504040204" pitchFamily="50" charset="-128"/>
              </a:rPr>
              <a:t>年</a:t>
            </a:r>
          </a:p>
        </p:txBody>
      </p:sp>
      <p:graphicFrame>
        <p:nvGraphicFramePr>
          <p:cNvPr id="21" name="グラフ 20">
            <a:extLst>
              <a:ext uri="{FF2B5EF4-FFF2-40B4-BE49-F238E27FC236}">
                <a16:creationId xmlns="" xmlns:a16="http://schemas.microsoft.com/office/drawing/2014/main" id="{FA26FE36-CD7A-4543-8346-123A8F47D5EE}"/>
              </a:ext>
            </a:extLst>
          </p:cNvPr>
          <p:cNvGraphicFramePr>
            <a:graphicFrameLocks/>
          </p:cNvGraphicFramePr>
          <p:nvPr/>
        </p:nvGraphicFramePr>
        <p:xfrm>
          <a:off x="649882" y="2172884"/>
          <a:ext cx="7844235" cy="29847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330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医療関係者へのヒアリング結果①</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10</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出所：上海・浙江省の医療機関の医師及びオンラインヘルスケア事業者など医療関係者</a:t>
            </a:r>
            <a:r>
              <a:rPr kumimoji="1" lang="en-US" altLang="ja-JP" sz="1000" dirty="0">
                <a:latin typeface="メイリオ" panose="020B0604030504040204" pitchFamily="50" charset="-128"/>
                <a:ea typeface="メイリオ" panose="020B0604030504040204" pitchFamily="50" charset="-128"/>
              </a:rPr>
              <a:t>23</a:t>
            </a:r>
            <a:r>
              <a:rPr kumimoji="1" lang="ja-JP" altLang="en-US" sz="1000" dirty="0">
                <a:latin typeface="メイリオ" panose="020B0604030504040204" pitchFamily="50" charset="-128"/>
                <a:ea typeface="メイリオ" panose="020B0604030504040204" pitchFamily="50" charset="-128"/>
              </a:rPr>
              <a:t>名へのヒアリング結果を基にコンソーシアム作成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中国／遠隔読影</a:t>
            </a:r>
            <a:r>
              <a:rPr lang="ja-JP" altLang="en-US" dirty="0" smtClean="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製品・サービスに対する</a:t>
            </a:r>
            <a:r>
              <a:rPr lang="ja-JP" altLang="en-US" dirty="0" smtClean="0">
                <a:latin typeface="メイリオ" panose="020B0604030504040204" pitchFamily="50" charset="-128"/>
                <a:ea typeface="メイリオ" panose="020B0604030504040204" pitchFamily="50" charset="-128"/>
              </a:rPr>
              <a:t>ニーズ</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日本人読影医による遠隔読影について患者ニーズの調査を実施した。</a:t>
            </a:r>
          </a:p>
        </p:txBody>
      </p:sp>
      <p:grpSp>
        <p:nvGrpSpPr>
          <p:cNvPr id="9" name="グループ化 8">
            <a:extLst>
              <a:ext uri="{FF2B5EF4-FFF2-40B4-BE49-F238E27FC236}">
                <a16:creationId xmlns="" xmlns:a16="http://schemas.microsoft.com/office/drawing/2014/main" id="{EAC3077C-508A-45B2-B90C-B77EF27B8FB2}"/>
              </a:ext>
            </a:extLst>
          </p:cNvPr>
          <p:cNvGrpSpPr/>
          <p:nvPr/>
        </p:nvGrpSpPr>
        <p:grpSpPr>
          <a:xfrm>
            <a:off x="-2009143" y="1514670"/>
            <a:ext cx="11068638" cy="3534630"/>
            <a:chOff x="-1804155" y="1849666"/>
            <a:chExt cx="11068638" cy="3534630"/>
          </a:xfrm>
        </p:grpSpPr>
        <p:graphicFrame>
          <p:nvGraphicFramePr>
            <p:cNvPr id="10" name="グラフ 9">
              <a:extLst>
                <a:ext uri="{FF2B5EF4-FFF2-40B4-BE49-F238E27FC236}">
                  <a16:creationId xmlns="" xmlns:a16="http://schemas.microsoft.com/office/drawing/2014/main" id="{D8AEB2B5-0837-4885-83DF-78384C0CCA07}"/>
                </a:ext>
              </a:extLst>
            </p:cNvPr>
            <p:cNvGraphicFramePr/>
            <p:nvPr>
              <p:extLst>
                <p:ext uri="{D42A27DB-BD31-4B8C-83A1-F6EECF244321}">
                  <p14:modId xmlns:p14="http://schemas.microsoft.com/office/powerpoint/2010/main" val="451090163"/>
                </p:ext>
              </p:extLst>
            </p:nvPr>
          </p:nvGraphicFramePr>
          <p:xfrm>
            <a:off x="-1804155" y="1849666"/>
            <a:ext cx="6085870" cy="353463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 xmlns:a16="http://schemas.microsoft.com/office/drawing/2014/main" id="{690B0B3B-92DF-4F7C-BD1A-80C672628D65}"/>
                </a:ext>
              </a:extLst>
            </p:cNvPr>
            <p:cNvSpPr txBox="1"/>
            <p:nvPr/>
          </p:nvSpPr>
          <p:spPr>
            <a:xfrm>
              <a:off x="4061392" y="2641380"/>
              <a:ext cx="5203091" cy="1351939"/>
            </a:xfrm>
            <a:prstGeom prst="rect">
              <a:avLst/>
            </a:prstGeom>
            <a:solidFill>
              <a:schemeClr val="accent1">
                <a:lumMod val="20000"/>
                <a:lumOff val="80000"/>
              </a:schemeClr>
            </a:solidFill>
          </p:spPr>
          <p:txBody>
            <a:bodyPr vert="horz" lIns="91440" tIns="45720" rIns="91440" bIns="45720" rtlCol="0">
              <a:noAutofit/>
            </a:bodyPr>
            <a:lstStyle>
              <a:defPPr>
                <a:defRPr lang="en-US"/>
              </a:defPPr>
              <a:lvl1pPr marL="355600" indent="-355600" defTabSz="914400">
                <a:lnSpc>
                  <a:spcPct val="90000"/>
                </a:lnSpc>
                <a:spcBef>
                  <a:spcPts val="1000"/>
                </a:spcBef>
                <a:buSzPct val="80000"/>
                <a:buFont typeface="Wingdings" panose="05000000000000000000" pitchFamily="2" charset="2"/>
                <a:buChar char="p"/>
                <a:defRPr kumimoji="1" sz="2000"/>
              </a:lvl1pPr>
              <a:lvl2pPr marL="685800" lvl="1" indent="-228600" defTabSz="914400">
                <a:lnSpc>
                  <a:spcPct val="90000"/>
                </a:lnSpc>
                <a:spcBef>
                  <a:spcPts val="500"/>
                </a:spcBef>
                <a:buFont typeface="Calibri" panose="020F0502020204030204" pitchFamily="34" charset="0"/>
                <a:buChar char="-"/>
                <a:defRPr kumimoji="1" sz="20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pPr marL="0" indent="0">
                <a:spcBef>
                  <a:spcPts val="1200"/>
                </a:spcBef>
                <a:buNone/>
              </a:pPr>
              <a:r>
                <a:rPr lang="ja-JP" altLang="en-US" sz="1400" dirty="0">
                  <a:latin typeface="メイリオ" panose="020B0604030504040204" pitchFamily="50" charset="-128"/>
                  <a:ea typeface="メイリオ" panose="020B0604030504040204" pitchFamily="50" charset="-128"/>
                </a:rPr>
                <a:t>・ニーズはあると思うが、価格やサービス内容による</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と思う。広く受け入れられるには課題もあると思う</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・コロナ禍でツーリズムに行けない患者など、</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富裕層を中心にニーズはあると思う</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・中国人患者は予防医療に関しての関心はそこまで高</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くない気がする</a:t>
              </a:r>
              <a:endParaRPr lang="en-US" altLang="ja-JP" sz="1400"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 xmlns:a16="http://schemas.microsoft.com/office/drawing/2014/main" id="{C6EBD05E-9C75-4532-A914-DCB8A942FE38}"/>
                </a:ext>
              </a:extLst>
            </p:cNvPr>
            <p:cNvSpPr/>
            <p:nvPr/>
          </p:nvSpPr>
          <p:spPr>
            <a:xfrm>
              <a:off x="276651" y="2223999"/>
              <a:ext cx="8987832" cy="338554"/>
            </a:xfrm>
            <a:prstGeom prst="rect">
              <a:avLst/>
            </a:prstGeom>
          </p:spPr>
          <p:txBody>
            <a:bodyPr wrap="square">
              <a:spAutoFit/>
            </a:bodyPr>
            <a:lstStyle/>
            <a:p>
              <a:r>
                <a:rPr lang="en-US" altLang="ja-JP" sz="1600" dirty="0">
                  <a:latin typeface="メイリオ" panose="020B0604030504040204" pitchFamily="50" charset="-128"/>
                  <a:ea typeface="メイリオ" panose="020B0604030504040204" pitchFamily="50" charset="-128"/>
                </a:rPr>
                <a:t>Q1:</a:t>
              </a:r>
              <a:r>
                <a:rPr lang="ja-JP" altLang="en-US" sz="1600" dirty="0">
                  <a:latin typeface="メイリオ" panose="020B0604030504040204" pitchFamily="50" charset="-128"/>
                  <a:ea typeface="メイリオ" panose="020B0604030504040204" pitchFamily="50" charset="-128"/>
                </a:rPr>
                <a:t>日本人読影医による遠隔読影は、中国現地の患者に対してニーズがあると思うか？</a:t>
              </a:r>
              <a:endParaRPr lang="en-US" altLang="ja-JP" sz="1600" dirty="0">
                <a:latin typeface="メイリオ" panose="020B0604030504040204" pitchFamily="50" charset="-128"/>
                <a:ea typeface="メイリオ" panose="020B0604030504040204" pitchFamily="50" charset="-128"/>
              </a:endParaRPr>
            </a:p>
          </p:txBody>
        </p:sp>
      </p:grpSp>
      <p:grpSp>
        <p:nvGrpSpPr>
          <p:cNvPr id="14" name="グループ化 13">
            <a:extLst>
              <a:ext uri="{FF2B5EF4-FFF2-40B4-BE49-F238E27FC236}">
                <a16:creationId xmlns="" xmlns:a16="http://schemas.microsoft.com/office/drawing/2014/main" id="{E6CA18BB-0A04-462C-AB2D-EB0F4DECBB5D}"/>
              </a:ext>
            </a:extLst>
          </p:cNvPr>
          <p:cNvGrpSpPr/>
          <p:nvPr/>
        </p:nvGrpSpPr>
        <p:grpSpPr>
          <a:xfrm>
            <a:off x="-2009143" y="3676627"/>
            <a:ext cx="11068638" cy="3534630"/>
            <a:chOff x="-1804155" y="1849666"/>
            <a:chExt cx="11068638" cy="3534630"/>
          </a:xfrm>
        </p:grpSpPr>
        <p:graphicFrame>
          <p:nvGraphicFramePr>
            <p:cNvPr id="15" name="グラフ 14">
              <a:extLst>
                <a:ext uri="{FF2B5EF4-FFF2-40B4-BE49-F238E27FC236}">
                  <a16:creationId xmlns="" xmlns:a16="http://schemas.microsoft.com/office/drawing/2014/main" id="{4B2A7408-6650-4AB5-B3AB-FA6C36571839}"/>
                </a:ext>
              </a:extLst>
            </p:cNvPr>
            <p:cNvGraphicFramePr/>
            <p:nvPr>
              <p:extLst>
                <p:ext uri="{D42A27DB-BD31-4B8C-83A1-F6EECF244321}">
                  <p14:modId xmlns:p14="http://schemas.microsoft.com/office/powerpoint/2010/main" val="3546858219"/>
                </p:ext>
              </p:extLst>
            </p:nvPr>
          </p:nvGraphicFramePr>
          <p:xfrm>
            <a:off x="-1804155" y="1849666"/>
            <a:ext cx="6085870" cy="3534630"/>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a:extLst>
                <a:ext uri="{FF2B5EF4-FFF2-40B4-BE49-F238E27FC236}">
                  <a16:creationId xmlns="" xmlns:a16="http://schemas.microsoft.com/office/drawing/2014/main" id="{53C3CA1B-5EA3-4617-AC3D-0E368B672E7E}"/>
                </a:ext>
              </a:extLst>
            </p:cNvPr>
            <p:cNvSpPr txBox="1"/>
            <p:nvPr/>
          </p:nvSpPr>
          <p:spPr>
            <a:xfrm>
              <a:off x="4061392" y="2641380"/>
              <a:ext cx="5203091" cy="1472689"/>
            </a:xfrm>
            <a:prstGeom prst="rect">
              <a:avLst/>
            </a:prstGeom>
            <a:solidFill>
              <a:schemeClr val="accent1">
                <a:lumMod val="20000"/>
                <a:lumOff val="80000"/>
              </a:schemeClr>
            </a:solidFill>
          </p:spPr>
          <p:txBody>
            <a:bodyPr vert="horz" lIns="91440" tIns="45720" rIns="91440" bIns="45720" rtlCol="0">
              <a:noAutofit/>
            </a:bodyPr>
            <a:lstStyle>
              <a:defPPr>
                <a:defRPr lang="en-US"/>
              </a:defPPr>
              <a:lvl1pPr marL="355600" indent="-355600" defTabSz="914400">
                <a:lnSpc>
                  <a:spcPct val="90000"/>
                </a:lnSpc>
                <a:spcBef>
                  <a:spcPts val="1000"/>
                </a:spcBef>
                <a:buSzPct val="80000"/>
                <a:buFont typeface="Wingdings" panose="05000000000000000000" pitchFamily="2" charset="2"/>
                <a:buChar char="p"/>
                <a:defRPr kumimoji="1" sz="2000"/>
              </a:lvl1pPr>
              <a:lvl2pPr marL="685800" lvl="1" indent="-228600" defTabSz="914400">
                <a:lnSpc>
                  <a:spcPct val="90000"/>
                </a:lnSpc>
                <a:spcBef>
                  <a:spcPts val="500"/>
                </a:spcBef>
                <a:buFont typeface="Calibri" panose="020F0502020204030204" pitchFamily="34" charset="0"/>
                <a:buChar char="-"/>
                <a:defRPr kumimoji="1" sz="20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pPr marL="0" indent="0">
                <a:spcBef>
                  <a:spcPts val="1200"/>
                </a:spcBef>
                <a:buNone/>
              </a:pP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PET-CT</a:t>
              </a:r>
              <a:r>
                <a:rPr lang="ja-JP" altLang="en-US" sz="1400" dirty="0">
                  <a:latin typeface="メイリオ" panose="020B0604030504040204" pitchFamily="50" charset="-128"/>
                  <a:ea typeface="メイリオ" panose="020B0604030504040204" pitchFamily="50" charset="-128"/>
                </a:rPr>
                <a:t>などの高難度の検診をお願いし、ゆくゆくは</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自分達で読影できるようにしていきたい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・一般診療の場合、例え翻訳されていても病名などの</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差異により、日本人医師の診断内容が理解できない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のではないか</a:t>
              </a:r>
              <a:endParaRPr lang="en-US" altLang="ja-JP" sz="1400" dirty="0">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 xmlns:a16="http://schemas.microsoft.com/office/drawing/2014/main" id="{250F45DE-2ED0-4F08-804B-2AC1A8BE1470}"/>
                </a:ext>
              </a:extLst>
            </p:cNvPr>
            <p:cNvSpPr/>
            <p:nvPr/>
          </p:nvSpPr>
          <p:spPr>
            <a:xfrm>
              <a:off x="276651" y="2223999"/>
              <a:ext cx="8541851" cy="338554"/>
            </a:xfrm>
            <a:prstGeom prst="rect">
              <a:avLst/>
            </a:prstGeom>
          </p:spPr>
          <p:txBody>
            <a:bodyPr wrap="square">
              <a:spAutoFit/>
            </a:bodyPr>
            <a:lstStyle/>
            <a:p>
              <a:r>
                <a:rPr lang="en-US" altLang="ja-JP" sz="1600" dirty="0">
                  <a:latin typeface="メイリオ" panose="020B0604030504040204" pitchFamily="50" charset="-128"/>
                  <a:ea typeface="メイリオ" panose="020B0604030504040204" pitchFamily="50" charset="-128"/>
                </a:rPr>
                <a:t>Q2:</a:t>
              </a:r>
              <a:r>
                <a:rPr lang="ja-JP" altLang="en-US" sz="1600" dirty="0">
                  <a:latin typeface="メイリオ" panose="020B0604030504040204" pitchFamily="50" charset="-128"/>
                  <a:ea typeface="メイリオ" panose="020B0604030504040204" pitchFamily="50" charset="-128"/>
                </a:rPr>
                <a:t>日本人読影医による遠隔読影を使用するなら一般診療</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検診のいずれか？</a:t>
              </a:r>
              <a:endParaRPr lang="en-US" altLang="ja-JP" sz="16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582722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医療関係者へのヒアリング結果②</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11</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出所：上海・浙江省の医療機関の医師及びオンラインヘルスケア事業者など医療関係者</a:t>
            </a:r>
            <a:r>
              <a:rPr kumimoji="1" lang="en-US" altLang="ja-JP" sz="1000" dirty="0">
                <a:latin typeface="メイリオ" panose="020B0604030504040204" pitchFamily="50" charset="-128"/>
                <a:ea typeface="メイリオ" panose="020B0604030504040204" pitchFamily="50" charset="-128"/>
              </a:rPr>
              <a:t>23</a:t>
            </a:r>
            <a:r>
              <a:rPr kumimoji="1" lang="ja-JP" altLang="en-US" sz="1000" dirty="0">
                <a:latin typeface="メイリオ" panose="020B0604030504040204" pitchFamily="50" charset="-128"/>
                <a:ea typeface="メイリオ" panose="020B0604030504040204" pitchFamily="50" charset="-128"/>
              </a:rPr>
              <a:t>名へのヒアリング結果を基にコンソーシアム作成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中国／遠隔読影</a:t>
            </a:r>
            <a:r>
              <a:rPr lang="ja-JP" altLang="en-US" dirty="0" smtClean="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製品・サービスに対する</a:t>
            </a:r>
            <a:r>
              <a:rPr lang="ja-JP" altLang="en-US" dirty="0" smtClean="0">
                <a:latin typeface="メイリオ" panose="020B0604030504040204" pitchFamily="50" charset="-128"/>
                <a:ea typeface="メイリオ" panose="020B0604030504040204" pitchFamily="50" charset="-128"/>
              </a:rPr>
              <a:t>ニーズ</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日本人読影医による遠隔読影について患者ニーズの調査を実施した。</a:t>
            </a:r>
          </a:p>
        </p:txBody>
      </p:sp>
      <p:grpSp>
        <p:nvGrpSpPr>
          <p:cNvPr id="20" name="グループ化 19">
            <a:extLst>
              <a:ext uri="{FF2B5EF4-FFF2-40B4-BE49-F238E27FC236}">
                <a16:creationId xmlns="" xmlns:a16="http://schemas.microsoft.com/office/drawing/2014/main" id="{2545C31C-3674-48CE-9435-F2BF81A738E8}"/>
              </a:ext>
            </a:extLst>
          </p:cNvPr>
          <p:cNvGrpSpPr/>
          <p:nvPr/>
        </p:nvGrpSpPr>
        <p:grpSpPr>
          <a:xfrm>
            <a:off x="-2009143" y="1514670"/>
            <a:ext cx="11068638" cy="3534630"/>
            <a:chOff x="-1804155" y="1849666"/>
            <a:chExt cx="11068638" cy="3534630"/>
          </a:xfrm>
        </p:grpSpPr>
        <p:graphicFrame>
          <p:nvGraphicFramePr>
            <p:cNvPr id="21" name="グラフ 20">
              <a:extLst>
                <a:ext uri="{FF2B5EF4-FFF2-40B4-BE49-F238E27FC236}">
                  <a16:creationId xmlns="" xmlns:a16="http://schemas.microsoft.com/office/drawing/2014/main" id="{8B8C9CDD-9735-4432-B640-371188B47623}"/>
                </a:ext>
              </a:extLst>
            </p:cNvPr>
            <p:cNvGraphicFramePr/>
            <p:nvPr>
              <p:extLst>
                <p:ext uri="{D42A27DB-BD31-4B8C-83A1-F6EECF244321}">
                  <p14:modId xmlns:p14="http://schemas.microsoft.com/office/powerpoint/2010/main" val="1809757886"/>
                </p:ext>
              </p:extLst>
            </p:nvPr>
          </p:nvGraphicFramePr>
          <p:xfrm>
            <a:off x="-1804155" y="1849666"/>
            <a:ext cx="6085870" cy="3534630"/>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a:extLst>
                <a:ext uri="{FF2B5EF4-FFF2-40B4-BE49-F238E27FC236}">
                  <a16:creationId xmlns="" xmlns:a16="http://schemas.microsoft.com/office/drawing/2014/main" id="{48B3D9D4-CFF4-4384-B5CE-0941027B20A2}"/>
                </a:ext>
              </a:extLst>
            </p:cNvPr>
            <p:cNvSpPr txBox="1"/>
            <p:nvPr/>
          </p:nvSpPr>
          <p:spPr>
            <a:xfrm>
              <a:off x="4061392" y="2641380"/>
              <a:ext cx="5203091" cy="1351939"/>
            </a:xfrm>
            <a:prstGeom prst="rect">
              <a:avLst/>
            </a:prstGeom>
            <a:solidFill>
              <a:schemeClr val="accent1">
                <a:lumMod val="20000"/>
                <a:lumOff val="80000"/>
              </a:schemeClr>
            </a:solidFill>
          </p:spPr>
          <p:txBody>
            <a:bodyPr vert="horz" lIns="91440" tIns="45720" rIns="91440" bIns="45720" rtlCol="0">
              <a:noAutofit/>
            </a:bodyPr>
            <a:lstStyle>
              <a:defPPr>
                <a:defRPr lang="en-US"/>
              </a:defPPr>
              <a:lvl1pPr marL="355600" indent="-355600" defTabSz="914400">
                <a:lnSpc>
                  <a:spcPct val="90000"/>
                </a:lnSpc>
                <a:spcBef>
                  <a:spcPts val="1000"/>
                </a:spcBef>
                <a:buSzPct val="80000"/>
                <a:buFont typeface="Wingdings" panose="05000000000000000000" pitchFamily="2" charset="2"/>
                <a:buChar char="p"/>
                <a:defRPr kumimoji="1" sz="2000"/>
              </a:lvl1pPr>
              <a:lvl2pPr marL="685800" lvl="1" indent="-228600" defTabSz="914400">
                <a:lnSpc>
                  <a:spcPct val="90000"/>
                </a:lnSpc>
                <a:spcBef>
                  <a:spcPts val="500"/>
                </a:spcBef>
                <a:buFont typeface="Calibri" panose="020F0502020204030204" pitchFamily="34" charset="0"/>
                <a:buChar char="-"/>
                <a:defRPr kumimoji="1" sz="20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pPr marL="0" indent="0">
                <a:spcBef>
                  <a:spcPts val="1200"/>
                </a:spcBef>
                <a:buNone/>
              </a:pPr>
              <a:r>
                <a:rPr lang="ja-JP" altLang="en-US" sz="1400" dirty="0">
                  <a:latin typeface="メイリオ" panose="020B0604030504040204" pitchFamily="50" charset="-128"/>
                  <a:ea typeface="メイリオ" panose="020B0604030504040204" pitchFamily="50" charset="-128"/>
                </a:rPr>
                <a:t>・日本人医師が診断していることが伝わりづらい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・日本人医師というだけでは、サービスとして弱い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・中国の読影価格を大きく上回る価格はなかなか難しいと思う</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・読影だけでどのように集客するか</a:t>
              </a:r>
              <a:endParaRPr lang="en-US" altLang="ja-JP" sz="1400" dirty="0">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 xmlns:a16="http://schemas.microsoft.com/office/drawing/2014/main" id="{30EC996C-DA23-4A65-B418-CB87B398A48E}"/>
                </a:ext>
              </a:extLst>
            </p:cNvPr>
            <p:cNvSpPr/>
            <p:nvPr/>
          </p:nvSpPr>
          <p:spPr>
            <a:xfrm>
              <a:off x="276651" y="2223999"/>
              <a:ext cx="8541851" cy="338554"/>
            </a:xfrm>
            <a:prstGeom prst="rect">
              <a:avLst/>
            </a:prstGeom>
          </p:spPr>
          <p:txBody>
            <a:bodyPr wrap="square">
              <a:spAutoFit/>
            </a:bodyPr>
            <a:lstStyle/>
            <a:p>
              <a:r>
                <a:rPr lang="en-US" altLang="ja-JP" sz="1600" dirty="0">
                  <a:latin typeface="メイリオ" panose="020B0604030504040204" pitchFamily="50" charset="-128"/>
                  <a:ea typeface="メイリオ" panose="020B0604030504040204" pitchFamily="50" charset="-128"/>
                </a:rPr>
                <a:t>Q3:</a:t>
              </a:r>
              <a:r>
                <a:rPr lang="ja-JP" altLang="en-US" sz="1600" dirty="0">
                  <a:latin typeface="メイリオ" panose="020B0604030504040204" pitchFamily="50" charset="-128"/>
                  <a:ea typeface="メイリオ" panose="020B0604030504040204" pitchFamily="50" charset="-128"/>
                </a:rPr>
                <a:t>日本人読影医による遠隔読影サービスを提供する場合の課題は何か？</a:t>
              </a:r>
              <a:endParaRPr lang="en-US" altLang="ja-JP" sz="16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 xmlns:a16="http://schemas.microsoft.com/office/drawing/2014/main" id="{33981D72-F3A2-4B4C-BE3D-C4623096198F}"/>
              </a:ext>
            </a:extLst>
          </p:cNvPr>
          <p:cNvGrpSpPr/>
          <p:nvPr/>
        </p:nvGrpSpPr>
        <p:grpSpPr>
          <a:xfrm>
            <a:off x="-2009143" y="3676627"/>
            <a:ext cx="11068638" cy="3534630"/>
            <a:chOff x="-1804155" y="1849666"/>
            <a:chExt cx="11068638" cy="3534630"/>
          </a:xfrm>
        </p:grpSpPr>
        <p:graphicFrame>
          <p:nvGraphicFramePr>
            <p:cNvPr id="25" name="グラフ 24">
              <a:extLst>
                <a:ext uri="{FF2B5EF4-FFF2-40B4-BE49-F238E27FC236}">
                  <a16:creationId xmlns="" xmlns:a16="http://schemas.microsoft.com/office/drawing/2014/main" id="{8640DF0D-F33E-48EB-B61D-24E61E12B4E5}"/>
                </a:ext>
              </a:extLst>
            </p:cNvPr>
            <p:cNvGraphicFramePr/>
            <p:nvPr>
              <p:extLst>
                <p:ext uri="{D42A27DB-BD31-4B8C-83A1-F6EECF244321}">
                  <p14:modId xmlns:p14="http://schemas.microsoft.com/office/powerpoint/2010/main" val="2976962218"/>
                </p:ext>
              </p:extLst>
            </p:nvPr>
          </p:nvGraphicFramePr>
          <p:xfrm>
            <a:off x="-1804155" y="1849666"/>
            <a:ext cx="6085870" cy="3534630"/>
          </p:xfrm>
          <a:graphic>
            <a:graphicData uri="http://schemas.openxmlformats.org/drawingml/2006/chart">
              <c:chart xmlns:c="http://schemas.openxmlformats.org/drawingml/2006/chart" xmlns:r="http://schemas.openxmlformats.org/officeDocument/2006/relationships" r:id="rId5"/>
            </a:graphicData>
          </a:graphic>
        </p:graphicFrame>
        <p:sp>
          <p:nvSpPr>
            <p:cNvPr id="26" name="テキスト ボックス 25">
              <a:extLst>
                <a:ext uri="{FF2B5EF4-FFF2-40B4-BE49-F238E27FC236}">
                  <a16:creationId xmlns="" xmlns:a16="http://schemas.microsoft.com/office/drawing/2014/main" id="{76F0E1DE-91F7-4EA9-A05D-E68496F2C5A1}"/>
                </a:ext>
              </a:extLst>
            </p:cNvPr>
            <p:cNvSpPr txBox="1"/>
            <p:nvPr/>
          </p:nvSpPr>
          <p:spPr>
            <a:xfrm>
              <a:off x="4061392" y="2543569"/>
              <a:ext cx="5203091" cy="1580638"/>
            </a:xfrm>
            <a:prstGeom prst="rect">
              <a:avLst/>
            </a:prstGeom>
            <a:solidFill>
              <a:schemeClr val="accent1">
                <a:lumMod val="20000"/>
                <a:lumOff val="80000"/>
              </a:schemeClr>
            </a:solidFill>
          </p:spPr>
          <p:txBody>
            <a:bodyPr vert="horz" lIns="91440" tIns="45720" rIns="91440" bIns="45720" rtlCol="0">
              <a:noAutofit/>
            </a:bodyPr>
            <a:lstStyle>
              <a:defPPr>
                <a:defRPr lang="en-US"/>
              </a:defPPr>
              <a:lvl1pPr marL="355600" indent="-355600" defTabSz="914400">
                <a:lnSpc>
                  <a:spcPct val="90000"/>
                </a:lnSpc>
                <a:spcBef>
                  <a:spcPts val="1000"/>
                </a:spcBef>
                <a:buSzPct val="80000"/>
                <a:buFont typeface="Wingdings" panose="05000000000000000000" pitchFamily="2" charset="2"/>
                <a:buChar char="p"/>
                <a:defRPr kumimoji="1" sz="2000"/>
              </a:lvl1pPr>
              <a:lvl2pPr marL="685800" lvl="1" indent="-228600" defTabSz="914400">
                <a:lnSpc>
                  <a:spcPct val="90000"/>
                </a:lnSpc>
                <a:spcBef>
                  <a:spcPts val="500"/>
                </a:spcBef>
                <a:buFont typeface="Calibri" panose="020F0502020204030204" pitchFamily="34" charset="0"/>
                <a:buChar char="-"/>
                <a:defRPr kumimoji="1" sz="20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pPr marL="0" indent="0">
                <a:spcBef>
                  <a:spcPts val="1200"/>
                </a:spcBef>
                <a:buNone/>
              </a:pPr>
              <a:r>
                <a:rPr lang="ja-JP" altLang="en-US" sz="1400" dirty="0">
                  <a:latin typeface="メイリオ" panose="020B0604030504040204" pitchFamily="50" charset="-128"/>
                  <a:ea typeface="メイリオ" panose="020B0604030504040204" pitchFamily="50" charset="-128"/>
                </a:rPr>
                <a:t>・読影医の写真や紹介などがほしい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・読影医の指名やオンライン対面診断とセット</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・現地医師の署名を不要にできないか</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・マンモグラフィなど日本と診断基準が異なるものは、</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ガイドラインの解釈を付けた方が良い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・医療施設内の検診メニューとのはっきりした差別化</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が欲しい</a:t>
              </a:r>
              <a:endParaRPr lang="en-US" altLang="ja-JP" sz="1400"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 xmlns:a16="http://schemas.microsoft.com/office/drawing/2014/main" id="{9AC3F9C0-611C-40A8-BCC2-96A69915CECB}"/>
                </a:ext>
              </a:extLst>
            </p:cNvPr>
            <p:cNvSpPr/>
            <p:nvPr/>
          </p:nvSpPr>
          <p:spPr>
            <a:xfrm>
              <a:off x="276651" y="2223999"/>
              <a:ext cx="8541851" cy="338554"/>
            </a:xfrm>
            <a:prstGeom prst="rect">
              <a:avLst/>
            </a:prstGeom>
          </p:spPr>
          <p:txBody>
            <a:bodyPr wrap="square">
              <a:spAutoFit/>
            </a:bodyPr>
            <a:lstStyle/>
            <a:p>
              <a:r>
                <a:rPr lang="en-US" altLang="ja-JP" sz="1600" dirty="0">
                  <a:latin typeface="メイリオ" panose="020B0604030504040204" pitchFamily="50" charset="-128"/>
                  <a:ea typeface="メイリオ" panose="020B0604030504040204" pitchFamily="50" charset="-128"/>
                </a:rPr>
                <a:t>Q4:</a:t>
              </a:r>
              <a:r>
                <a:rPr lang="ja-JP" altLang="en-US" sz="1600" dirty="0">
                  <a:latin typeface="メイリオ" panose="020B0604030504040204" pitchFamily="50" charset="-128"/>
                  <a:ea typeface="メイリオ" panose="020B0604030504040204" pitchFamily="50" charset="-128"/>
                </a:rPr>
                <a:t>日本人読影医による遠隔読影をサービスとして提供する際のポイントは何か？</a:t>
              </a:r>
              <a:endParaRPr lang="en-US" altLang="ja-JP" sz="16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59540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医療関係者へのヒアリング結果③</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12</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出所：上海・浙江省の医療機関の医師及びオンラインヘルスケア事業者など医療関係者</a:t>
            </a:r>
            <a:r>
              <a:rPr kumimoji="1" lang="en-US" altLang="ja-JP" sz="1000" dirty="0">
                <a:latin typeface="メイリオ" panose="020B0604030504040204" pitchFamily="50" charset="-128"/>
                <a:ea typeface="メイリオ" panose="020B0604030504040204" pitchFamily="50" charset="-128"/>
              </a:rPr>
              <a:t>23</a:t>
            </a:r>
            <a:r>
              <a:rPr kumimoji="1" lang="ja-JP" altLang="en-US" sz="1000" dirty="0">
                <a:latin typeface="メイリオ" panose="020B0604030504040204" pitchFamily="50" charset="-128"/>
                <a:ea typeface="メイリオ" panose="020B0604030504040204" pitchFamily="50" charset="-128"/>
              </a:rPr>
              <a:t>名へのヒアリング結果を基にコンソーシアム作成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中国／遠隔読影</a:t>
            </a:r>
            <a:r>
              <a:rPr lang="ja-JP" altLang="en-US" dirty="0" smtClean="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製品・サービスに対する</a:t>
            </a:r>
            <a:r>
              <a:rPr lang="ja-JP" altLang="en-US" dirty="0" smtClean="0">
                <a:latin typeface="メイリオ" panose="020B0604030504040204" pitchFamily="50" charset="-128"/>
                <a:ea typeface="メイリオ" panose="020B0604030504040204" pitchFamily="50" charset="-128"/>
              </a:rPr>
              <a:t>ニーズ</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日本人読影医による遠隔読影について患者ニーズの調査を実施した。</a:t>
            </a:r>
          </a:p>
        </p:txBody>
      </p:sp>
      <p:grpSp>
        <p:nvGrpSpPr>
          <p:cNvPr id="15" name="グループ化 14">
            <a:extLst>
              <a:ext uri="{FF2B5EF4-FFF2-40B4-BE49-F238E27FC236}">
                <a16:creationId xmlns="" xmlns:a16="http://schemas.microsoft.com/office/drawing/2014/main" id="{E2B0D4FA-6F64-425B-82FD-97366032FC85}"/>
              </a:ext>
            </a:extLst>
          </p:cNvPr>
          <p:cNvGrpSpPr/>
          <p:nvPr/>
        </p:nvGrpSpPr>
        <p:grpSpPr>
          <a:xfrm>
            <a:off x="-70646" y="1762785"/>
            <a:ext cx="9130141" cy="3613603"/>
            <a:chOff x="134342" y="2098650"/>
            <a:chExt cx="9130141" cy="3613603"/>
          </a:xfrm>
        </p:grpSpPr>
        <p:graphicFrame>
          <p:nvGraphicFramePr>
            <p:cNvPr id="16" name="グラフ 15">
              <a:extLst>
                <a:ext uri="{FF2B5EF4-FFF2-40B4-BE49-F238E27FC236}">
                  <a16:creationId xmlns="" xmlns:a16="http://schemas.microsoft.com/office/drawing/2014/main" id="{70380F0F-0A58-438C-A9DF-DB7037C8D23B}"/>
                </a:ext>
              </a:extLst>
            </p:cNvPr>
            <p:cNvGraphicFramePr/>
            <p:nvPr>
              <p:extLst>
                <p:ext uri="{D42A27DB-BD31-4B8C-83A1-F6EECF244321}">
                  <p14:modId xmlns:p14="http://schemas.microsoft.com/office/powerpoint/2010/main" val="4062246521"/>
                </p:ext>
              </p:extLst>
            </p:nvPr>
          </p:nvGraphicFramePr>
          <p:xfrm>
            <a:off x="134342" y="2177623"/>
            <a:ext cx="3927050" cy="3534630"/>
          </p:xfrm>
          <a:graphic>
            <a:graphicData uri="http://schemas.openxmlformats.org/drawingml/2006/chart">
              <c:chart xmlns:c="http://schemas.openxmlformats.org/drawingml/2006/chart" xmlns:r="http://schemas.openxmlformats.org/officeDocument/2006/relationships" r:id="rId4"/>
            </a:graphicData>
          </a:graphic>
        </p:graphicFrame>
        <p:sp>
          <p:nvSpPr>
            <p:cNvPr id="19" name="テキスト ボックス 18">
              <a:extLst>
                <a:ext uri="{FF2B5EF4-FFF2-40B4-BE49-F238E27FC236}">
                  <a16:creationId xmlns="" xmlns:a16="http://schemas.microsoft.com/office/drawing/2014/main" id="{7A358DE5-11DF-4BF0-9A29-5400892F7939}"/>
                </a:ext>
              </a:extLst>
            </p:cNvPr>
            <p:cNvSpPr txBox="1"/>
            <p:nvPr/>
          </p:nvSpPr>
          <p:spPr>
            <a:xfrm>
              <a:off x="4061392" y="2641380"/>
              <a:ext cx="5203091" cy="1351939"/>
            </a:xfrm>
            <a:prstGeom prst="rect">
              <a:avLst/>
            </a:prstGeom>
            <a:solidFill>
              <a:schemeClr val="accent1">
                <a:lumMod val="20000"/>
                <a:lumOff val="80000"/>
              </a:schemeClr>
            </a:solidFill>
          </p:spPr>
          <p:txBody>
            <a:bodyPr vert="horz" lIns="91440" tIns="45720" rIns="91440" bIns="45720" rtlCol="0">
              <a:noAutofit/>
            </a:bodyPr>
            <a:lstStyle>
              <a:defPPr>
                <a:defRPr lang="en-US"/>
              </a:defPPr>
              <a:lvl1pPr marL="355600" indent="-355600" defTabSz="914400">
                <a:lnSpc>
                  <a:spcPct val="90000"/>
                </a:lnSpc>
                <a:spcBef>
                  <a:spcPts val="1000"/>
                </a:spcBef>
                <a:buSzPct val="80000"/>
                <a:buFont typeface="Wingdings" panose="05000000000000000000" pitchFamily="2" charset="2"/>
                <a:buChar char="p"/>
                <a:defRPr kumimoji="1" sz="2000"/>
              </a:lvl1pPr>
              <a:lvl2pPr marL="685800" lvl="1" indent="-228600" defTabSz="914400">
                <a:lnSpc>
                  <a:spcPct val="90000"/>
                </a:lnSpc>
                <a:spcBef>
                  <a:spcPts val="500"/>
                </a:spcBef>
                <a:buFont typeface="Calibri" panose="020F0502020204030204" pitchFamily="34" charset="0"/>
                <a:buChar char="-"/>
                <a:defRPr kumimoji="1" sz="2000"/>
              </a:lvl2pPr>
              <a:lvl3pPr marL="1143000" indent="-228600" defTabSz="914400">
                <a:lnSpc>
                  <a:spcPct val="90000"/>
                </a:lnSpc>
                <a:spcBef>
                  <a:spcPts val="500"/>
                </a:spcBef>
                <a:buFont typeface="Arial" panose="020B0604020202020204" pitchFamily="34" charset="0"/>
                <a:buChar char="◦"/>
                <a:defRPr kumimoji="1" sz="2000"/>
              </a:lvl3pPr>
              <a:lvl4pPr marL="1600200" indent="-228600" defTabSz="914400">
                <a:lnSpc>
                  <a:spcPct val="90000"/>
                </a:lnSpc>
                <a:spcBef>
                  <a:spcPts val="500"/>
                </a:spcBef>
                <a:buFont typeface="Arial" panose="020B0604020202020204" pitchFamily="34" charset="0"/>
                <a:buChar char="•"/>
                <a:defRPr kumimoji="1"/>
              </a:lvl4pPr>
              <a:lvl5pPr marL="2057400" indent="-228600" defTabSz="914400">
                <a:lnSpc>
                  <a:spcPct val="90000"/>
                </a:lnSpc>
                <a:spcBef>
                  <a:spcPts val="500"/>
                </a:spcBef>
                <a:buFont typeface="Arial" panose="020B0604020202020204" pitchFamily="34" charset="0"/>
                <a:buChar char="•"/>
                <a:defRPr kumimoji="1"/>
              </a:lvl5pPr>
              <a:lvl6pPr marL="2514600" indent="-228600" defTabSz="914400">
                <a:lnSpc>
                  <a:spcPct val="90000"/>
                </a:lnSpc>
                <a:spcBef>
                  <a:spcPts val="500"/>
                </a:spcBef>
                <a:buFont typeface="Arial" panose="020B0604020202020204" pitchFamily="34" charset="0"/>
                <a:buChar char="•"/>
                <a:defRPr kumimoji="1"/>
              </a:lvl6pPr>
              <a:lvl7pPr marL="2971800" indent="-228600" defTabSz="914400">
                <a:lnSpc>
                  <a:spcPct val="90000"/>
                </a:lnSpc>
                <a:spcBef>
                  <a:spcPts val="500"/>
                </a:spcBef>
                <a:buFont typeface="Arial" panose="020B0604020202020204" pitchFamily="34" charset="0"/>
                <a:buChar char="•"/>
                <a:defRPr kumimoji="1"/>
              </a:lvl7pPr>
              <a:lvl8pPr marL="3429000" indent="-228600" defTabSz="914400">
                <a:lnSpc>
                  <a:spcPct val="90000"/>
                </a:lnSpc>
                <a:spcBef>
                  <a:spcPts val="500"/>
                </a:spcBef>
                <a:buFont typeface="Arial" panose="020B0604020202020204" pitchFamily="34" charset="0"/>
                <a:buChar char="•"/>
                <a:defRPr kumimoji="1"/>
              </a:lvl8pPr>
              <a:lvl9pPr marL="3886200" indent="-228600" defTabSz="914400">
                <a:lnSpc>
                  <a:spcPct val="90000"/>
                </a:lnSpc>
                <a:spcBef>
                  <a:spcPts val="500"/>
                </a:spcBef>
                <a:buFont typeface="Arial" panose="020B0604020202020204" pitchFamily="34" charset="0"/>
                <a:buChar char="•"/>
                <a:defRPr kumimoji="1"/>
              </a:lvl9pPr>
            </a:lstStyle>
            <a:p>
              <a:pPr marL="0" indent="0">
                <a:spcBef>
                  <a:spcPts val="1200"/>
                </a:spcBef>
                <a:buNone/>
              </a:pPr>
              <a:r>
                <a:rPr lang="ja-JP" altLang="en-US" sz="1400" dirty="0">
                  <a:latin typeface="メイリオ" panose="020B0604030504040204" pitchFamily="50" charset="-128"/>
                  <a:ea typeface="メイリオ" panose="020B0604030504040204" pitchFamily="50" charset="-128"/>
                </a:rPr>
                <a:t>・オンライン診断と併せてサービス提供したい、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できれば診断時に、日本人医師にも参加頂きたい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・毎月定額の基本料金がかかると手が出しづらい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・実際に試してみないと何とも言えない部分がある</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・最終診断が現地医師になるのでは、患者に日本人</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　読影医のサービスと紹介するのは難しい</a:t>
              </a:r>
              <a:endParaRPr lang="en-US" altLang="ja-JP" sz="14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 xmlns:a16="http://schemas.microsoft.com/office/drawing/2014/main" id="{478D4D92-CD77-486D-B465-4EC8C642C23D}"/>
                </a:ext>
              </a:extLst>
            </p:cNvPr>
            <p:cNvSpPr/>
            <p:nvPr/>
          </p:nvSpPr>
          <p:spPr>
            <a:xfrm>
              <a:off x="418960" y="2098650"/>
              <a:ext cx="8541851" cy="338554"/>
            </a:xfrm>
            <a:prstGeom prst="rect">
              <a:avLst/>
            </a:prstGeom>
          </p:spPr>
          <p:txBody>
            <a:bodyPr wrap="square">
              <a:spAutoFit/>
            </a:bodyPr>
            <a:lstStyle/>
            <a:p>
              <a:r>
                <a:rPr lang="en-US" altLang="ja-JP" sz="1600" dirty="0">
                  <a:latin typeface="メイリオ" panose="020B0604030504040204" pitchFamily="50" charset="-128"/>
                  <a:ea typeface="メイリオ" panose="020B0604030504040204" pitchFamily="50" charset="-128"/>
                </a:rPr>
                <a:t>Q5:</a:t>
              </a:r>
              <a:r>
                <a:rPr lang="ja-JP" altLang="en-US" sz="1600" dirty="0">
                  <a:latin typeface="メイリオ" panose="020B0604030504040204" pitchFamily="50" charset="-128"/>
                  <a:ea typeface="メイリオ" panose="020B0604030504040204" pitchFamily="50" charset="-128"/>
                </a:rPr>
                <a:t>日本人読影医による遠隔読影サービスを導入したいか？</a:t>
              </a:r>
              <a:endParaRPr lang="en-US" altLang="ja-JP" sz="16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240447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中国における</a:t>
            </a:r>
            <a:r>
              <a:rPr lang="en-US" altLang="ja-JP" dirty="0">
                <a:latin typeface="メイリオ" panose="020B0604030504040204" pitchFamily="50" charset="-128"/>
                <a:ea typeface="メイリオ" panose="020B0604030504040204" pitchFamily="50" charset="-128"/>
              </a:rPr>
              <a:t>AI</a:t>
            </a:r>
            <a:r>
              <a:rPr lang="ja-JP" altLang="en-US" dirty="0">
                <a:latin typeface="メイリオ" panose="020B0604030504040204" pitchFamily="50" charset="-128"/>
                <a:ea typeface="メイリオ" panose="020B0604030504040204" pitchFamily="50" charset="-128"/>
              </a:rPr>
              <a:t>診断ソフトの認証取得状況</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13</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422088"/>
            <a:ext cx="4278219" cy="313208"/>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出所：国家薬品監督管理局公表情報を基にコンソーシアム作成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a:t>
            </a:r>
            <a:r>
              <a:rPr lang="en-US" altLang="ja-JP" dirty="0">
                <a:latin typeface="メイリオ" panose="020B0604030504040204" pitchFamily="50" charset="-128"/>
                <a:ea typeface="メイリオ" panose="020B0604030504040204" pitchFamily="50" charset="-128"/>
              </a:rPr>
              <a:t>AI</a:t>
            </a:r>
            <a:r>
              <a:rPr lang="ja-JP" altLang="en-US" dirty="0">
                <a:latin typeface="メイリオ" panose="020B0604030504040204" pitchFamily="50" charset="-128"/>
                <a:ea typeface="メイリオ" panose="020B0604030504040204" pitchFamily="50" charset="-128"/>
              </a:rPr>
              <a:t>診断</a:t>
            </a:r>
            <a:r>
              <a:rPr lang="ja-JP" altLang="en-US" dirty="0" smtClean="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政策・制度</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医療機器に対する規制（臨床試験を含む</a:t>
            </a:r>
            <a:r>
              <a:rPr lang="ja-JP" altLang="en-US" dirty="0" smtClean="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業界構造・主要企業・競合（日本企業以外）</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en-US" altLang="ja-JP" sz="1400" dirty="0">
                <a:latin typeface="メイリオ" panose="020B0604030504040204" pitchFamily="50" charset="-128"/>
                <a:ea typeface="メイリオ" panose="020B0604030504040204" pitchFamily="50" charset="-128"/>
              </a:rPr>
              <a:t>2017</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月公表の新版</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医疗器械分类目录</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によると、</a:t>
            </a:r>
            <a:r>
              <a:rPr lang="en-US" altLang="ja-JP" sz="1400" dirty="0">
                <a:latin typeface="メイリオ" panose="020B0604030504040204" pitchFamily="50" charset="-128"/>
                <a:ea typeface="メイリオ" panose="020B0604030504040204" pitchFamily="50" charset="-128"/>
              </a:rPr>
              <a:t>AI</a:t>
            </a:r>
            <a:r>
              <a:rPr lang="ja-JP" altLang="en-US" sz="1400" dirty="0">
                <a:latin typeface="メイリオ" panose="020B0604030504040204" pitchFamily="50" charset="-128"/>
                <a:ea typeface="メイリオ" panose="020B0604030504040204" pitchFamily="50" charset="-128"/>
              </a:rPr>
              <a:t>演算により、補助的診断意見のみを提供するものは、「二类医疗器械」、異常部位の自動識別、明確な診断意見を提供できるものは、「第三类医疗器械」として定義される。</a:t>
            </a:r>
            <a:endParaRPr lang="en-US" altLang="ja-JP" sz="1400" dirty="0">
              <a:latin typeface="メイリオ" panose="020B0604030504040204" pitchFamily="50" charset="-128"/>
              <a:ea typeface="メイリオ" panose="020B0604030504040204" pitchFamily="50" charset="-128"/>
            </a:endParaRPr>
          </a:p>
          <a:p>
            <a:pPr marL="285750" indent="-285750">
              <a:lnSpc>
                <a:spcPct val="150000"/>
              </a:lnSpc>
              <a:buClr>
                <a:schemeClr val="tx1"/>
              </a:buClr>
              <a:buFont typeface="Wingdings" panose="05000000000000000000" pitchFamily="2" charset="2"/>
              <a:buChar char="l"/>
            </a:pPr>
            <a:r>
              <a:rPr lang="en-US" altLang="ja-JP" sz="1400" dirty="0">
                <a:latin typeface="メイリオ" panose="020B0604030504040204" pitchFamily="50" charset="-128"/>
                <a:ea typeface="メイリオ" panose="020B0604030504040204" pitchFamily="50" charset="-128"/>
              </a:rPr>
              <a:t>2020</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月時点で「第三类医疗器械」として認定されているソフトウェアは以下の</a:t>
            </a: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製品存在するが、いずれも特定の病変を見分けるもので、全般的に患者の状況を診断できる（≒医師の役割）ものは存在していない。</a:t>
            </a:r>
          </a:p>
        </p:txBody>
      </p:sp>
      <p:graphicFrame>
        <p:nvGraphicFramePr>
          <p:cNvPr id="2" name="表 1">
            <a:extLst>
              <a:ext uri="{FF2B5EF4-FFF2-40B4-BE49-F238E27FC236}">
                <a16:creationId xmlns="" xmlns:a16="http://schemas.microsoft.com/office/drawing/2014/main" id="{87826911-6501-4305-A5CC-6CD2EA2182DE}"/>
              </a:ext>
            </a:extLst>
          </p:cNvPr>
          <p:cNvGraphicFramePr>
            <a:graphicFrameLocks noGrp="1"/>
          </p:cNvGraphicFramePr>
          <p:nvPr>
            <p:extLst>
              <p:ext uri="{D42A27DB-BD31-4B8C-83A1-F6EECF244321}">
                <p14:modId xmlns:p14="http://schemas.microsoft.com/office/powerpoint/2010/main" val="263317365"/>
              </p:ext>
            </p:extLst>
          </p:nvPr>
        </p:nvGraphicFramePr>
        <p:xfrm>
          <a:off x="612396" y="2956559"/>
          <a:ext cx="7594055" cy="3249050"/>
        </p:xfrm>
        <a:graphic>
          <a:graphicData uri="http://schemas.openxmlformats.org/drawingml/2006/table">
            <a:tbl>
              <a:tblPr>
                <a:tableStyleId>{5C22544A-7EE6-4342-B048-85BDC9FD1C3A}</a:tableStyleId>
              </a:tblPr>
              <a:tblGrid>
                <a:gridCol w="1604897">
                  <a:extLst>
                    <a:ext uri="{9D8B030D-6E8A-4147-A177-3AD203B41FA5}">
                      <a16:colId xmlns="" xmlns:a16="http://schemas.microsoft.com/office/drawing/2014/main" val="1142981514"/>
                    </a:ext>
                  </a:extLst>
                </a:gridCol>
                <a:gridCol w="1381170">
                  <a:extLst>
                    <a:ext uri="{9D8B030D-6E8A-4147-A177-3AD203B41FA5}">
                      <a16:colId xmlns="" xmlns:a16="http://schemas.microsoft.com/office/drawing/2014/main" val="2954732845"/>
                    </a:ext>
                  </a:extLst>
                </a:gridCol>
                <a:gridCol w="4607988">
                  <a:extLst>
                    <a:ext uri="{9D8B030D-6E8A-4147-A177-3AD203B41FA5}">
                      <a16:colId xmlns="" xmlns:a16="http://schemas.microsoft.com/office/drawing/2014/main" val="929096495"/>
                    </a:ext>
                  </a:extLst>
                </a:gridCol>
              </a:tblGrid>
              <a:tr h="173585">
                <a:tc>
                  <a:txBody>
                    <a:bodyPr/>
                    <a:lstStyle/>
                    <a:p>
                      <a:pPr algn="ctr"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取得時期</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企業名</a:t>
                      </a: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ソフト名</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2731156329"/>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.1.1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科亜医療</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冠血流予備量比</a:t>
                      </a:r>
                      <a:r>
                        <a:rPr lang="en-US" altLang="ja-JP" sz="1050" u="none" strike="noStrike" dirty="0">
                          <a:effectLst/>
                          <a:latin typeface="メイリオ" panose="020B0604030504040204" pitchFamily="50" charset="-128"/>
                          <a:ea typeface="メイリオ" panose="020B0604030504040204" pitchFamily="50" charset="-128"/>
                        </a:rPr>
                        <a:t>(FFR)</a:t>
                      </a:r>
                      <a:r>
                        <a:rPr lang="ja-JP" altLang="en-US" sz="1050" u="none" strike="noStrike" dirty="0">
                          <a:effectLst/>
                          <a:latin typeface="メイリオ" panose="020B0604030504040204" pitchFamily="50" charset="-128"/>
                          <a:ea typeface="メイリオ" panose="020B0604030504040204" pitchFamily="50" charset="-128"/>
                        </a:rPr>
                        <a:t>計算ソフト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646330232"/>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.2.1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楽普医療</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心電分析ソフト</a:t>
                      </a:r>
                      <a:r>
                        <a:rPr lang="ja-JP" altLang="en-US" sz="1050" u="none" strike="noStrike">
                          <a:effectLst/>
                          <a:latin typeface="メイリオ" panose="020B0604030504040204" pitchFamily="50" charset="-128"/>
                          <a:ea typeface="メイリオ" panose="020B0604030504040204" pitchFamily="50" charset="-128"/>
                        </a:rPr>
                        <a:t>（</a:t>
                      </a:r>
                      <a:r>
                        <a:rPr lang="en-US" altLang="ja-JP" sz="1050" u="none" strike="noStrike">
                          <a:effectLst/>
                          <a:latin typeface="メイリオ" panose="020B0604030504040204" pitchFamily="50" charset="-128"/>
                          <a:ea typeface="メイリオ" panose="020B0604030504040204" pitchFamily="50" charset="-128"/>
                        </a:rPr>
                        <a:t>AI-ECG Platform</a:t>
                      </a:r>
                      <a:r>
                        <a:rPr lang="en-US" altLang="ja-JP" sz="1050" u="none" strike="noStrike" dirty="0">
                          <a:effectLst/>
                          <a:latin typeface="メイリオ" panose="020B0604030504040204" pitchFamily="50" charset="-128"/>
                          <a:ea typeface="メイリオ" panose="020B0604030504040204" pitchFamily="50" charset="-128"/>
                        </a:rPr>
                        <a:t>）</a:t>
                      </a:r>
                      <a:endParaRPr lang="en-US" altLang="ja-JP"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10370966"/>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.6.1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安德医智</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ja-JP" sz="1050" u="none" strike="noStrike" dirty="0">
                          <a:effectLst/>
                          <a:latin typeface="メイリオ" panose="020B0604030504040204" pitchFamily="50" charset="-128"/>
                          <a:ea typeface="メイリオ" panose="020B0604030504040204" pitchFamily="50" charset="-128"/>
                        </a:rPr>
                        <a:t>MR</a:t>
                      </a:r>
                      <a:r>
                        <a:rPr lang="ja-JP" altLang="en-US" sz="1050" u="none" strike="noStrike" dirty="0">
                          <a:effectLst/>
                          <a:latin typeface="メイリオ" panose="020B0604030504040204" pitchFamily="50" charset="-128"/>
                          <a:ea typeface="メイリオ" panose="020B0604030504040204" pitchFamily="50" charset="-128"/>
                        </a:rPr>
                        <a:t>脳内腫瘍</a:t>
                      </a:r>
                      <a:r>
                        <a:rPr lang="en-US" altLang="ja-JP" sz="1050" u="none" strike="noStrike" dirty="0">
                          <a:effectLst/>
                          <a:latin typeface="メイリオ" panose="020B0604030504040204" pitchFamily="50" charset="-128"/>
                          <a:ea typeface="メイリオ" panose="020B0604030504040204" pitchFamily="50" charset="-128"/>
                        </a:rPr>
                        <a:t>AI</a:t>
                      </a:r>
                      <a:r>
                        <a:rPr lang="ja-JP" altLang="en-US" sz="1050" u="none" strike="noStrike" dirty="0">
                          <a:effectLst/>
                          <a:latin typeface="メイリオ" panose="020B0604030504040204" pitchFamily="50" charset="-128"/>
                          <a:ea typeface="メイリオ" panose="020B0604030504040204" pitchFamily="50" charset="-128"/>
                        </a:rPr>
                        <a:t>補助診断ソフト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0339132"/>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.7.1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楽普医療</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心電図機</a:t>
                      </a:r>
                      <a:r>
                        <a:rPr lang="ja-JP" altLang="en-US" sz="1050" u="none" strike="noStrike">
                          <a:effectLst/>
                          <a:latin typeface="メイリオ" panose="020B0604030504040204" pitchFamily="50" charset="-128"/>
                          <a:ea typeface="メイリオ" panose="020B0604030504040204" pitchFamily="50" charset="-128"/>
                        </a:rPr>
                        <a:t>（</a:t>
                      </a:r>
                      <a:r>
                        <a:rPr lang="en-US" altLang="ja-JP" sz="1050" u="none" strike="noStrike">
                          <a:effectLst/>
                          <a:latin typeface="メイリオ" panose="020B0604030504040204" pitchFamily="50" charset="-128"/>
                          <a:ea typeface="メイリオ" panose="020B0604030504040204" pitchFamily="50" charset="-128"/>
                        </a:rPr>
                        <a:t>OmniECGB 120 AI</a:t>
                      </a:r>
                      <a:r>
                        <a:rPr lang="en-US" altLang="ja-JP" sz="1050" u="none" strike="noStrike" dirty="0">
                          <a:effectLst/>
                          <a:latin typeface="メイリオ" panose="020B0604030504040204" pitchFamily="50" charset="-128"/>
                          <a:ea typeface="メイリオ" panose="020B0604030504040204" pitchFamily="50" charset="-128"/>
                        </a:rPr>
                        <a:t>）</a:t>
                      </a:r>
                      <a:endParaRPr 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882717554"/>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.8.1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硅基智能</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糖尿病網膜病変眼底画像補助診断ソフト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735175985"/>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.8.1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sz="1100" u="none" strike="noStrike" dirty="0" err="1">
                          <a:effectLst/>
                          <a:latin typeface="メイリオ" panose="020B0604030504040204" pitchFamily="50" charset="-128"/>
                          <a:ea typeface="メイリオ" panose="020B0604030504040204" pitchFamily="50" charset="-128"/>
                        </a:rPr>
                        <a:t>Airdoc</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糖尿病網膜病変分析ソフト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897259676"/>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.11.1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数坤科技</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冠動脈</a:t>
                      </a:r>
                      <a:r>
                        <a:rPr lang="en-US" altLang="ja-JP" sz="1050" u="none" strike="noStrike" dirty="0">
                          <a:effectLst/>
                          <a:latin typeface="メイリオ" panose="020B0604030504040204" pitchFamily="50" charset="-128"/>
                          <a:ea typeface="メイリオ" panose="020B0604030504040204" pitchFamily="50" charset="-128"/>
                        </a:rPr>
                        <a:t>CT</a:t>
                      </a:r>
                      <a:r>
                        <a:rPr lang="ja-JP" altLang="en-US" sz="1050" u="none" strike="noStrike" dirty="0">
                          <a:effectLst/>
                          <a:latin typeface="メイリオ" panose="020B0604030504040204" pitchFamily="50" charset="-128"/>
                          <a:ea typeface="メイリオ" panose="020B0604030504040204" pitchFamily="50" charset="-128"/>
                        </a:rPr>
                        <a:t>造影画像血管狭窄補助診断ソフト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6913446"/>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.11.1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聯影智能</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骨折</a:t>
                      </a:r>
                      <a:r>
                        <a:rPr lang="en-US" altLang="ja-JP" sz="1050" u="none" strike="noStrike" dirty="0">
                          <a:effectLst/>
                          <a:latin typeface="メイリオ" panose="020B0604030504040204" pitchFamily="50" charset="-128"/>
                          <a:ea typeface="メイリオ" panose="020B0604030504040204" pitchFamily="50" charset="-128"/>
                        </a:rPr>
                        <a:t>CT</a:t>
                      </a:r>
                      <a:r>
                        <a:rPr lang="ja-JP" altLang="en-US" sz="1050" u="none" strike="noStrike" dirty="0">
                          <a:effectLst/>
                          <a:latin typeface="メイリオ" panose="020B0604030504040204" pitchFamily="50" charset="-128"/>
                          <a:ea typeface="メイリオ" panose="020B0604030504040204" pitchFamily="50" charset="-128"/>
                        </a:rPr>
                        <a:t>画像補助解析ソフト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27375257"/>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.11.1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推想科技</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肺結節</a:t>
                      </a:r>
                      <a:r>
                        <a:rPr lang="en-US" altLang="ja-JP" sz="1050" u="none" strike="noStrike" dirty="0">
                          <a:effectLst/>
                          <a:latin typeface="メイリオ" panose="020B0604030504040204" pitchFamily="50" charset="-128"/>
                          <a:ea typeface="メイリオ" panose="020B0604030504040204" pitchFamily="50" charset="-128"/>
                        </a:rPr>
                        <a:t>CT</a:t>
                      </a:r>
                      <a:r>
                        <a:rPr lang="ja-JP" altLang="en-US" sz="1050" u="none" strike="noStrike" dirty="0">
                          <a:effectLst/>
                          <a:latin typeface="メイリオ" panose="020B0604030504040204" pitchFamily="50" charset="-128"/>
                          <a:ea typeface="メイリオ" panose="020B0604030504040204" pitchFamily="50" charset="-128"/>
                        </a:rPr>
                        <a:t>画像補助解析ソフト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34846824"/>
                  </a:ext>
                </a:extLst>
              </a:tr>
              <a:tr h="305981">
                <a:tc>
                  <a:txBody>
                    <a:bodyPr/>
                    <a:lstStyle/>
                    <a:p>
                      <a:pPr algn="ctr" fontAlgn="b"/>
                      <a:r>
                        <a:rPr lang="en-US" altLang="ja-JP" sz="1100" u="none" strike="noStrike" dirty="0">
                          <a:effectLst/>
                          <a:latin typeface="メイリオ" panose="020B0604030504040204" pitchFamily="50" charset="-128"/>
                          <a:ea typeface="メイリオ" panose="020B0604030504040204" pitchFamily="50" charset="-128"/>
                        </a:rPr>
                        <a:t>2020</a:t>
                      </a:r>
                      <a:r>
                        <a:rPr lang="en-US" sz="1100" u="none" strike="noStrike" dirty="0">
                          <a:effectLst/>
                          <a:latin typeface="メイリオ" panose="020B0604030504040204" pitchFamily="50" charset="-128"/>
                          <a:ea typeface="メイリオ" panose="020B0604030504040204" pitchFamily="50" charset="-128"/>
                        </a:rPr>
                        <a:t>.12.1</a:t>
                      </a:r>
                      <a:endParaRPr 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100" u="none" strike="noStrike" dirty="0">
                          <a:effectLst/>
                          <a:latin typeface="メイリオ" panose="020B0604030504040204" pitchFamily="50" charset="-128"/>
                          <a:ea typeface="メイリオ" panose="020B0604030504040204" pitchFamily="50" charset="-128"/>
                        </a:rPr>
                        <a:t>深睿医療</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rPr>
                        <a:t>肺結節</a:t>
                      </a:r>
                      <a:r>
                        <a:rPr lang="en-US" altLang="ja-JP" sz="1050" u="none" strike="noStrike" dirty="0">
                          <a:effectLst/>
                          <a:latin typeface="メイリオ" panose="020B0604030504040204" pitchFamily="50" charset="-128"/>
                          <a:ea typeface="メイリオ" panose="020B0604030504040204" pitchFamily="50" charset="-128"/>
                        </a:rPr>
                        <a:t>CT</a:t>
                      </a:r>
                      <a:r>
                        <a:rPr lang="ja-JP" altLang="en-US" sz="1050" u="none" strike="noStrike" dirty="0">
                          <a:effectLst/>
                          <a:latin typeface="メイリオ" panose="020B0604030504040204" pitchFamily="50" charset="-128"/>
                          <a:ea typeface="メイリオ" panose="020B0604030504040204" pitchFamily="50" charset="-128"/>
                        </a:rPr>
                        <a:t>画像補助解析ソフト</a:t>
                      </a:r>
                      <a:endParaRPr lang="zh-CN"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108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4162364"/>
                  </a:ext>
                </a:extLst>
              </a:tr>
            </a:tbl>
          </a:graphicData>
        </a:graphic>
      </p:graphicFrame>
    </p:spTree>
    <p:extLst>
      <p:ext uri="{BB962C8B-B14F-4D97-AF65-F5344CB8AC3E}">
        <p14:creationId xmlns:p14="http://schemas.microsoft.com/office/powerpoint/2010/main" val="2638273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法的論点の確認において参照した法規等一覧</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政策・制度</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医療機器に対する規制</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 xmlns:a16="http://schemas.microsoft.com/office/drawing/2014/main" id="{C9601D14-52C6-4F59-A076-35C307CE76A8}"/>
              </a:ext>
            </a:extLst>
          </p:cNvPr>
          <p:cNvSpPr txBox="1"/>
          <p:nvPr/>
        </p:nvSpPr>
        <p:spPr>
          <a:xfrm>
            <a:off x="201975" y="876721"/>
            <a:ext cx="8553848" cy="555840"/>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法的論点においては、以下の法規等を基にして法律相談事務所が作成した意見書を基に確認を行った。</a:t>
            </a:r>
          </a:p>
        </p:txBody>
      </p:sp>
      <p:graphicFrame>
        <p:nvGraphicFramePr>
          <p:cNvPr id="3" name="表 2">
            <a:extLst>
              <a:ext uri="{FF2B5EF4-FFF2-40B4-BE49-F238E27FC236}">
                <a16:creationId xmlns="" xmlns:a16="http://schemas.microsoft.com/office/drawing/2014/main" id="{117E69A1-D88E-4E13-9DE2-0820CBB809B4}"/>
              </a:ext>
            </a:extLst>
          </p:cNvPr>
          <p:cNvGraphicFramePr>
            <a:graphicFrameLocks noGrp="1"/>
          </p:cNvGraphicFramePr>
          <p:nvPr>
            <p:extLst>
              <p:ext uri="{D42A27DB-BD31-4B8C-83A1-F6EECF244321}">
                <p14:modId xmlns:p14="http://schemas.microsoft.com/office/powerpoint/2010/main" val="2451757442"/>
              </p:ext>
            </p:extLst>
          </p:nvPr>
        </p:nvGraphicFramePr>
        <p:xfrm>
          <a:off x="559498" y="1616586"/>
          <a:ext cx="8025004" cy="4804013"/>
        </p:xfrm>
        <a:graphic>
          <a:graphicData uri="http://schemas.openxmlformats.org/drawingml/2006/table">
            <a:tbl>
              <a:tblPr/>
              <a:tblGrid>
                <a:gridCol w="520188">
                  <a:extLst>
                    <a:ext uri="{9D8B030D-6E8A-4147-A177-3AD203B41FA5}">
                      <a16:colId xmlns="" xmlns:a16="http://schemas.microsoft.com/office/drawing/2014/main" val="1092822239"/>
                    </a:ext>
                  </a:extLst>
                </a:gridCol>
                <a:gridCol w="927789">
                  <a:extLst>
                    <a:ext uri="{9D8B030D-6E8A-4147-A177-3AD203B41FA5}">
                      <a16:colId xmlns="" xmlns:a16="http://schemas.microsoft.com/office/drawing/2014/main" val="1447900748"/>
                    </a:ext>
                  </a:extLst>
                </a:gridCol>
                <a:gridCol w="6577027">
                  <a:extLst>
                    <a:ext uri="{9D8B030D-6E8A-4147-A177-3AD203B41FA5}">
                      <a16:colId xmlns="" xmlns:a16="http://schemas.microsoft.com/office/drawing/2014/main" val="822081362"/>
                    </a:ext>
                  </a:extLst>
                </a:gridCol>
              </a:tblGrid>
              <a:tr h="159001">
                <a:tc rowSpan="4">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日本法</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医師法</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17</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67316570"/>
                  </a:ext>
                </a:extLst>
              </a:tr>
              <a:tr h="318003">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医療法</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、医療法施行規則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09710550"/>
                  </a:ext>
                </a:extLst>
              </a:tr>
              <a:tr h="159001">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執業医師法</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17300711"/>
                  </a:ext>
                </a:extLst>
              </a:tr>
              <a:tr h="1171310">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その他</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厚生労働省「オンライン診療の適切な実施に関する指針（令和元年</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月一部改訂）」</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厚生労働省「医師法第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17</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条、歯科医師法第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17</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条及び保健師助産師看護師法第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条の解釈について（通知）」</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厚生労働省・経済産業省「健康寿命延伸産業分野における新事業活動のガイドライン」</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厚生労働省医政局医事課、厚生労働省医薬・生活衛生局総務課「新型コロナウイルス感染症の拡大に際しての電話や情報通信機器を用いた診療等の時限的・特例的な取扱いについて」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71907432"/>
                  </a:ext>
                </a:extLst>
              </a:tr>
              <a:tr h="2544022">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中国法</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人民政府</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医療機構管理条例実施細則</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健康診断管理暫定規定</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医学画像診断センター基本基準（試行）</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オンライン診療管理弁法（試行）</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医療機関による遠隔医療サービスを推進することに関する意見</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遠隔医療共同診察の管理を強化する通知</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遠隔医療サービス管理規範（試行）第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号、第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項など</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海外医師来華短期行医暫定管理弁法</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健康診断管理暫定規定第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16</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条など</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インターネット病院管理弁法（試行）</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サイバーセキュリティ法</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サイバーセキュリティ等級保護に関連する規定</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個人情報安全規範</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データ越境移転安全評価ガイドライン（意見募集稿）第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3.7</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条など</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インターネット情報サービス管理弁法第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条など</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marL="171450" indent="-171450" algn="l" fontAlgn="ctr">
                        <a:buFont typeface="Arial" panose="020B0604020202020204" pitchFamily="34" charset="0"/>
                        <a:buChar char="•"/>
                      </a:pP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外商投資電信企業管理規定第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条第</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51945152"/>
                  </a:ext>
                </a:extLst>
              </a:tr>
            </a:tbl>
          </a:graphicData>
        </a:graphic>
      </p:graphicFrame>
      <p:sp>
        <p:nvSpPr>
          <p:cNvPr id="19" name="テキスト ボックス 18">
            <a:extLst>
              <a:ext uri="{FF2B5EF4-FFF2-40B4-BE49-F238E27FC236}">
                <a16:creationId xmlns="" xmlns:a16="http://schemas.microsoft.com/office/drawing/2014/main" id="{549C54E1-5690-4158-AE73-33EBCE73F774}"/>
              </a:ext>
            </a:extLst>
          </p:cNvPr>
          <p:cNvSpPr txBox="1"/>
          <p:nvPr/>
        </p:nvSpPr>
        <p:spPr>
          <a:xfrm>
            <a:off x="293781" y="6422088"/>
            <a:ext cx="4278219" cy="313208"/>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出所：コンソーシアム作成</a:t>
            </a:r>
          </a:p>
        </p:txBody>
      </p:sp>
      <p:sp>
        <p:nvSpPr>
          <p:cNvPr id="7" name="スライド番号プレースホルダー 3">
            <a:extLst>
              <a:ext uri="{FF2B5EF4-FFF2-40B4-BE49-F238E27FC236}">
                <a16:creationId xmlns="" xmlns:a16="http://schemas.microsoft.com/office/drawing/2014/main" id="{86F4D028-68F5-466E-B3F0-9BB007FC82DC}"/>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14</a:t>
            </a:fld>
            <a:endParaRPr kumimoji="1" lang="ja-JP" altLang="en-US"/>
          </a:p>
        </p:txBody>
      </p:sp>
    </p:spTree>
    <p:extLst>
      <p:ext uri="{BB962C8B-B14F-4D97-AF65-F5344CB8AC3E}">
        <p14:creationId xmlns:p14="http://schemas.microsoft.com/office/powerpoint/2010/main" val="169250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オンラインヘルスケア事業者の例</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a:t>
            </a:r>
            <a:r>
              <a:rPr lang="ja-JP" altLang="en-US" dirty="0" smtClean="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業界構造・主要企業・競合（日本企業以外）</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 xmlns:a16="http://schemas.microsoft.com/office/drawing/2014/main" id="{C9601D14-52C6-4F59-A076-35C307CE76A8}"/>
              </a:ext>
            </a:extLst>
          </p:cNvPr>
          <p:cNvSpPr txBox="1"/>
          <p:nvPr/>
        </p:nvSpPr>
        <p:spPr>
          <a:xfrm>
            <a:off x="201975" y="876721"/>
            <a:ext cx="8553848" cy="555840"/>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万里雲は阿里健康と提携し、遠隔読影サービスおよび関連システムサービスを提供している。</a:t>
            </a:r>
          </a:p>
        </p:txBody>
      </p:sp>
      <p:sp>
        <p:nvSpPr>
          <p:cNvPr id="19" name="テキスト ボックス 18">
            <a:extLst>
              <a:ext uri="{FF2B5EF4-FFF2-40B4-BE49-F238E27FC236}">
                <a16:creationId xmlns="" xmlns:a16="http://schemas.microsoft.com/office/drawing/2014/main" id="{549C54E1-5690-4158-AE73-33EBCE73F774}"/>
              </a:ext>
            </a:extLst>
          </p:cNvPr>
          <p:cNvSpPr txBox="1"/>
          <p:nvPr/>
        </p:nvSpPr>
        <p:spPr>
          <a:xfrm>
            <a:off x="293781" y="6422088"/>
            <a:ext cx="7610504" cy="313208"/>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出所：万里雲会社</a:t>
            </a:r>
            <a:r>
              <a:rPr kumimoji="1" lang="en-US" altLang="ja-JP" sz="1000" dirty="0">
                <a:latin typeface="メイリオ" panose="020B0604030504040204" pitchFamily="50" charset="-128"/>
                <a:ea typeface="メイリオ" panose="020B0604030504040204" pitchFamily="50" charset="-128"/>
              </a:rPr>
              <a:t>HP</a:t>
            </a:r>
            <a:r>
              <a:rPr kumimoji="1" lang="ja-JP" altLang="en-US" sz="1000" dirty="0">
                <a:latin typeface="メイリオ" panose="020B0604030504040204" pitchFamily="50" charset="-128"/>
                <a:ea typeface="メイリオ" panose="020B0604030504040204" pitchFamily="50" charset="-128"/>
              </a:rPr>
              <a:t>を参考にコンソーシアム作成</a:t>
            </a:r>
          </a:p>
        </p:txBody>
      </p:sp>
      <p:sp>
        <p:nvSpPr>
          <p:cNvPr id="55" name="object 7">
            <a:extLst>
              <a:ext uri="{FF2B5EF4-FFF2-40B4-BE49-F238E27FC236}">
                <a16:creationId xmlns="" xmlns:a16="http://schemas.microsoft.com/office/drawing/2014/main" id="{DC16527A-939C-4CE9-AB7E-37755EB71DB1}"/>
              </a:ext>
            </a:extLst>
          </p:cNvPr>
          <p:cNvSpPr txBox="1"/>
          <p:nvPr/>
        </p:nvSpPr>
        <p:spPr>
          <a:xfrm>
            <a:off x="1978279" y="1663430"/>
            <a:ext cx="1027049" cy="228909"/>
          </a:xfrm>
          <a:prstGeom prst="rect">
            <a:avLst/>
          </a:prstGeom>
        </p:spPr>
        <p:txBody>
          <a:bodyPr vert="horz" wrap="square" lIns="0" tIns="13335" rIns="0" bIns="0" rtlCol="0">
            <a:spAutoFit/>
          </a:bodyPr>
          <a:lstStyle/>
          <a:p>
            <a:pPr marL="12700" defTabSz="914400">
              <a:spcBef>
                <a:spcPts val="105"/>
              </a:spcBef>
              <a:tabLst>
                <a:tab pos="4840605" algn="l"/>
              </a:tabLst>
            </a:pPr>
            <a:r>
              <a:rPr kumimoji="1" sz="1400" u="sng" dirty="0" err="1">
                <a:solidFill>
                  <a:prstClr val="black"/>
                </a:solidFill>
                <a:latin typeface="メイリオ" panose="020B0604030504040204" pitchFamily="50" charset="-128"/>
                <a:ea typeface="メイリオ" panose="020B0604030504040204" pitchFamily="50" charset="-128"/>
                <a:cs typeface="ZWAdobeF" pitchFamily="2" charset="0"/>
              </a:rPr>
              <a:t>会社概要</a:t>
            </a:r>
            <a:endParaRPr kumimoji="1" sz="1400" u="sng" dirty="0">
              <a:solidFill>
                <a:prstClr val="black"/>
              </a:solidFill>
              <a:latin typeface="メイリオ" panose="020B0604030504040204" pitchFamily="50" charset="-128"/>
              <a:ea typeface="メイリオ" panose="020B0604030504040204" pitchFamily="50" charset="-128"/>
              <a:cs typeface="ZWAdobeF" pitchFamily="2" charset="0"/>
            </a:endParaRPr>
          </a:p>
        </p:txBody>
      </p:sp>
      <p:graphicFrame>
        <p:nvGraphicFramePr>
          <p:cNvPr id="2" name="表 3">
            <a:extLst>
              <a:ext uri="{FF2B5EF4-FFF2-40B4-BE49-F238E27FC236}">
                <a16:creationId xmlns="" xmlns:a16="http://schemas.microsoft.com/office/drawing/2014/main" id="{74FC54D8-F62D-487A-9E5E-2F9967D0BD99}"/>
              </a:ext>
            </a:extLst>
          </p:cNvPr>
          <p:cNvGraphicFramePr>
            <a:graphicFrameLocks noGrp="1"/>
          </p:cNvGraphicFramePr>
          <p:nvPr>
            <p:extLst>
              <p:ext uri="{D42A27DB-BD31-4B8C-83A1-F6EECF244321}">
                <p14:modId xmlns:p14="http://schemas.microsoft.com/office/powerpoint/2010/main" val="2929609825"/>
              </p:ext>
            </p:extLst>
          </p:nvPr>
        </p:nvGraphicFramePr>
        <p:xfrm>
          <a:off x="372207" y="2006975"/>
          <a:ext cx="3988778" cy="3840698"/>
        </p:xfrm>
        <a:graphic>
          <a:graphicData uri="http://schemas.openxmlformats.org/drawingml/2006/table">
            <a:tbl>
              <a:tblPr firstCol="1" bandRow="1">
                <a:tableStyleId>{5C22544A-7EE6-4342-B048-85BDC9FD1C3A}</a:tableStyleId>
              </a:tblPr>
              <a:tblGrid>
                <a:gridCol w="1130618">
                  <a:extLst>
                    <a:ext uri="{9D8B030D-6E8A-4147-A177-3AD203B41FA5}">
                      <a16:colId xmlns="" xmlns:a16="http://schemas.microsoft.com/office/drawing/2014/main" val="1573038762"/>
                    </a:ext>
                  </a:extLst>
                </a:gridCol>
                <a:gridCol w="2858160">
                  <a:extLst>
                    <a:ext uri="{9D8B030D-6E8A-4147-A177-3AD203B41FA5}">
                      <a16:colId xmlns="" xmlns:a16="http://schemas.microsoft.com/office/drawing/2014/main" val="4053034489"/>
                    </a:ext>
                  </a:extLst>
                </a:gridCol>
              </a:tblGrid>
              <a:tr h="396312">
                <a:tc>
                  <a:txBody>
                    <a:bodyPr/>
                    <a:lstStyle/>
                    <a:p>
                      <a:r>
                        <a:rPr kumimoji="1" lang="ja-JP" altLang="en-US" sz="1200" dirty="0">
                          <a:latin typeface="メイリオ" panose="020B0604030504040204" pitchFamily="50" charset="-128"/>
                          <a:ea typeface="メイリオ" panose="020B0604030504040204" pitchFamily="50" charset="-128"/>
                        </a:rPr>
                        <a:t>名称</a:t>
                      </a:r>
                    </a:p>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r>
                        <a:rPr kumimoji="1" lang="zh-CN" altLang="en-US" sz="1200" dirty="0">
                          <a:latin typeface="メイリオ" panose="020B0604030504040204" pitchFamily="50" charset="-128"/>
                          <a:ea typeface="メイリオ" panose="020B0604030504040204" pitchFamily="50" charset="-128"/>
                        </a:rPr>
                        <a:t>万里云医疗信息科技（北京）有限公司</a:t>
                      </a:r>
                    </a:p>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 xmlns:a16="http://schemas.microsoft.com/office/drawing/2014/main" val="120383615"/>
                  </a:ext>
                </a:extLst>
              </a:tr>
              <a:tr h="396312">
                <a:tc>
                  <a:txBody>
                    <a:bodyPr/>
                    <a:lstStyle/>
                    <a:p>
                      <a:r>
                        <a:rPr kumimoji="1" lang="ja-JP" altLang="en-US" sz="1200" dirty="0">
                          <a:latin typeface="メイリオ" panose="020B0604030504040204" pitchFamily="50" charset="-128"/>
                          <a:ea typeface="メイリオ" panose="020B0604030504040204" pitchFamily="50" charset="-128"/>
                        </a:rPr>
                        <a:t>設立</a:t>
                      </a:r>
                    </a:p>
                  </a:txBody>
                  <a:tcPr/>
                </a:tc>
                <a:tc>
                  <a:txBody>
                    <a:bodyPr/>
                    <a:lstStyle/>
                    <a:p>
                      <a:r>
                        <a:rPr kumimoji="1" lang="en-US" altLang="ja-JP" sz="1200" dirty="0">
                          <a:latin typeface="メイリオ" panose="020B0604030504040204" pitchFamily="50" charset="-128"/>
                          <a:ea typeface="メイリオ" panose="020B0604030504040204" pitchFamily="50" charset="-128"/>
                        </a:rPr>
                        <a:t>2009</a:t>
                      </a:r>
                      <a:r>
                        <a:rPr kumimoji="1" lang="ja-JP" altLang="en-US" sz="1200" dirty="0">
                          <a:latin typeface="メイリオ" panose="020B0604030504040204" pitchFamily="50" charset="-128"/>
                          <a:ea typeface="メイリオ" panose="020B0604030504040204" pitchFamily="50" charset="-128"/>
                        </a:rPr>
                        <a:t>年</a:t>
                      </a:r>
                      <a:r>
                        <a:rPr kumimoji="1" lang="en-US" altLang="ja-JP" sz="1200" dirty="0">
                          <a:latin typeface="メイリオ" panose="020B0604030504040204" pitchFamily="50" charset="-128"/>
                          <a:ea typeface="メイリオ" panose="020B0604030504040204" pitchFamily="50" charset="-128"/>
                        </a:rPr>
                        <a:t>6</a:t>
                      </a:r>
                      <a:r>
                        <a:rPr kumimoji="1" lang="ja-JP" altLang="en-US" sz="1200" dirty="0">
                          <a:latin typeface="メイリオ" panose="020B0604030504040204" pitchFamily="50" charset="-128"/>
                          <a:ea typeface="メイリオ" panose="020B0604030504040204" pitchFamily="50" charset="-128"/>
                        </a:rPr>
                        <a:t>月</a:t>
                      </a:r>
                    </a:p>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 xmlns:a16="http://schemas.microsoft.com/office/drawing/2014/main" val="1870149697"/>
                  </a:ext>
                </a:extLst>
              </a:tr>
              <a:tr h="396312">
                <a:tc>
                  <a:txBody>
                    <a:bodyPr/>
                    <a:lstStyle/>
                    <a:p>
                      <a:r>
                        <a:rPr kumimoji="1" lang="ja-JP" altLang="en-US" sz="1200" dirty="0">
                          <a:latin typeface="メイリオ" panose="020B0604030504040204" pitchFamily="50" charset="-128"/>
                          <a:ea typeface="メイリオ" panose="020B0604030504040204" pitchFamily="50" charset="-128"/>
                        </a:rPr>
                        <a:t>資本金</a:t>
                      </a:r>
                    </a:p>
                  </a:txBody>
                  <a:tcPr/>
                </a:tc>
                <a:tc>
                  <a:txBody>
                    <a:bodyPr/>
                    <a:lstStyle/>
                    <a:p>
                      <a:r>
                        <a:rPr kumimoji="1" lang="ja-JP" altLang="en-US" sz="1200" dirty="0">
                          <a:latin typeface="メイリオ" panose="020B0604030504040204" pitchFamily="50" charset="-128"/>
                          <a:ea typeface="メイリオ" panose="020B0604030504040204" pitchFamily="50" charset="-128"/>
                        </a:rPr>
                        <a:t>約</a:t>
                      </a:r>
                      <a:r>
                        <a:rPr kumimoji="1" lang="en-US" altLang="ja-JP" sz="1200" dirty="0">
                          <a:latin typeface="メイリオ" panose="020B0604030504040204" pitchFamily="50" charset="-128"/>
                          <a:ea typeface="メイリオ" panose="020B0604030504040204" pitchFamily="50" charset="-128"/>
                        </a:rPr>
                        <a:t>1,067</a:t>
                      </a:r>
                      <a:r>
                        <a:rPr kumimoji="1" lang="ja-JP" altLang="en-US" sz="1200" dirty="0">
                          <a:latin typeface="メイリオ" panose="020B0604030504040204" pitchFamily="50" charset="-128"/>
                          <a:ea typeface="メイリオ" panose="020B0604030504040204" pitchFamily="50" charset="-128"/>
                        </a:rPr>
                        <a:t>万元</a:t>
                      </a:r>
                    </a:p>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 xmlns:a16="http://schemas.microsoft.com/office/drawing/2014/main" val="3459236791"/>
                  </a:ext>
                </a:extLst>
              </a:tr>
              <a:tr h="1188938">
                <a:tc>
                  <a:txBody>
                    <a:bodyPr/>
                    <a:lstStyle/>
                    <a:p>
                      <a:r>
                        <a:rPr kumimoji="1" lang="ja-JP" altLang="en-US" sz="1200" dirty="0">
                          <a:latin typeface="メイリオ" panose="020B0604030504040204" pitchFamily="50" charset="-128"/>
                          <a:ea typeface="メイリオ" panose="020B0604030504040204" pitchFamily="50" charset="-128"/>
                        </a:rPr>
                        <a:t>事業内容</a:t>
                      </a:r>
                    </a:p>
                  </a:txBody>
                  <a:tcPr/>
                </a:tc>
                <a:tc>
                  <a:txBody>
                    <a:bodyPr/>
                    <a:lstStyle/>
                    <a:p>
                      <a:r>
                        <a:rPr kumimoji="1" lang="ja-JP" altLang="en-US" sz="1200" dirty="0">
                          <a:latin typeface="メイリオ" panose="020B0604030504040204" pitchFamily="50" charset="-128"/>
                          <a:ea typeface="メイリオ" panose="020B0604030504040204" pitchFamily="50" charset="-128"/>
                        </a:rPr>
                        <a:t>・遠隔読影読影センター（読影のモビリティ化）</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a:latin typeface="メイリオ" panose="020B0604030504040204" pitchFamily="50" charset="-128"/>
                          <a:ea typeface="メイリオ" panose="020B0604030504040204" pitchFamily="50" charset="-128"/>
                        </a:rPr>
                        <a:t>・ビッグデータを用いて携帯、パソコンなどの端末</a:t>
                      </a:r>
                      <a:r>
                        <a:rPr kumimoji="1" lang="en-US" altLang="ja-JP" sz="1200" dirty="0">
                          <a:latin typeface="メイリオ" panose="020B0604030504040204" pitchFamily="50" charset="-128"/>
                          <a:ea typeface="メイリオ" panose="020B0604030504040204" pitchFamily="50" charset="-128"/>
                        </a:rPr>
                        <a:t>app</a:t>
                      </a:r>
                      <a:r>
                        <a:rPr kumimoji="1" lang="ja-JP" altLang="en-US" sz="1200" dirty="0">
                          <a:latin typeface="メイリオ" panose="020B0604030504040204" pitchFamily="50" charset="-128"/>
                          <a:ea typeface="メイリオ" panose="020B0604030504040204" pitchFamily="50" charset="-128"/>
                        </a:rPr>
                        <a:t>での診断</a:t>
                      </a:r>
                    </a:p>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AI</a:t>
                      </a:r>
                    </a:p>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 xmlns:a16="http://schemas.microsoft.com/office/drawing/2014/main" val="1041888068"/>
                  </a:ext>
                </a:extLst>
              </a:tr>
              <a:tr h="554837">
                <a:tc>
                  <a:txBody>
                    <a:bodyPr/>
                    <a:lstStyle/>
                    <a:p>
                      <a:r>
                        <a:rPr kumimoji="1" lang="ja-JP" altLang="en-US" sz="1200" dirty="0">
                          <a:latin typeface="メイリオ" panose="020B0604030504040204" pitchFamily="50" charset="-128"/>
                          <a:ea typeface="メイリオ" panose="020B0604030504040204" pitchFamily="50" charset="-128"/>
                        </a:rPr>
                        <a:t>営業許可</a:t>
                      </a:r>
                    </a:p>
                  </a:txBody>
                  <a:tcPr/>
                </a:tc>
                <a:tc>
                  <a:txBody>
                    <a:bodyPr/>
                    <a:lstStyle/>
                    <a:p>
                      <a:r>
                        <a:rPr kumimoji="1" lang="ja-JP" altLang="en-US" sz="1200" dirty="0">
                          <a:latin typeface="メイリオ" panose="020B0604030504040204" pitchFamily="50" charset="-128"/>
                          <a:ea typeface="メイリオ" panose="020B0604030504040204" pitchFamily="50" charset="-128"/>
                        </a:rPr>
                        <a:t>健康管理コンサル、教育コンサル、</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a:latin typeface="メイリオ" panose="020B0604030504040204" pitchFamily="50" charset="-128"/>
                          <a:ea typeface="メイリオ" panose="020B0604030504040204" pitchFamily="50" charset="-128"/>
                        </a:rPr>
                        <a:t>医療機器販売など</a:t>
                      </a:r>
                    </a:p>
                    <a:p>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 xmlns:a16="http://schemas.microsoft.com/office/drawing/2014/main" val="316893225"/>
                  </a:ext>
                </a:extLst>
              </a:tr>
              <a:tr h="554837">
                <a:tc>
                  <a:txBody>
                    <a:bodyPr/>
                    <a:lstStyle/>
                    <a:p>
                      <a:r>
                        <a:rPr kumimoji="1" lang="ja-JP" altLang="en-US" sz="1200" dirty="0">
                          <a:latin typeface="メイリオ" panose="020B0604030504040204" pitchFamily="50" charset="-128"/>
                          <a:ea typeface="メイリオ" panose="020B0604030504040204" pitchFamily="50" charset="-128"/>
                        </a:rPr>
                        <a:t>拠点</a:t>
                      </a:r>
                    </a:p>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r>
                        <a:rPr kumimoji="1" lang="ja-JP" altLang="en-US" sz="1200" dirty="0">
                          <a:latin typeface="メイリオ" panose="020B0604030504040204" pitchFamily="50" charset="-128"/>
                          <a:ea typeface="メイリオ" panose="020B0604030504040204" pitchFamily="50" charset="-128"/>
                        </a:rPr>
                        <a:t>遠隔読影：</a:t>
                      </a:r>
                      <a:r>
                        <a:rPr kumimoji="1" lang="en-US" altLang="ja-JP" sz="1200" dirty="0">
                          <a:latin typeface="メイリオ" panose="020B0604030504040204" pitchFamily="50" charset="-128"/>
                          <a:ea typeface="メイリオ" panose="020B0604030504040204" pitchFamily="50" charset="-128"/>
                        </a:rPr>
                        <a:t>8</a:t>
                      </a:r>
                      <a:r>
                        <a:rPr kumimoji="1" lang="ja-JP" altLang="en-US" sz="1200" dirty="0">
                          <a:latin typeface="メイリオ" panose="020B0604030504040204" pitchFamily="50" charset="-128"/>
                          <a:ea typeface="メイリオ" panose="020B0604030504040204" pitchFamily="50" charset="-128"/>
                        </a:rPr>
                        <a:t>ヶ所</a:t>
                      </a:r>
                    </a:p>
                    <a:p>
                      <a:r>
                        <a:rPr kumimoji="1" lang="ja-JP" altLang="en-US" sz="1200" dirty="0">
                          <a:latin typeface="メイリオ" panose="020B0604030504040204" pitchFamily="50" charset="-128"/>
                          <a:ea typeface="メイリオ" panose="020B0604030504040204" pitchFamily="50" charset="-128"/>
                        </a:rPr>
                        <a:t>読影センター：北京、郑州、武汉、</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a:latin typeface="メイリオ" panose="020B0604030504040204" pitchFamily="50" charset="-128"/>
                          <a:ea typeface="メイリオ" panose="020B0604030504040204" pitchFamily="50" charset="-128"/>
                        </a:rPr>
                        <a:t>山東</a:t>
                      </a:r>
                    </a:p>
                  </a:txBody>
                  <a:tcPr/>
                </a:tc>
                <a:extLst>
                  <a:ext uri="{0D108BD9-81ED-4DB2-BD59-A6C34878D82A}">
                    <a16:rowId xmlns="" xmlns:a16="http://schemas.microsoft.com/office/drawing/2014/main" val="1728731377"/>
                  </a:ext>
                </a:extLst>
              </a:tr>
            </a:tbl>
          </a:graphicData>
        </a:graphic>
      </p:graphicFrame>
      <p:sp>
        <p:nvSpPr>
          <p:cNvPr id="77" name="object 7">
            <a:extLst>
              <a:ext uri="{FF2B5EF4-FFF2-40B4-BE49-F238E27FC236}">
                <a16:creationId xmlns="" xmlns:a16="http://schemas.microsoft.com/office/drawing/2014/main" id="{FDB1E0E9-1D3A-40A8-8101-26720BB8A604}"/>
              </a:ext>
            </a:extLst>
          </p:cNvPr>
          <p:cNvSpPr txBox="1"/>
          <p:nvPr/>
        </p:nvSpPr>
        <p:spPr>
          <a:xfrm>
            <a:off x="5013653" y="1663430"/>
            <a:ext cx="3122192" cy="228909"/>
          </a:xfrm>
          <a:prstGeom prst="rect">
            <a:avLst/>
          </a:prstGeom>
        </p:spPr>
        <p:txBody>
          <a:bodyPr vert="horz" wrap="square" lIns="0" tIns="13335" rIns="0" bIns="0" rtlCol="0">
            <a:spAutoFit/>
          </a:bodyPr>
          <a:lstStyle/>
          <a:p>
            <a:pPr marL="12700" algn="ctr" defTabSz="914400">
              <a:spcBef>
                <a:spcPts val="105"/>
              </a:spcBef>
              <a:tabLst>
                <a:tab pos="4840605" algn="l"/>
              </a:tabLst>
            </a:pPr>
            <a:r>
              <a:rPr kumimoji="1" lang="ja-JP" altLang="en-US" sz="1400" u="sng" dirty="0">
                <a:solidFill>
                  <a:prstClr val="black"/>
                </a:solidFill>
                <a:latin typeface="メイリオ" panose="020B0604030504040204" pitchFamily="50" charset="-128"/>
                <a:ea typeface="メイリオ" panose="020B0604030504040204" pitchFamily="50" charset="-128"/>
                <a:cs typeface="ZWAdobeF" pitchFamily="2" charset="0"/>
              </a:rPr>
              <a:t>オンラインサービスのイメージ</a:t>
            </a:r>
            <a:endParaRPr kumimoji="1" sz="1400" u="sng" dirty="0">
              <a:solidFill>
                <a:prstClr val="black"/>
              </a:solidFill>
              <a:latin typeface="メイリオ" panose="020B0604030504040204" pitchFamily="50" charset="-128"/>
              <a:ea typeface="メイリオ" panose="020B0604030504040204" pitchFamily="50" charset="-128"/>
              <a:cs typeface="ZWAdobeF" pitchFamily="2" charset="0"/>
            </a:endParaRPr>
          </a:p>
        </p:txBody>
      </p:sp>
      <p:pic>
        <p:nvPicPr>
          <p:cNvPr id="6" name="図 5">
            <a:extLst>
              <a:ext uri="{FF2B5EF4-FFF2-40B4-BE49-F238E27FC236}">
                <a16:creationId xmlns="" xmlns:a16="http://schemas.microsoft.com/office/drawing/2014/main" id="{E5A5EC8D-FDA4-47EE-BEA6-5F4DD0AA9D3A}"/>
              </a:ext>
            </a:extLst>
          </p:cNvPr>
          <p:cNvPicPr>
            <a:picLocks noChangeAspect="1"/>
          </p:cNvPicPr>
          <p:nvPr/>
        </p:nvPicPr>
        <p:blipFill>
          <a:blip r:embed="rId4"/>
          <a:stretch>
            <a:fillRect/>
          </a:stretch>
        </p:blipFill>
        <p:spPr>
          <a:xfrm>
            <a:off x="4461615" y="1987106"/>
            <a:ext cx="4294208" cy="3445002"/>
          </a:xfrm>
          <a:prstGeom prst="rect">
            <a:avLst/>
          </a:prstGeom>
        </p:spPr>
      </p:pic>
      <p:sp>
        <p:nvSpPr>
          <p:cNvPr id="10" name="スライド番号プレースホルダー 3">
            <a:extLst>
              <a:ext uri="{FF2B5EF4-FFF2-40B4-BE49-F238E27FC236}">
                <a16:creationId xmlns="" xmlns:a16="http://schemas.microsoft.com/office/drawing/2014/main" id="{45259321-5290-4101-B1EF-4559A0BE0AB4}"/>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15</a:t>
            </a:fld>
            <a:endParaRPr kumimoji="1" lang="ja-JP" altLang="en-US"/>
          </a:p>
        </p:txBody>
      </p:sp>
    </p:spTree>
    <p:extLst>
      <p:ext uri="{BB962C8B-B14F-4D97-AF65-F5344CB8AC3E}">
        <p14:creationId xmlns:p14="http://schemas.microsoft.com/office/powerpoint/2010/main" val="2094117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中国における画像データと読影医の増加</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2</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出所：中国医師協会第十三次放射科医師年会公表資料を基にコンソーシアム作成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中国／読影</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2</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医療・公衆衛生</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医療従事者数・構造</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中国では、撮像された画像データが毎年約</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のペースで増加しているが、対して読影医数は毎年</a:t>
            </a:r>
            <a:r>
              <a:rPr lang="en-US" altLang="ja-JP" sz="1400" dirty="0">
                <a:latin typeface="メイリオ" panose="020B0604030504040204" pitchFamily="50" charset="-128"/>
                <a:ea typeface="メイリオ" panose="020B0604030504040204" pitchFamily="50" charset="-128"/>
              </a:rPr>
              <a:t>4.1%</a:t>
            </a:r>
            <a:r>
              <a:rPr lang="ja-JP" altLang="en-US" sz="1400" dirty="0">
                <a:latin typeface="メイリオ" panose="020B0604030504040204" pitchFamily="50" charset="-128"/>
                <a:ea typeface="メイリオ" panose="020B0604030504040204" pitchFamily="50" charset="-128"/>
              </a:rPr>
              <a:t>のペースでの増加にとどまり、読影医資源の不足は深刻さが年々増している。</a:t>
            </a:r>
          </a:p>
        </p:txBody>
      </p:sp>
      <p:sp>
        <p:nvSpPr>
          <p:cNvPr id="22" name="正方形/長方形 21">
            <a:extLst>
              <a:ext uri="{FF2B5EF4-FFF2-40B4-BE49-F238E27FC236}">
                <a16:creationId xmlns="" xmlns:a16="http://schemas.microsoft.com/office/drawing/2014/main" id="{61253A7D-3FE3-4119-B6FF-1D6C29A23681}"/>
              </a:ext>
            </a:extLst>
          </p:cNvPr>
          <p:cNvSpPr/>
          <p:nvPr/>
        </p:nvSpPr>
        <p:spPr>
          <a:xfrm>
            <a:off x="468086" y="2072345"/>
            <a:ext cx="8316685" cy="4146551"/>
          </a:xfrm>
          <a:prstGeom prst="rect">
            <a:avLst/>
          </a:prstGeom>
          <a:noFill/>
          <a:ln>
            <a:solidFill>
              <a:schemeClr val="tx1"/>
            </a:solidFill>
          </a:ln>
        </p:spPr>
        <p:txBody>
          <a:bodyPr wrap="square" rtlCol="0" anchor="ctr">
            <a:noAutofit/>
          </a:bodyP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 xmlns:a16="http://schemas.microsoft.com/office/drawing/2014/main" id="{4928F8B6-B653-407E-9D62-1A07AC1A2A12}"/>
              </a:ext>
            </a:extLst>
          </p:cNvPr>
          <p:cNvSpPr txBox="1"/>
          <p:nvPr/>
        </p:nvSpPr>
        <p:spPr>
          <a:xfrm>
            <a:off x="2550252" y="1807200"/>
            <a:ext cx="3984771" cy="295916"/>
          </a:xfrm>
          <a:prstGeom prst="rect">
            <a:avLst/>
          </a:prstGeom>
          <a:noFill/>
        </p:spPr>
        <p:txBody>
          <a:bodyPr wrap="square" rtlCol="0">
            <a:noAutofit/>
          </a:bodyPr>
          <a:lstStyle/>
          <a:p>
            <a:pPr algn="ctr"/>
            <a:r>
              <a:rPr kumimoji="1" lang="ja-JP" altLang="en-US" sz="1200" dirty="0">
                <a:latin typeface="メイリオ" panose="020B0604030504040204" pitchFamily="50" charset="-128"/>
                <a:ea typeface="メイリオ" panose="020B0604030504040204" pitchFamily="50" charset="-128"/>
              </a:rPr>
              <a:t>中国における画像データ量と読影医数の推移</a:t>
            </a:r>
          </a:p>
        </p:txBody>
      </p:sp>
      <p:graphicFrame>
        <p:nvGraphicFramePr>
          <p:cNvPr id="24" name="グラフ 23">
            <a:extLst>
              <a:ext uri="{FF2B5EF4-FFF2-40B4-BE49-F238E27FC236}">
                <a16:creationId xmlns="" xmlns:a16="http://schemas.microsoft.com/office/drawing/2014/main" id="{878D51A0-6FC9-47F4-AC76-0959BDF0A150}"/>
              </a:ext>
            </a:extLst>
          </p:cNvPr>
          <p:cNvGraphicFramePr>
            <a:graphicFrameLocks/>
          </p:cNvGraphicFramePr>
          <p:nvPr/>
        </p:nvGraphicFramePr>
        <p:xfrm>
          <a:off x="664030" y="2206812"/>
          <a:ext cx="7917907" cy="33001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表 24">
            <a:extLst>
              <a:ext uri="{FF2B5EF4-FFF2-40B4-BE49-F238E27FC236}">
                <a16:creationId xmlns="" xmlns:a16="http://schemas.microsoft.com/office/drawing/2014/main" id="{8340A890-ACB0-4899-A2D1-2F723112BAC4}"/>
              </a:ext>
            </a:extLst>
          </p:cNvPr>
          <p:cNvGraphicFramePr>
            <a:graphicFrameLocks noGrp="1"/>
          </p:cNvGraphicFramePr>
          <p:nvPr/>
        </p:nvGraphicFramePr>
        <p:xfrm>
          <a:off x="1233182" y="5591069"/>
          <a:ext cx="6988025" cy="542889"/>
        </p:xfrm>
        <a:graphic>
          <a:graphicData uri="http://schemas.openxmlformats.org/drawingml/2006/table">
            <a:tbl>
              <a:tblPr/>
              <a:tblGrid>
                <a:gridCol w="1038398">
                  <a:extLst>
                    <a:ext uri="{9D8B030D-6E8A-4147-A177-3AD203B41FA5}">
                      <a16:colId xmlns="" xmlns:a16="http://schemas.microsoft.com/office/drawing/2014/main" val="1001667630"/>
                    </a:ext>
                  </a:extLst>
                </a:gridCol>
                <a:gridCol w="889334">
                  <a:extLst>
                    <a:ext uri="{9D8B030D-6E8A-4147-A177-3AD203B41FA5}">
                      <a16:colId xmlns="" xmlns:a16="http://schemas.microsoft.com/office/drawing/2014/main" val="3312822748"/>
                    </a:ext>
                  </a:extLst>
                </a:gridCol>
                <a:gridCol w="722899">
                  <a:extLst>
                    <a:ext uri="{9D8B030D-6E8A-4147-A177-3AD203B41FA5}">
                      <a16:colId xmlns="" xmlns:a16="http://schemas.microsoft.com/office/drawing/2014/main" val="2982333157"/>
                    </a:ext>
                  </a:extLst>
                </a:gridCol>
                <a:gridCol w="722899">
                  <a:extLst>
                    <a:ext uri="{9D8B030D-6E8A-4147-A177-3AD203B41FA5}">
                      <a16:colId xmlns="" xmlns:a16="http://schemas.microsoft.com/office/drawing/2014/main" val="2346740299"/>
                    </a:ext>
                  </a:extLst>
                </a:gridCol>
                <a:gridCol w="722899">
                  <a:extLst>
                    <a:ext uri="{9D8B030D-6E8A-4147-A177-3AD203B41FA5}">
                      <a16:colId xmlns="" xmlns:a16="http://schemas.microsoft.com/office/drawing/2014/main" val="265365108"/>
                    </a:ext>
                  </a:extLst>
                </a:gridCol>
                <a:gridCol w="722899">
                  <a:extLst>
                    <a:ext uri="{9D8B030D-6E8A-4147-A177-3AD203B41FA5}">
                      <a16:colId xmlns="" xmlns:a16="http://schemas.microsoft.com/office/drawing/2014/main" val="3413929799"/>
                    </a:ext>
                  </a:extLst>
                </a:gridCol>
                <a:gridCol w="722899">
                  <a:extLst>
                    <a:ext uri="{9D8B030D-6E8A-4147-A177-3AD203B41FA5}">
                      <a16:colId xmlns="" xmlns:a16="http://schemas.microsoft.com/office/drawing/2014/main" val="63650000"/>
                    </a:ext>
                  </a:extLst>
                </a:gridCol>
                <a:gridCol w="722899">
                  <a:extLst>
                    <a:ext uri="{9D8B030D-6E8A-4147-A177-3AD203B41FA5}">
                      <a16:colId xmlns="" xmlns:a16="http://schemas.microsoft.com/office/drawing/2014/main" val="947094590"/>
                    </a:ext>
                  </a:extLst>
                </a:gridCol>
                <a:gridCol w="722899">
                  <a:extLst>
                    <a:ext uri="{9D8B030D-6E8A-4147-A177-3AD203B41FA5}">
                      <a16:colId xmlns="" xmlns:a16="http://schemas.microsoft.com/office/drawing/2014/main" val="285339163"/>
                    </a:ext>
                  </a:extLst>
                </a:gridCol>
              </a:tblGrid>
              <a:tr h="180963">
                <a:tc>
                  <a:txBody>
                    <a:bodyPr/>
                    <a:lstStyle/>
                    <a:p>
                      <a:pPr algn="l" fontAlgn="b"/>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2016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2022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01086232"/>
                  </a:ext>
                </a:extLst>
              </a:tr>
              <a:tr h="180963">
                <a:tc>
                  <a:txBody>
                    <a:bodyPr/>
                    <a:lstStyle/>
                    <a:p>
                      <a:pPr algn="l" fontAlgn="b"/>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放射線医数（名）</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86,303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89,841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93,525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97,359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101,351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105,507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109,832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114,335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16514983"/>
                  </a:ext>
                </a:extLst>
              </a:tr>
              <a:tr h="180963">
                <a:tc>
                  <a:txBody>
                    <a:bodyPr/>
                    <a:lstStyle/>
                    <a:p>
                      <a:pPr algn="l" fontAlgn="b"/>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件数（億件）</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14.3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24.1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65399625"/>
                  </a:ext>
                </a:extLst>
              </a:tr>
            </a:tbl>
          </a:graphicData>
        </a:graphic>
      </p:graphicFrame>
      <p:sp>
        <p:nvSpPr>
          <p:cNvPr id="26" name="テキスト ボックス 25">
            <a:extLst>
              <a:ext uri="{FF2B5EF4-FFF2-40B4-BE49-F238E27FC236}">
                <a16:creationId xmlns="" xmlns:a16="http://schemas.microsoft.com/office/drawing/2014/main" id="{37D66818-1629-4F07-9480-A32ACF3864AC}"/>
              </a:ext>
            </a:extLst>
          </p:cNvPr>
          <p:cNvSpPr txBox="1"/>
          <p:nvPr/>
        </p:nvSpPr>
        <p:spPr>
          <a:xfrm>
            <a:off x="5236030" y="2709053"/>
            <a:ext cx="2134505" cy="295916"/>
          </a:xfrm>
          <a:prstGeom prst="rect">
            <a:avLst/>
          </a:prstGeom>
          <a:noFill/>
        </p:spPr>
        <p:txBody>
          <a:bodyPr wrap="square" rtlCol="0">
            <a:noAutofit/>
          </a:bodyPr>
          <a:lstStyle/>
          <a:p>
            <a:r>
              <a:rPr kumimoji="1" lang="ja-JP" altLang="en-US" sz="1200" b="1" dirty="0">
                <a:solidFill>
                  <a:schemeClr val="accent2"/>
                </a:solidFill>
                <a:latin typeface="メイリオ" panose="020B0604030504040204" pitchFamily="50" charset="-128"/>
                <a:ea typeface="メイリオ" panose="020B0604030504040204" pitchFamily="50" charset="-128"/>
              </a:rPr>
              <a:t>画像データ量伸び率：</a:t>
            </a:r>
            <a:r>
              <a:rPr kumimoji="1" lang="en-US" altLang="ja-JP" sz="1200" b="1" dirty="0">
                <a:solidFill>
                  <a:schemeClr val="accent2"/>
                </a:solidFill>
                <a:latin typeface="メイリオ" panose="020B0604030504040204" pitchFamily="50" charset="-128"/>
                <a:ea typeface="メイリオ" panose="020B0604030504040204" pitchFamily="50" charset="-128"/>
              </a:rPr>
              <a:t>30%</a:t>
            </a:r>
            <a:endParaRPr kumimoji="1" lang="ja-JP" altLang="en-US" sz="1200" b="1" dirty="0">
              <a:solidFill>
                <a:schemeClr val="accent2"/>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 xmlns:a16="http://schemas.microsoft.com/office/drawing/2014/main" id="{A53AB195-AC77-4ABA-BD42-50AB194899D9}"/>
              </a:ext>
            </a:extLst>
          </p:cNvPr>
          <p:cNvSpPr txBox="1"/>
          <p:nvPr/>
        </p:nvSpPr>
        <p:spPr>
          <a:xfrm>
            <a:off x="1414033" y="3708915"/>
            <a:ext cx="2134505" cy="295916"/>
          </a:xfrm>
          <a:prstGeom prst="rect">
            <a:avLst/>
          </a:prstGeom>
          <a:noFill/>
        </p:spPr>
        <p:txBody>
          <a:bodyPr wrap="square" rtlCol="0">
            <a:noAutofit/>
          </a:bodyPr>
          <a:lstStyle/>
          <a:p>
            <a:r>
              <a:rPr kumimoji="1" lang="ja-JP" altLang="en-US" sz="1200" b="1" dirty="0">
                <a:solidFill>
                  <a:schemeClr val="accent1"/>
                </a:solidFill>
                <a:latin typeface="メイリオ" panose="020B0604030504040204" pitchFamily="50" charset="-128"/>
                <a:ea typeface="メイリオ" panose="020B0604030504040204" pitchFamily="50" charset="-128"/>
              </a:rPr>
              <a:t>読影医数伸び率：</a:t>
            </a:r>
            <a:r>
              <a:rPr kumimoji="1" lang="en-US" altLang="ja-JP" sz="1200" b="1" dirty="0">
                <a:solidFill>
                  <a:schemeClr val="accent1"/>
                </a:solidFill>
                <a:latin typeface="メイリオ" panose="020B0604030504040204" pitchFamily="50" charset="-128"/>
                <a:ea typeface="メイリオ" panose="020B0604030504040204" pitchFamily="50" charset="-128"/>
              </a:rPr>
              <a:t>4.1%</a:t>
            </a:r>
            <a:endParaRPr kumimoji="1" lang="ja-JP" altLang="en-US" sz="1200" b="1" dirty="0">
              <a:solidFill>
                <a:schemeClr val="accent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9238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中国における放射線科医の分布</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3</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出所：中国医師協会第十三次放射科医師年会公表資料などを基にコンソーシアム作成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中国／放射線科</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2</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医療・公衆衛生</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医療従事者数・構造</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en-US" altLang="ja-JP" sz="1400" dirty="0">
                <a:latin typeface="メイリオ" panose="020B0604030504040204" pitchFamily="50" charset="-128"/>
                <a:ea typeface="メイリオ" panose="020B0604030504040204" pitchFamily="50" charset="-128"/>
              </a:rPr>
              <a:t>2016</a:t>
            </a:r>
            <a:r>
              <a:rPr lang="ja-JP" altLang="en-US" sz="1400" dirty="0">
                <a:latin typeface="メイリオ" panose="020B0604030504040204" pitchFamily="50" charset="-128"/>
                <a:ea typeface="メイリオ" panose="020B0604030504040204" pitchFamily="50" charset="-128"/>
              </a:rPr>
              <a:t>年時点における中国の放射線診断専門医数は合計</a:t>
            </a:r>
            <a:r>
              <a:rPr lang="en-US" altLang="ja-JP" sz="1400" dirty="0">
                <a:latin typeface="メイリオ" panose="020B0604030504040204" pitchFamily="50" charset="-128"/>
                <a:ea typeface="メイリオ" panose="020B0604030504040204" pitchFamily="50" charset="-128"/>
              </a:rPr>
              <a:t>86,303</a:t>
            </a:r>
            <a:r>
              <a:rPr lang="ja-JP" altLang="en-US" sz="1400" dirty="0">
                <a:latin typeface="メイリオ" panose="020B0604030504040204" pitchFamily="50" charset="-128"/>
                <a:ea typeface="メイリオ" panose="020B0604030504040204" pitchFamily="50" charset="-128"/>
              </a:rPr>
              <a:t>名となっている。</a:t>
            </a:r>
          </a:p>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中国では日本の放射線診断専門医に相当する水準の医師（主任</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副主任級）は全体の約</a:t>
            </a:r>
            <a:r>
              <a:rPr lang="en-US" altLang="ja-JP" sz="1400" dirty="0">
                <a:latin typeface="メイリオ" panose="020B0604030504040204" pitchFamily="50" charset="-128"/>
                <a:ea typeface="メイリオ" panose="020B0604030504040204" pitchFamily="50" charset="-128"/>
              </a:rPr>
              <a:t>25%</a:t>
            </a:r>
            <a:r>
              <a:rPr lang="ja-JP" altLang="en-US" sz="1400" dirty="0">
                <a:latin typeface="メイリオ" panose="020B0604030504040204" pitchFamily="50" charset="-128"/>
                <a:ea typeface="メイリオ" panose="020B0604030504040204" pitchFamily="50" charset="-128"/>
              </a:rPr>
              <a:t>程度と　考えられることから、優秀な読影医の確保が今後の医療における重要な課題となっている</a:t>
            </a:r>
          </a:p>
        </p:txBody>
      </p:sp>
      <p:graphicFrame>
        <p:nvGraphicFramePr>
          <p:cNvPr id="13" name="表 12">
            <a:extLst>
              <a:ext uri="{FF2B5EF4-FFF2-40B4-BE49-F238E27FC236}">
                <a16:creationId xmlns="" xmlns:a16="http://schemas.microsoft.com/office/drawing/2014/main" id="{357EC148-C673-4478-8372-1207B9C9104A}"/>
              </a:ext>
            </a:extLst>
          </p:cNvPr>
          <p:cNvGraphicFramePr>
            <a:graphicFrameLocks noGrp="1"/>
          </p:cNvGraphicFramePr>
          <p:nvPr>
            <p:extLst>
              <p:ext uri="{D42A27DB-BD31-4B8C-83A1-F6EECF244321}">
                <p14:modId xmlns:p14="http://schemas.microsoft.com/office/powerpoint/2010/main" val="4163342558"/>
              </p:ext>
            </p:extLst>
          </p:nvPr>
        </p:nvGraphicFramePr>
        <p:xfrm>
          <a:off x="261728" y="5248285"/>
          <a:ext cx="3127097" cy="612100"/>
        </p:xfrm>
        <a:graphic>
          <a:graphicData uri="http://schemas.openxmlformats.org/drawingml/2006/table">
            <a:tbl>
              <a:tblPr>
                <a:tableStyleId>{5C22544A-7EE6-4342-B048-85BDC9FD1C3A}</a:tableStyleId>
              </a:tblPr>
              <a:tblGrid>
                <a:gridCol w="416272">
                  <a:extLst>
                    <a:ext uri="{9D8B030D-6E8A-4147-A177-3AD203B41FA5}">
                      <a16:colId xmlns="" xmlns:a16="http://schemas.microsoft.com/office/drawing/2014/main" val="144216415"/>
                    </a:ext>
                  </a:extLst>
                </a:gridCol>
                <a:gridCol w="502951">
                  <a:extLst>
                    <a:ext uri="{9D8B030D-6E8A-4147-A177-3AD203B41FA5}">
                      <a16:colId xmlns="" xmlns:a16="http://schemas.microsoft.com/office/drawing/2014/main" val="4124205591"/>
                    </a:ext>
                  </a:extLst>
                </a:gridCol>
                <a:gridCol w="605248">
                  <a:extLst>
                    <a:ext uri="{9D8B030D-6E8A-4147-A177-3AD203B41FA5}">
                      <a16:colId xmlns="" xmlns:a16="http://schemas.microsoft.com/office/drawing/2014/main" val="3459505853"/>
                    </a:ext>
                  </a:extLst>
                </a:gridCol>
                <a:gridCol w="606157">
                  <a:extLst>
                    <a:ext uri="{9D8B030D-6E8A-4147-A177-3AD203B41FA5}">
                      <a16:colId xmlns="" xmlns:a16="http://schemas.microsoft.com/office/drawing/2014/main" val="461648882"/>
                    </a:ext>
                  </a:extLst>
                </a:gridCol>
                <a:gridCol w="571833">
                  <a:extLst>
                    <a:ext uri="{9D8B030D-6E8A-4147-A177-3AD203B41FA5}">
                      <a16:colId xmlns="" xmlns:a16="http://schemas.microsoft.com/office/drawing/2014/main" val="103146898"/>
                    </a:ext>
                  </a:extLst>
                </a:gridCol>
                <a:gridCol w="424636">
                  <a:extLst>
                    <a:ext uri="{9D8B030D-6E8A-4147-A177-3AD203B41FA5}">
                      <a16:colId xmlns="" xmlns:a16="http://schemas.microsoft.com/office/drawing/2014/main" val="2629895047"/>
                    </a:ext>
                  </a:extLst>
                </a:gridCol>
              </a:tblGrid>
              <a:tr h="306050">
                <a:tc>
                  <a:txBody>
                    <a:bodyPr/>
                    <a:lstStyle/>
                    <a:p>
                      <a:pPr algn="ctr" fontAlgn="ctr"/>
                      <a:r>
                        <a:rPr lang="ja-JP" altLang="en-US" sz="1050" u="none" strike="noStrike" dirty="0">
                          <a:effectLst/>
                          <a:latin typeface="游ゴシック Light 本文"/>
                        </a:rPr>
                        <a:t>区分</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ja-JP" altLang="en-US" sz="1050" u="none" strike="noStrike" dirty="0">
                          <a:effectLst/>
                          <a:latin typeface="游ゴシック Light 本文"/>
                        </a:rPr>
                        <a:t>主任級</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dirty="0">
                          <a:effectLst/>
                          <a:latin typeface="游ゴシック Light 本文"/>
                        </a:rPr>
                        <a:t>副主任級</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dirty="0">
                          <a:effectLst/>
                          <a:latin typeface="游ゴシック Light 本文"/>
                        </a:rPr>
                        <a:t>中級医師</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dirty="0">
                          <a:effectLst/>
                          <a:latin typeface="游ゴシック Light 本文"/>
                        </a:rPr>
                        <a:t>初級医師</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ja-JP" altLang="en-US" sz="1050" u="none" strike="noStrike" dirty="0">
                          <a:effectLst/>
                          <a:latin typeface="游ゴシック Light 本文"/>
                        </a:rPr>
                        <a:t>その他</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85933566"/>
                  </a:ext>
                </a:extLst>
              </a:tr>
              <a:tr h="306050">
                <a:tc>
                  <a:txBody>
                    <a:bodyPr/>
                    <a:lstStyle/>
                    <a:p>
                      <a:pPr algn="ctr" fontAlgn="ctr"/>
                      <a:r>
                        <a:rPr lang="ja-JP" altLang="en-US" sz="1050" u="none" strike="noStrike" dirty="0">
                          <a:effectLst/>
                          <a:latin typeface="游ゴシック Light 本文"/>
                        </a:rPr>
                        <a:t>人数</a:t>
                      </a:r>
                      <a:endParaRPr lang="ja-JP" altLang="en-US"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altLang="ja-JP" sz="1050" u="none" strike="noStrike" dirty="0">
                          <a:effectLst/>
                          <a:latin typeface="游ゴシック Light 本文"/>
                        </a:rPr>
                        <a:t>6,502</a:t>
                      </a:r>
                      <a:endParaRPr lang="en-US" altLang="ja-JP"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u="none" strike="noStrike" dirty="0">
                          <a:effectLst/>
                          <a:latin typeface="游ゴシック Light 本文"/>
                        </a:rPr>
                        <a:t>15,027</a:t>
                      </a:r>
                      <a:endParaRPr lang="en-US" altLang="ja-JP"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u="none" strike="noStrike" dirty="0">
                          <a:effectLst/>
                          <a:latin typeface="游ゴシック Light 本文"/>
                        </a:rPr>
                        <a:t>29,803</a:t>
                      </a:r>
                      <a:endParaRPr lang="en-US" altLang="ja-JP"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u="none" strike="noStrike" dirty="0">
                          <a:effectLst/>
                          <a:latin typeface="游ゴシック Light 本文"/>
                        </a:rPr>
                        <a:t>28,249</a:t>
                      </a:r>
                      <a:endParaRPr lang="en-US" altLang="ja-JP"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b"/>
                      <a:r>
                        <a:rPr lang="en-US" altLang="ja-JP" sz="1050" u="none" strike="noStrike" dirty="0">
                          <a:effectLst/>
                          <a:latin typeface="游ゴシック Light 本文"/>
                        </a:rPr>
                        <a:t>6,722</a:t>
                      </a:r>
                      <a:endParaRPr lang="en-US" altLang="ja-JP" sz="1050" b="0" i="0" u="none" strike="noStrike" dirty="0">
                        <a:solidFill>
                          <a:srgbClr val="000000"/>
                        </a:solidFill>
                        <a:effectLst/>
                        <a:latin typeface="游ゴシック Light 本文"/>
                        <a:ea typeface="Yu Gothic"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925820345"/>
                  </a:ext>
                </a:extLst>
              </a:tr>
            </a:tbl>
          </a:graphicData>
        </a:graphic>
      </p:graphicFrame>
      <p:graphicFrame>
        <p:nvGraphicFramePr>
          <p:cNvPr id="14" name="グラフ 13">
            <a:extLst>
              <a:ext uri="{FF2B5EF4-FFF2-40B4-BE49-F238E27FC236}">
                <a16:creationId xmlns="" xmlns:a16="http://schemas.microsoft.com/office/drawing/2014/main" id="{0A1A03C2-27F0-4863-821B-ED1E4DAEDC69}"/>
              </a:ext>
            </a:extLst>
          </p:cNvPr>
          <p:cNvGraphicFramePr>
            <a:graphicFrameLocks/>
          </p:cNvGraphicFramePr>
          <p:nvPr>
            <p:extLst>
              <p:ext uri="{D42A27DB-BD31-4B8C-83A1-F6EECF244321}">
                <p14:modId xmlns:p14="http://schemas.microsoft.com/office/powerpoint/2010/main" val="1887046960"/>
              </p:ext>
            </p:extLst>
          </p:nvPr>
        </p:nvGraphicFramePr>
        <p:xfrm>
          <a:off x="412731" y="2640876"/>
          <a:ext cx="2808779" cy="2884978"/>
        </p:xfrm>
        <a:graphic>
          <a:graphicData uri="http://schemas.openxmlformats.org/drawingml/2006/chart">
            <c:chart xmlns:c="http://schemas.openxmlformats.org/drawingml/2006/chart" xmlns:r="http://schemas.openxmlformats.org/officeDocument/2006/relationships" r:id="rId4"/>
          </a:graphicData>
        </a:graphic>
      </p:graphicFrame>
      <p:sp>
        <p:nvSpPr>
          <p:cNvPr id="15" name="テキスト ボックス 14">
            <a:extLst>
              <a:ext uri="{FF2B5EF4-FFF2-40B4-BE49-F238E27FC236}">
                <a16:creationId xmlns="" xmlns:a16="http://schemas.microsoft.com/office/drawing/2014/main" id="{9CDA652D-D48B-4F3D-80E9-3645A1528DFA}"/>
              </a:ext>
            </a:extLst>
          </p:cNvPr>
          <p:cNvSpPr txBox="1"/>
          <p:nvPr/>
        </p:nvSpPr>
        <p:spPr>
          <a:xfrm>
            <a:off x="46163" y="2209973"/>
            <a:ext cx="3249308" cy="295916"/>
          </a:xfrm>
          <a:prstGeom prst="rect">
            <a:avLst/>
          </a:prstGeom>
          <a:noFill/>
        </p:spPr>
        <p:txBody>
          <a:bodyPr wrap="square" rtlCol="0">
            <a:noAutofit/>
          </a:bodyPr>
          <a:lstStyle/>
          <a:p>
            <a:pPr algn="ctr"/>
            <a:r>
              <a:rPr kumimoji="1" lang="ja-JP" altLang="en-US" sz="1200" dirty="0">
                <a:latin typeface="メイリオ" panose="020B0604030504040204" pitchFamily="50" charset="-128"/>
                <a:ea typeface="メイリオ" panose="020B0604030504040204" pitchFamily="50" charset="-128"/>
              </a:rPr>
              <a:t>放射線読影医の属性分布</a:t>
            </a:r>
          </a:p>
        </p:txBody>
      </p:sp>
      <p:grpSp>
        <p:nvGrpSpPr>
          <p:cNvPr id="2" name="グループ化 1">
            <a:extLst>
              <a:ext uri="{FF2B5EF4-FFF2-40B4-BE49-F238E27FC236}">
                <a16:creationId xmlns="" xmlns:a16="http://schemas.microsoft.com/office/drawing/2014/main" id="{FBF2FBA5-B018-4412-B39A-9EF6D8DF8694}"/>
              </a:ext>
            </a:extLst>
          </p:cNvPr>
          <p:cNvGrpSpPr/>
          <p:nvPr/>
        </p:nvGrpSpPr>
        <p:grpSpPr>
          <a:xfrm>
            <a:off x="3697626" y="2651709"/>
            <a:ext cx="4115101" cy="3314915"/>
            <a:chOff x="4114499" y="2795739"/>
            <a:chExt cx="4115101" cy="2458787"/>
          </a:xfrm>
        </p:grpSpPr>
        <p:sp>
          <p:nvSpPr>
            <p:cNvPr id="16" name="正方形/長方形 15">
              <a:extLst>
                <a:ext uri="{FF2B5EF4-FFF2-40B4-BE49-F238E27FC236}">
                  <a16:creationId xmlns="" xmlns:a16="http://schemas.microsoft.com/office/drawing/2014/main" id="{F99D8D6C-3B6A-49E9-8297-4E0754840287}"/>
                </a:ext>
              </a:extLst>
            </p:cNvPr>
            <p:cNvSpPr/>
            <p:nvPr/>
          </p:nvSpPr>
          <p:spPr>
            <a:xfrm>
              <a:off x="4114499" y="2795739"/>
              <a:ext cx="1207168" cy="53281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メイリオ" panose="020B0604030504040204" pitchFamily="50" charset="-128"/>
                  <a:ea typeface="メイリオ" panose="020B0604030504040204" pitchFamily="50" charset="-128"/>
                </a:rPr>
                <a:t>正高級医師</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（主任級）</a:t>
              </a:r>
            </a:p>
          </p:txBody>
        </p:sp>
        <p:sp>
          <p:nvSpPr>
            <p:cNvPr id="19" name="正方形/長方形 18">
              <a:extLst>
                <a:ext uri="{FF2B5EF4-FFF2-40B4-BE49-F238E27FC236}">
                  <a16:creationId xmlns="" xmlns:a16="http://schemas.microsoft.com/office/drawing/2014/main" id="{D5A600ED-0CBA-43BE-8503-A8924E3CDB98}"/>
                </a:ext>
              </a:extLst>
            </p:cNvPr>
            <p:cNvSpPr/>
            <p:nvPr/>
          </p:nvSpPr>
          <p:spPr>
            <a:xfrm>
              <a:off x="4114499" y="3424553"/>
              <a:ext cx="1207168" cy="53281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lstStyle/>
            <a:p>
              <a:pPr algn="ctr"/>
              <a:r>
                <a:rPr kumimoji="1" lang="ja-JP" altLang="en-US" sz="1200" dirty="0">
                  <a:latin typeface="メイリオ" panose="020B0604030504040204" pitchFamily="50" charset="-128"/>
                  <a:ea typeface="メイリオ" panose="020B0604030504040204" pitchFamily="50" charset="-128"/>
                </a:rPr>
                <a:t>副高級医師</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（副主任級）</a:t>
              </a:r>
            </a:p>
          </p:txBody>
        </p:sp>
        <p:sp>
          <p:nvSpPr>
            <p:cNvPr id="20" name="正方形/長方形 19">
              <a:extLst>
                <a:ext uri="{FF2B5EF4-FFF2-40B4-BE49-F238E27FC236}">
                  <a16:creationId xmlns="" xmlns:a16="http://schemas.microsoft.com/office/drawing/2014/main" id="{09AEAA48-4B7F-459B-A07F-DD4D69FD962E}"/>
                </a:ext>
              </a:extLst>
            </p:cNvPr>
            <p:cNvSpPr/>
            <p:nvPr/>
          </p:nvSpPr>
          <p:spPr>
            <a:xfrm>
              <a:off x="4114499" y="4073131"/>
              <a:ext cx="1207168" cy="53281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メイリオ" panose="020B0604030504040204" pitchFamily="50" charset="-128"/>
                  <a:ea typeface="メイリオ" panose="020B0604030504040204" pitchFamily="50" charset="-128"/>
                </a:rPr>
                <a:t>中級医師</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（主治医師）</a:t>
              </a:r>
            </a:p>
          </p:txBody>
        </p:sp>
        <p:sp>
          <p:nvSpPr>
            <p:cNvPr id="21" name="正方形/長方形 20">
              <a:extLst>
                <a:ext uri="{FF2B5EF4-FFF2-40B4-BE49-F238E27FC236}">
                  <a16:creationId xmlns="" xmlns:a16="http://schemas.microsoft.com/office/drawing/2014/main" id="{A0BAFF34-DF8E-4583-BC43-D3F0B16F033F}"/>
                </a:ext>
              </a:extLst>
            </p:cNvPr>
            <p:cNvSpPr/>
            <p:nvPr/>
          </p:nvSpPr>
          <p:spPr>
            <a:xfrm>
              <a:off x="4114499" y="4721709"/>
              <a:ext cx="1207168" cy="53281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lstStyle/>
            <a:p>
              <a:pPr algn="ctr"/>
              <a:r>
                <a:rPr kumimoji="1" lang="ja-JP" altLang="en-US" sz="1200" dirty="0">
                  <a:latin typeface="メイリオ" panose="020B0604030504040204" pitchFamily="50" charset="-128"/>
                  <a:ea typeface="メイリオ" panose="020B0604030504040204" pitchFamily="50" charset="-128"/>
                </a:rPr>
                <a:t>初級医師</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（住院医師）</a:t>
              </a:r>
              <a:endParaRPr lang="ja-JP" altLang="en-US" sz="12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 xmlns:a16="http://schemas.microsoft.com/office/drawing/2014/main" id="{E3CE14FE-BD1E-4798-A857-3914BFA3B29A}"/>
                </a:ext>
              </a:extLst>
            </p:cNvPr>
            <p:cNvSpPr/>
            <p:nvPr/>
          </p:nvSpPr>
          <p:spPr>
            <a:xfrm>
              <a:off x="5427484" y="2795739"/>
              <a:ext cx="2802116" cy="5328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kumimoji="1" lang="ja-JP" altLang="en-US" sz="1000" dirty="0">
                  <a:solidFill>
                    <a:schemeClr val="tx1"/>
                  </a:solidFill>
                  <a:latin typeface="メイリオ" panose="020B0604030504040204" pitchFamily="50" charset="-128"/>
                  <a:ea typeface="メイリオ" panose="020B0604030504040204" pitchFamily="50" charset="-128"/>
                </a:rPr>
                <a:t>副高級医師として</a:t>
              </a:r>
              <a:r>
                <a:rPr kumimoji="1" lang="en-US" altLang="ja-JP" sz="1000" dirty="0">
                  <a:solidFill>
                    <a:schemeClr val="tx1"/>
                  </a:solidFill>
                  <a:latin typeface="メイリオ" panose="020B0604030504040204" pitchFamily="50" charset="-128"/>
                  <a:ea typeface="メイリオ" panose="020B0604030504040204" pitchFamily="50" charset="-128"/>
                </a:rPr>
                <a:t>5</a:t>
              </a:r>
              <a:r>
                <a:rPr kumimoji="1" lang="ja-JP" altLang="en-US" sz="1000" dirty="0">
                  <a:solidFill>
                    <a:schemeClr val="tx1"/>
                  </a:solidFill>
                  <a:latin typeface="メイリオ" panose="020B0604030504040204" pitchFamily="50" charset="-128"/>
                  <a:ea typeface="メイリオ" panose="020B0604030504040204" pitchFamily="50" charset="-128"/>
                </a:rPr>
                <a:t>年間勤務後、昇格</a:t>
              </a:r>
              <a:r>
                <a:rPr kumimoji="1" lang="ja-JP" altLang="en-US" sz="1000">
                  <a:solidFill>
                    <a:schemeClr val="tx1"/>
                  </a:solidFill>
                  <a:latin typeface="メイリオ" panose="020B0604030504040204" pitchFamily="50" charset="-128"/>
                  <a:ea typeface="メイリオ" panose="020B0604030504040204" pitchFamily="50" charset="-128"/>
                </a:rPr>
                <a:t>が認 められた</a:t>
              </a:r>
              <a:r>
                <a:rPr kumimoji="1" lang="ja-JP" altLang="en-US" sz="1000" dirty="0">
                  <a:solidFill>
                    <a:schemeClr val="tx1"/>
                  </a:solidFill>
                  <a:latin typeface="メイリオ" panose="020B0604030504040204" pitchFamily="50" charset="-128"/>
                  <a:ea typeface="メイリオ" panose="020B0604030504040204" pitchFamily="50" charset="-128"/>
                </a:rPr>
                <a:t>者。この資格を有する者から</a:t>
              </a:r>
              <a:r>
                <a:rPr kumimoji="1" lang="ja-JP" altLang="en-US" sz="1000">
                  <a:solidFill>
                    <a:schemeClr val="tx1"/>
                  </a:solidFill>
                  <a:latin typeface="メイリオ" panose="020B0604030504040204" pitchFamily="50" charset="-128"/>
                  <a:ea typeface="メイリオ" panose="020B0604030504040204" pitchFamily="50" charset="-128"/>
                </a:rPr>
                <a:t>、主 任</a:t>
              </a:r>
              <a:r>
                <a:rPr kumimoji="1" lang="ja-JP" altLang="en-US" sz="1000" dirty="0">
                  <a:solidFill>
                    <a:schemeClr val="tx1"/>
                  </a:solidFill>
                  <a:latin typeface="メイリオ" panose="020B0604030504040204" pitchFamily="50" charset="-128"/>
                  <a:ea typeface="メイリオ" panose="020B0604030504040204" pitchFamily="50" charset="-128"/>
                </a:rPr>
                <a:t>を任命する</a:t>
              </a:r>
            </a:p>
          </p:txBody>
        </p:sp>
        <p:sp>
          <p:nvSpPr>
            <p:cNvPr id="29" name="正方形/長方形 28">
              <a:extLst>
                <a:ext uri="{FF2B5EF4-FFF2-40B4-BE49-F238E27FC236}">
                  <a16:creationId xmlns="" xmlns:a16="http://schemas.microsoft.com/office/drawing/2014/main" id="{77EA2375-9BF8-4AE2-8A77-CCEB472B2DC5}"/>
                </a:ext>
              </a:extLst>
            </p:cNvPr>
            <p:cNvSpPr/>
            <p:nvPr/>
          </p:nvSpPr>
          <p:spPr>
            <a:xfrm>
              <a:off x="5427484" y="3424553"/>
              <a:ext cx="2802116" cy="5328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lstStyle/>
            <a:p>
              <a:pPr marL="12065" marR="5080">
                <a:spcBef>
                  <a:spcPts val="100"/>
                </a:spcBef>
                <a:tabLst>
                  <a:tab pos="162560" algn="l"/>
                </a:tabLst>
              </a:pPr>
              <a:r>
                <a:rPr kumimoji="1" lang="ja-JP" altLang="en-US" sz="1000" dirty="0">
                  <a:solidFill>
                    <a:schemeClr val="tx1"/>
                  </a:solidFill>
                  <a:latin typeface="メイリオ" panose="020B0604030504040204" pitchFamily="50" charset="-128"/>
                  <a:ea typeface="メイリオ" panose="020B0604030504040204" pitchFamily="50" charset="-128"/>
                </a:rPr>
                <a:t>中級医師として</a:t>
              </a:r>
              <a:r>
                <a:rPr kumimoji="1" lang="en-US" altLang="ja-JP" sz="1000" dirty="0">
                  <a:solidFill>
                    <a:schemeClr val="tx1"/>
                  </a:solidFill>
                  <a:latin typeface="メイリオ" panose="020B0604030504040204" pitchFamily="50" charset="-128"/>
                  <a:ea typeface="メイリオ" panose="020B0604030504040204" pitchFamily="50" charset="-128"/>
                </a:rPr>
                <a:t>5</a:t>
              </a:r>
              <a:r>
                <a:rPr kumimoji="1" lang="ja-JP" altLang="en-US" sz="1000" dirty="0">
                  <a:solidFill>
                    <a:schemeClr val="tx1"/>
                  </a:solidFill>
                  <a:latin typeface="メイリオ" panose="020B0604030504040204" pitchFamily="50" charset="-128"/>
                  <a:ea typeface="メイリオ" panose="020B0604030504040204" pitchFamily="50" charset="-128"/>
                </a:rPr>
                <a:t>年間勤務後</a:t>
              </a:r>
              <a:r>
                <a:rPr kumimoji="1" lang="ja-JP" altLang="en-US" sz="1000">
                  <a:solidFill>
                    <a:schemeClr val="tx1"/>
                  </a:solidFill>
                  <a:latin typeface="メイリオ" panose="020B0604030504040204" pitchFamily="50" charset="-128"/>
                  <a:ea typeface="メイリオ" panose="020B0604030504040204" pitchFamily="50" charset="-128"/>
                </a:rPr>
                <a:t>、論文試験及 び</a:t>
              </a:r>
              <a:r>
                <a:rPr kumimoji="1" lang="ja-JP" altLang="en-US" sz="1000" dirty="0">
                  <a:solidFill>
                    <a:schemeClr val="tx1"/>
                  </a:solidFill>
                  <a:latin typeface="メイリオ" panose="020B0604030504040204" pitchFamily="50" charset="-128"/>
                  <a:ea typeface="メイリオ" panose="020B0604030504040204" pitchFamily="50" charset="-128"/>
                </a:rPr>
                <a:t>高級医師試験に合格し、衛生局</a:t>
              </a:r>
              <a:r>
                <a:rPr kumimoji="1" lang="ja-JP" altLang="en-US" sz="1000">
                  <a:solidFill>
                    <a:schemeClr val="tx1"/>
                  </a:solidFill>
                  <a:latin typeface="メイリオ" panose="020B0604030504040204" pitchFamily="50" charset="-128"/>
                  <a:ea typeface="メイリオ" panose="020B0604030504040204" pitchFamily="50" charset="-128"/>
                </a:rPr>
                <a:t>、上級機 関の審査 を</a:t>
              </a:r>
              <a:r>
                <a:rPr kumimoji="1" lang="ja-JP" altLang="en-US" sz="1000" dirty="0">
                  <a:solidFill>
                    <a:schemeClr val="tx1"/>
                  </a:solidFill>
                  <a:latin typeface="メイリオ" panose="020B0604030504040204" pitchFamily="50" charset="-128"/>
                  <a:ea typeface="メイリオ" panose="020B0604030504040204" pitchFamily="50" charset="-128"/>
                </a:rPr>
                <a:t>経て昇格が認められた者</a:t>
              </a:r>
              <a:r>
                <a:rPr kumimoji="1" lang="ja-JP" altLang="en-US" sz="1000">
                  <a:solidFill>
                    <a:schemeClr val="tx1"/>
                  </a:solidFill>
                  <a:latin typeface="メイリオ" panose="020B0604030504040204" pitchFamily="50" charset="-128"/>
                  <a:ea typeface="メイリオ" panose="020B0604030504040204" pitchFamily="50" charset="-128"/>
                </a:rPr>
                <a:t>。こ の</a:t>
              </a:r>
              <a:r>
                <a:rPr kumimoji="1" lang="ja-JP" altLang="en-US" sz="1000" dirty="0">
                  <a:solidFill>
                    <a:schemeClr val="tx1"/>
                  </a:solidFill>
                  <a:latin typeface="メイリオ" panose="020B0604030504040204" pitchFamily="50" charset="-128"/>
                  <a:ea typeface="メイリオ" panose="020B0604030504040204" pitchFamily="50" charset="-128"/>
                </a:rPr>
                <a:t>資格を有する者から、副主任を任命する。</a:t>
              </a:r>
            </a:p>
          </p:txBody>
        </p:sp>
        <p:sp>
          <p:nvSpPr>
            <p:cNvPr id="30" name="正方形/長方形 29">
              <a:extLst>
                <a:ext uri="{FF2B5EF4-FFF2-40B4-BE49-F238E27FC236}">
                  <a16:creationId xmlns="" xmlns:a16="http://schemas.microsoft.com/office/drawing/2014/main" id="{EC9D154C-4B16-45D1-B2C0-D4DA1B80816E}"/>
                </a:ext>
              </a:extLst>
            </p:cNvPr>
            <p:cNvSpPr/>
            <p:nvPr/>
          </p:nvSpPr>
          <p:spPr>
            <a:xfrm>
              <a:off x="5427484" y="4073131"/>
              <a:ext cx="2802116" cy="5328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000" dirty="0">
                  <a:solidFill>
                    <a:schemeClr val="tx1"/>
                  </a:solidFill>
                  <a:latin typeface="メイリオ" panose="020B0604030504040204" pitchFamily="50" charset="-128"/>
                  <a:ea typeface="メイリオ" panose="020B0604030504040204" pitchFamily="50" charset="-128"/>
                  <a:cs typeface="HGS明朝B"/>
                </a:rPr>
                <a:t>初級医師として</a:t>
              </a:r>
              <a:r>
                <a:rPr lang="en-US" altLang="ja-JP" sz="1000" dirty="0">
                  <a:solidFill>
                    <a:schemeClr val="tx1"/>
                  </a:solidFill>
                  <a:latin typeface="メイリオ" panose="020B0604030504040204" pitchFamily="50" charset="-128"/>
                  <a:ea typeface="メイリオ" panose="020B0604030504040204" pitchFamily="50" charset="-128"/>
                  <a:cs typeface="HGS明朝B"/>
                </a:rPr>
                <a:t>5</a:t>
              </a:r>
              <a:r>
                <a:rPr lang="ja-JP" altLang="en-US" sz="1000" dirty="0">
                  <a:solidFill>
                    <a:schemeClr val="tx1"/>
                  </a:solidFill>
                  <a:latin typeface="メイリオ" panose="020B0604030504040204" pitchFamily="50" charset="-128"/>
                  <a:ea typeface="メイリオ" panose="020B0604030504040204" pitchFamily="50" charset="-128"/>
                  <a:cs typeface="HGS明朝B"/>
                </a:rPr>
                <a:t>年間勤務後、全国衛生中級技術試験に合格した者</a:t>
              </a:r>
            </a:p>
          </p:txBody>
        </p:sp>
        <p:sp>
          <p:nvSpPr>
            <p:cNvPr id="31" name="正方形/長方形 30">
              <a:extLst>
                <a:ext uri="{FF2B5EF4-FFF2-40B4-BE49-F238E27FC236}">
                  <a16:creationId xmlns="" xmlns:a16="http://schemas.microsoft.com/office/drawing/2014/main" id="{11AD1159-89AE-4445-935D-F34B5CBFFA41}"/>
                </a:ext>
              </a:extLst>
            </p:cNvPr>
            <p:cNvSpPr/>
            <p:nvPr/>
          </p:nvSpPr>
          <p:spPr>
            <a:xfrm>
              <a:off x="5427484" y="4721709"/>
              <a:ext cx="2802116" cy="5328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lstStyle/>
            <a:p>
              <a:r>
                <a:rPr kumimoji="1" lang="ja-JP" altLang="en-US" sz="1000" dirty="0">
                  <a:solidFill>
                    <a:schemeClr val="tx1"/>
                  </a:solidFill>
                  <a:latin typeface="メイリオ" panose="020B0604030504040204" pitchFamily="50" charset="-128"/>
                  <a:ea typeface="メイリオ" panose="020B0604030504040204" pitchFamily="50" charset="-128"/>
                </a:rPr>
                <a:t>学部を卒業して一年後に全国統一試験に合格した者</a:t>
              </a:r>
            </a:p>
          </p:txBody>
        </p:sp>
      </p:grpSp>
      <p:sp>
        <p:nvSpPr>
          <p:cNvPr id="32" name="テキスト ボックス 31">
            <a:extLst>
              <a:ext uri="{FF2B5EF4-FFF2-40B4-BE49-F238E27FC236}">
                <a16:creationId xmlns="" xmlns:a16="http://schemas.microsoft.com/office/drawing/2014/main" id="{A7B0C164-663C-4AED-B574-E0ECC3A89C0B}"/>
              </a:ext>
            </a:extLst>
          </p:cNvPr>
          <p:cNvSpPr txBox="1"/>
          <p:nvPr/>
        </p:nvSpPr>
        <p:spPr>
          <a:xfrm>
            <a:off x="3994287" y="2284866"/>
            <a:ext cx="3249308" cy="295916"/>
          </a:xfrm>
          <a:prstGeom prst="rect">
            <a:avLst/>
          </a:prstGeom>
          <a:noFill/>
        </p:spPr>
        <p:txBody>
          <a:bodyPr wrap="square" rtlCol="0">
            <a:noAutofit/>
          </a:bodyPr>
          <a:lstStyle/>
          <a:p>
            <a:pPr algn="ctr"/>
            <a:r>
              <a:rPr kumimoji="1" lang="ja-JP" altLang="en-US" sz="1200" dirty="0">
                <a:latin typeface="メイリオ" panose="020B0604030504040204" pitchFamily="50" charset="-128"/>
                <a:ea typeface="メイリオ" panose="020B0604030504040204" pitchFamily="50" charset="-128"/>
              </a:rPr>
              <a:t>放射線読影医の定義</a:t>
            </a:r>
          </a:p>
        </p:txBody>
      </p:sp>
      <p:sp>
        <p:nvSpPr>
          <p:cNvPr id="33" name="object 25">
            <a:extLst>
              <a:ext uri="{FF2B5EF4-FFF2-40B4-BE49-F238E27FC236}">
                <a16:creationId xmlns="" xmlns:a16="http://schemas.microsoft.com/office/drawing/2014/main" id="{FE577B78-015E-4E30-9DFA-8944213EE194}"/>
              </a:ext>
            </a:extLst>
          </p:cNvPr>
          <p:cNvSpPr/>
          <p:nvPr/>
        </p:nvSpPr>
        <p:spPr>
          <a:xfrm>
            <a:off x="7864251" y="2612128"/>
            <a:ext cx="108585" cy="1579245"/>
          </a:xfrm>
          <a:custGeom>
            <a:avLst/>
            <a:gdLst/>
            <a:ahLst/>
            <a:cxnLst/>
            <a:rect l="l" t="t" r="r" b="b"/>
            <a:pathLst>
              <a:path w="108584" h="1579245">
                <a:moveTo>
                  <a:pt x="0" y="0"/>
                </a:moveTo>
                <a:lnTo>
                  <a:pt x="21044" y="712"/>
                </a:lnTo>
                <a:lnTo>
                  <a:pt x="38242" y="2651"/>
                </a:lnTo>
                <a:lnTo>
                  <a:pt x="49845" y="5518"/>
                </a:lnTo>
                <a:lnTo>
                  <a:pt x="54101" y="9016"/>
                </a:lnTo>
                <a:lnTo>
                  <a:pt x="54101" y="780414"/>
                </a:lnTo>
                <a:lnTo>
                  <a:pt x="58358" y="783913"/>
                </a:lnTo>
                <a:lnTo>
                  <a:pt x="69961" y="786780"/>
                </a:lnTo>
                <a:lnTo>
                  <a:pt x="87159" y="788719"/>
                </a:lnTo>
                <a:lnTo>
                  <a:pt x="108203" y="789431"/>
                </a:lnTo>
                <a:lnTo>
                  <a:pt x="87159" y="790144"/>
                </a:lnTo>
                <a:lnTo>
                  <a:pt x="69961" y="792083"/>
                </a:lnTo>
                <a:lnTo>
                  <a:pt x="58358" y="794950"/>
                </a:lnTo>
                <a:lnTo>
                  <a:pt x="54101" y="798448"/>
                </a:lnTo>
                <a:lnTo>
                  <a:pt x="54101" y="1569846"/>
                </a:lnTo>
                <a:lnTo>
                  <a:pt x="49845" y="1573345"/>
                </a:lnTo>
                <a:lnTo>
                  <a:pt x="38242" y="1576212"/>
                </a:lnTo>
                <a:lnTo>
                  <a:pt x="21044" y="1578151"/>
                </a:lnTo>
                <a:lnTo>
                  <a:pt x="0" y="1578863"/>
                </a:lnTo>
              </a:path>
            </a:pathLst>
          </a:custGeom>
          <a:ln w="9144">
            <a:solidFill>
              <a:srgbClr val="497DBA"/>
            </a:solidFill>
          </a:ln>
        </p:spPr>
        <p:txBody>
          <a:bodyPr wrap="square" lIns="0" tIns="0" rIns="0" bIns="0" rtlCol="0"/>
          <a:lstStyle/>
          <a:p>
            <a:endParaRPr/>
          </a:p>
        </p:txBody>
      </p:sp>
      <p:sp>
        <p:nvSpPr>
          <p:cNvPr id="3" name="正方形/長方形 2">
            <a:extLst>
              <a:ext uri="{FF2B5EF4-FFF2-40B4-BE49-F238E27FC236}">
                <a16:creationId xmlns="" xmlns:a16="http://schemas.microsoft.com/office/drawing/2014/main" id="{04D5FAE2-4C23-4C68-A709-1FEA83AA7D50}"/>
              </a:ext>
            </a:extLst>
          </p:cNvPr>
          <p:cNvSpPr/>
          <p:nvPr/>
        </p:nvSpPr>
        <p:spPr>
          <a:xfrm>
            <a:off x="8005634" y="3123389"/>
            <a:ext cx="1041651" cy="763158"/>
          </a:xfrm>
          <a:prstGeom prst="rect">
            <a:avLst/>
          </a:prstGeom>
        </p:spPr>
        <p:txBody>
          <a:bodyPr wrap="square">
            <a:spAutoFit/>
          </a:bodyPr>
          <a:lstStyle/>
          <a:p>
            <a:pPr marL="12700" marR="5080" algn="just">
              <a:lnSpc>
                <a:spcPct val="98700"/>
              </a:lnSpc>
              <a:spcBef>
                <a:spcPts val="114"/>
              </a:spcBef>
            </a:pPr>
            <a:r>
              <a:rPr lang="ja-JP" altLang="en-US" sz="1100" dirty="0">
                <a:latin typeface="メイリオ" panose="020B0604030504040204" pitchFamily="50" charset="-128"/>
                <a:ea typeface="メイリオ" panose="020B0604030504040204" pitchFamily="50" charset="-128"/>
                <a:cs typeface="HGS明朝B"/>
              </a:rPr>
              <a:t>日本の放射線科診断・治療専</a:t>
            </a:r>
            <a:r>
              <a:rPr lang="ja-JP" altLang="en-US" sz="1100" spc="-5" dirty="0">
                <a:latin typeface="メイリオ" panose="020B0604030504040204" pitchFamily="50" charset="-128"/>
                <a:ea typeface="メイリオ" panose="020B0604030504040204" pitchFamily="50" charset="-128"/>
                <a:cs typeface="HGS明朝B"/>
              </a:rPr>
              <a:t>門医に相当する</a:t>
            </a:r>
            <a:endParaRPr lang="ja-JP" altLang="en-US" sz="1100" dirty="0">
              <a:latin typeface="メイリオ" panose="020B0604030504040204" pitchFamily="50" charset="-128"/>
              <a:ea typeface="メイリオ" panose="020B0604030504040204" pitchFamily="50" charset="-128"/>
              <a:cs typeface="HGS明朝B"/>
            </a:endParaRPr>
          </a:p>
        </p:txBody>
      </p:sp>
    </p:spTree>
    <p:extLst>
      <p:ext uri="{BB962C8B-B14F-4D97-AF65-F5344CB8AC3E}">
        <p14:creationId xmlns:p14="http://schemas.microsoft.com/office/powerpoint/2010/main" val="353997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放射線診断専門医の臨床教育制度</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4</a:t>
            </a:fld>
            <a:endParaRPr kumimoji="1" lang="ja-JP" altLang="en-US"/>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93781" y="6346587"/>
            <a:ext cx="7935819"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a:t>
            </a:r>
            <a:r>
              <a:rPr kumimoji="1" lang="zh-CN" altLang="en-US" sz="1000" dirty="0">
                <a:latin typeface="メイリオ" panose="020B0604030504040204" pitchFamily="50" charset="-128"/>
                <a:ea typeface="メイリオ" panose="020B0604030504040204" pitchFamily="50" charset="-128"/>
              </a:rPr>
              <a:t>日本医学放射</a:t>
            </a:r>
            <a:r>
              <a:rPr kumimoji="1" lang="zh-CN" altLang="en-US" sz="1000">
                <a:latin typeface="メイリオ" panose="020B0604030504040204" pitchFamily="50" charset="-128"/>
                <a:ea typeface="メイリオ" panose="020B0604030504040204" pitchFamily="50" charset="-128"/>
              </a:rPr>
              <a:t>線学会 放射</a:t>
            </a:r>
            <a:r>
              <a:rPr kumimoji="1" lang="zh-CN" altLang="en-US" sz="1000" dirty="0">
                <a:latin typeface="メイリオ" panose="020B0604030504040204" pitchFamily="50" charset="-128"/>
                <a:ea typeface="メイリオ" panose="020B0604030504040204" pitchFamily="50" charset="-128"/>
              </a:rPr>
              <a:t>線治療専門医制度</a:t>
            </a:r>
            <a:r>
              <a:rPr kumimoji="1" lang="ja-JP" altLang="en-US" sz="1000" dirty="0">
                <a:latin typeface="メイリオ" panose="020B0604030504040204" pitchFamily="50" charset="-128"/>
                <a:ea typeface="メイリオ" panose="020B0604030504040204" pitchFamily="50" charset="-128"/>
              </a:rPr>
              <a:t>などを基にコンソーシアム作成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中国／放射線</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3</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政策・制度</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医療従事者のライセンス・教育水準</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 xmlns:a16="http://schemas.microsoft.com/office/drawing/2014/main" id="{8E5FE094-045E-4437-AADA-EE35FA6FE26B}"/>
              </a:ext>
            </a:extLst>
          </p:cNvPr>
          <p:cNvSpPr txBox="1"/>
          <p:nvPr/>
        </p:nvSpPr>
        <p:spPr>
          <a:xfrm>
            <a:off x="201975" y="876720"/>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日本では、画像診断を専門とする「放射線診断専門医」の臨床教育制度が整備されており</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年間の　研修・実習により中国の副主任級医師相当に達するためのカリキュラムが整備されている。</a:t>
            </a:r>
          </a:p>
        </p:txBody>
      </p:sp>
      <p:sp>
        <p:nvSpPr>
          <p:cNvPr id="23" name="テキスト ボックス 22">
            <a:extLst>
              <a:ext uri="{FF2B5EF4-FFF2-40B4-BE49-F238E27FC236}">
                <a16:creationId xmlns="" xmlns:a16="http://schemas.microsoft.com/office/drawing/2014/main" id="{A1CBFB05-F848-49F9-8EC5-E6104ADCA70D}"/>
              </a:ext>
            </a:extLst>
          </p:cNvPr>
          <p:cNvSpPr txBox="1"/>
          <p:nvPr/>
        </p:nvSpPr>
        <p:spPr>
          <a:xfrm>
            <a:off x="2608976" y="1651039"/>
            <a:ext cx="4651995" cy="295916"/>
          </a:xfrm>
          <a:prstGeom prst="rect">
            <a:avLst/>
          </a:prstGeom>
          <a:noFill/>
        </p:spPr>
        <p:txBody>
          <a:bodyPr wrap="square" rtlCol="0">
            <a:noAutofit/>
          </a:bodyPr>
          <a:lstStyle/>
          <a:p>
            <a:pPr algn="ctr"/>
            <a:r>
              <a:rPr kumimoji="1" lang="ja-JP" altLang="en-US" sz="1200" dirty="0">
                <a:latin typeface="メイリオ" panose="020B0604030504040204" pitchFamily="50" charset="-128"/>
                <a:ea typeface="メイリオ" panose="020B0604030504040204" pitchFamily="50" charset="-128"/>
              </a:rPr>
              <a:t>日本放射線診断専門医の臨床教育制度</a:t>
            </a:r>
          </a:p>
        </p:txBody>
      </p:sp>
      <p:graphicFrame>
        <p:nvGraphicFramePr>
          <p:cNvPr id="24" name="表 6">
            <a:extLst>
              <a:ext uri="{FF2B5EF4-FFF2-40B4-BE49-F238E27FC236}">
                <a16:creationId xmlns="" xmlns:a16="http://schemas.microsoft.com/office/drawing/2014/main" id="{9460DCB0-2AC5-48B7-8600-10D8AB2BE397}"/>
              </a:ext>
            </a:extLst>
          </p:cNvPr>
          <p:cNvGraphicFramePr>
            <a:graphicFrameLocks noGrp="1"/>
          </p:cNvGraphicFramePr>
          <p:nvPr/>
        </p:nvGraphicFramePr>
        <p:xfrm>
          <a:off x="468086" y="1934707"/>
          <a:ext cx="8186057" cy="4236613"/>
        </p:xfrm>
        <a:graphic>
          <a:graphicData uri="http://schemas.openxmlformats.org/drawingml/2006/table">
            <a:tbl>
              <a:tblPr firstRow="1" bandRow="1">
                <a:tableStyleId>{5C22544A-7EE6-4342-B048-85BDC9FD1C3A}</a:tableStyleId>
              </a:tblPr>
              <a:tblGrid>
                <a:gridCol w="744187">
                  <a:extLst>
                    <a:ext uri="{9D8B030D-6E8A-4147-A177-3AD203B41FA5}">
                      <a16:colId xmlns="" xmlns:a16="http://schemas.microsoft.com/office/drawing/2014/main" val="1310111944"/>
                    </a:ext>
                  </a:extLst>
                </a:gridCol>
                <a:gridCol w="744187">
                  <a:extLst>
                    <a:ext uri="{9D8B030D-6E8A-4147-A177-3AD203B41FA5}">
                      <a16:colId xmlns="" xmlns:a16="http://schemas.microsoft.com/office/drawing/2014/main" val="4215875530"/>
                    </a:ext>
                  </a:extLst>
                </a:gridCol>
                <a:gridCol w="744187">
                  <a:extLst>
                    <a:ext uri="{9D8B030D-6E8A-4147-A177-3AD203B41FA5}">
                      <a16:colId xmlns="" xmlns:a16="http://schemas.microsoft.com/office/drawing/2014/main" val="3106669980"/>
                    </a:ext>
                  </a:extLst>
                </a:gridCol>
                <a:gridCol w="744187">
                  <a:extLst>
                    <a:ext uri="{9D8B030D-6E8A-4147-A177-3AD203B41FA5}">
                      <a16:colId xmlns="" xmlns:a16="http://schemas.microsoft.com/office/drawing/2014/main" val="2889464252"/>
                    </a:ext>
                  </a:extLst>
                </a:gridCol>
                <a:gridCol w="744187">
                  <a:extLst>
                    <a:ext uri="{9D8B030D-6E8A-4147-A177-3AD203B41FA5}">
                      <a16:colId xmlns="" xmlns:a16="http://schemas.microsoft.com/office/drawing/2014/main" val="1092641322"/>
                    </a:ext>
                  </a:extLst>
                </a:gridCol>
                <a:gridCol w="744187">
                  <a:extLst>
                    <a:ext uri="{9D8B030D-6E8A-4147-A177-3AD203B41FA5}">
                      <a16:colId xmlns="" xmlns:a16="http://schemas.microsoft.com/office/drawing/2014/main" val="2696767146"/>
                    </a:ext>
                  </a:extLst>
                </a:gridCol>
                <a:gridCol w="744187">
                  <a:extLst>
                    <a:ext uri="{9D8B030D-6E8A-4147-A177-3AD203B41FA5}">
                      <a16:colId xmlns="" xmlns:a16="http://schemas.microsoft.com/office/drawing/2014/main" val="2475266881"/>
                    </a:ext>
                  </a:extLst>
                </a:gridCol>
                <a:gridCol w="744187">
                  <a:extLst>
                    <a:ext uri="{9D8B030D-6E8A-4147-A177-3AD203B41FA5}">
                      <a16:colId xmlns="" xmlns:a16="http://schemas.microsoft.com/office/drawing/2014/main" val="2171657068"/>
                    </a:ext>
                  </a:extLst>
                </a:gridCol>
                <a:gridCol w="744187">
                  <a:extLst>
                    <a:ext uri="{9D8B030D-6E8A-4147-A177-3AD203B41FA5}">
                      <a16:colId xmlns="" xmlns:a16="http://schemas.microsoft.com/office/drawing/2014/main" val="1557933953"/>
                    </a:ext>
                  </a:extLst>
                </a:gridCol>
                <a:gridCol w="744187">
                  <a:extLst>
                    <a:ext uri="{9D8B030D-6E8A-4147-A177-3AD203B41FA5}">
                      <a16:colId xmlns="" xmlns:a16="http://schemas.microsoft.com/office/drawing/2014/main" val="3019394146"/>
                    </a:ext>
                  </a:extLst>
                </a:gridCol>
                <a:gridCol w="744187">
                  <a:extLst>
                    <a:ext uri="{9D8B030D-6E8A-4147-A177-3AD203B41FA5}">
                      <a16:colId xmlns="" xmlns:a16="http://schemas.microsoft.com/office/drawing/2014/main" val="1391889798"/>
                    </a:ext>
                  </a:extLst>
                </a:gridCol>
              </a:tblGrid>
              <a:tr h="312003">
                <a:tc>
                  <a:txBody>
                    <a:bodyPr/>
                    <a:lstStyle/>
                    <a:p>
                      <a:r>
                        <a:rPr kumimoji="1" lang="ja-JP" altLang="en-US" sz="1200" dirty="0">
                          <a:latin typeface="游ゴシック Light 本文"/>
                        </a:rPr>
                        <a:t>医科大</a:t>
                      </a:r>
                    </a:p>
                  </a:txBody>
                  <a:tcPr anchor="ctr">
                    <a:solidFill>
                      <a:schemeClr val="tx1">
                        <a:lumMod val="50000"/>
                        <a:lumOff val="50000"/>
                      </a:schemeClr>
                    </a:solidFill>
                  </a:tcPr>
                </a:tc>
                <a:tc>
                  <a:txBody>
                    <a:bodyPr/>
                    <a:lstStyle/>
                    <a:p>
                      <a:r>
                        <a:rPr kumimoji="1" lang="en-US" altLang="ja-JP" sz="1200" dirty="0">
                          <a:latin typeface="游ゴシック Light 本文"/>
                        </a:rPr>
                        <a:t>1</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2</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3</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4</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5</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6</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7</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8</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9</a:t>
                      </a:r>
                      <a:r>
                        <a:rPr kumimoji="1" lang="ja-JP" altLang="en-US" sz="1200" dirty="0">
                          <a:latin typeface="游ゴシック Light 本文"/>
                        </a:rPr>
                        <a:t>年目</a:t>
                      </a:r>
                    </a:p>
                  </a:txBody>
                  <a:tcPr anchor="ctr">
                    <a:solidFill>
                      <a:schemeClr val="tx1">
                        <a:lumMod val="50000"/>
                        <a:lumOff val="50000"/>
                      </a:schemeClr>
                    </a:solidFill>
                  </a:tcPr>
                </a:tc>
                <a:tc>
                  <a:txBody>
                    <a:bodyPr/>
                    <a:lstStyle/>
                    <a:p>
                      <a:r>
                        <a:rPr kumimoji="1" lang="en-US" altLang="ja-JP" sz="1200" dirty="0">
                          <a:latin typeface="游ゴシック Light 本文"/>
                        </a:rPr>
                        <a:t>10</a:t>
                      </a:r>
                      <a:r>
                        <a:rPr kumimoji="1" lang="ja-JP" altLang="en-US" sz="1200" dirty="0">
                          <a:latin typeface="游ゴシック Light 本文"/>
                        </a:rPr>
                        <a:t>年目</a:t>
                      </a:r>
                    </a:p>
                  </a:txBody>
                  <a:tcPr anchor="ctr">
                    <a:solidFill>
                      <a:schemeClr val="tx1">
                        <a:lumMod val="50000"/>
                        <a:lumOff val="50000"/>
                      </a:schemeClr>
                    </a:solidFill>
                  </a:tcPr>
                </a:tc>
                <a:extLst>
                  <a:ext uri="{0D108BD9-81ED-4DB2-BD59-A6C34878D82A}">
                    <a16:rowId xmlns="" xmlns:a16="http://schemas.microsoft.com/office/drawing/2014/main" val="2118131606"/>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920054112"/>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1584149664"/>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4260377288"/>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1445776622"/>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259854790"/>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2645255689"/>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1557520558"/>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1190587638"/>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849878965"/>
                  </a:ext>
                </a:extLst>
              </a:tr>
              <a:tr h="392461">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tc>
                  <a:txBody>
                    <a:bodyPr/>
                    <a:lstStyle/>
                    <a:p>
                      <a:endParaRPr kumimoji="1" lang="ja-JP" altLang="en-US" sz="1200" dirty="0">
                        <a:latin typeface="游ゴシック Light 本文"/>
                      </a:endParaRPr>
                    </a:p>
                  </a:txBody>
                  <a:tcPr anchor="ctr">
                    <a:solidFill>
                      <a:schemeClr val="tx2">
                        <a:lumMod val="20000"/>
                        <a:lumOff val="80000"/>
                      </a:schemeClr>
                    </a:solidFill>
                  </a:tcPr>
                </a:tc>
                <a:extLst>
                  <a:ext uri="{0D108BD9-81ED-4DB2-BD59-A6C34878D82A}">
                    <a16:rowId xmlns="" xmlns:a16="http://schemas.microsoft.com/office/drawing/2014/main" val="880407586"/>
                  </a:ext>
                </a:extLst>
              </a:tr>
            </a:tbl>
          </a:graphicData>
        </a:graphic>
      </p:graphicFrame>
      <p:sp>
        <p:nvSpPr>
          <p:cNvPr id="25" name="矢印: 右 24">
            <a:extLst>
              <a:ext uri="{FF2B5EF4-FFF2-40B4-BE49-F238E27FC236}">
                <a16:creationId xmlns="" xmlns:a16="http://schemas.microsoft.com/office/drawing/2014/main" id="{11B77F31-7C6B-47E9-BCB6-E6308538A271}"/>
              </a:ext>
            </a:extLst>
          </p:cNvPr>
          <p:cNvSpPr/>
          <p:nvPr/>
        </p:nvSpPr>
        <p:spPr>
          <a:xfrm>
            <a:off x="538535" y="2341911"/>
            <a:ext cx="629174" cy="244502"/>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 xmlns:a16="http://schemas.microsoft.com/office/drawing/2014/main" id="{74D635BB-3B17-44E8-9295-3A835DB4639D}"/>
              </a:ext>
            </a:extLst>
          </p:cNvPr>
          <p:cNvSpPr txBox="1"/>
          <p:nvPr/>
        </p:nvSpPr>
        <p:spPr>
          <a:xfrm>
            <a:off x="516577" y="2592921"/>
            <a:ext cx="608766" cy="295916"/>
          </a:xfrm>
          <a:prstGeom prst="rect">
            <a:avLst/>
          </a:prstGeom>
          <a:noFill/>
        </p:spPr>
        <p:txBody>
          <a:bodyPr wrap="square" rtlCol="0">
            <a:noAutofit/>
          </a:bodyPr>
          <a:lstStyle/>
          <a:p>
            <a:r>
              <a:rPr kumimoji="1" lang="en-US" altLang="ja-JP" sz="1200" dirty="0">
                <a:latin typeface="メイリオ" panose="020B0604030504040204" pitchFamily="50" charset="-128"/>
                <a:ea typeface="メイリオ" panose="020B0604030504040204" pitchFamily="50" charset="-128"/>
              </a:rPr>
              <a:t>6</a:t>
            </a:r>
            <a:r>
              <a:rPr kumimoji="1" lang="ja-JP" altLang="en-US" sz="1200" dirty="0">
                <a:latin typeface="メイリオ" panose="020B0604030504040204" pitchFamily="50" charset="-128"/>
                <a:ea typeface="メイリオ" panose="020B0604030504040204" pitchFamily="50" charset="-128"/>
              </a:rPr>
              <a:t>年間</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卒業</a:t>
            </a:r>
          </a:p>
        </p:txBody>
      </p:sp>
      <p:sp>
        <p:nvSpPr>
          <p:cNvPr id="27" name="矢印: 右 26">
            <a:extLst>
              <a:ext uri="{FF2B5EF4-FFF2-40B4-BE49-F238E27FC236}">
                <a16:creationId xmlns="" xmlns:a16="http://schemas.microsoft.com/office/drawing/2014/main" id="{34E88DAC-C44E-40B5-BBEB-046AB6289DA2}"/>
              </a:ext>
            </a:extLst>
          </p:cNvPr>
          <p:cNvSpPr/>
          <p:nvPr/>
        </p:nvSpPr>
        <p:spPr>
          <a:xfrm>
            <a:off x="1237807" y="2688046"/>
            <a:ext cx="1427812"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 xmlns:a16="http://schemas.microsoft.com/office/drawing/2014/main" id="{C29D4D4C-C4AF-422C-9B37-D70C72C72720}"/>
              </a:ext>
            </a:extLst>
          </p:cNvPr>
          <p:cNvSpPr txBox="1"/>
          <p:nvPr/>
        </p:nvSpPr>
        <p:spPr>
          <a:xfrm>
            <a:off x="1077171" y="3033120"/>
            <a:ext cx="1752636" cy="295916"/>
          </a:xfrm>
          <a:prstGeom prst="rect">
            <a:avLst/>
          </a:prstGeom>
          <a:noFill/>
        </p:spPr>
        <p:txBody>
          <a:bodyPr wrap="square" rtlCol="0">
            <a:noAutofit/>
          </a:bodyPr>
          <a:lstStyle/>
          <a:p>
            <a:pPr algn="ctr"/>
            <a:r>
              <a:rPr kumimoji="1" lang="ja-JP" altLang="en-US" sz="1050" dirty="0">
                <a:latin typeface="メイリオ" panose="020B0604030504040204" pitchFamily="50" charset="-128"/>
                <a:ea typeface="メイリオ" panose="020B0604030504040204" pitchFamily="50" charset="-128"/>
              </a:rPr>
              <a:t>卒後臨床研修</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rPr>
              <a:t>（スーパーローテーション</a:t>
            </a:r>
            <a:r>
              <a:rPr kumimoji="1" lang="ja-JP" altLang="en-US" sz="1050" dirty="0">
                <a:latin typeface="メイリオ" panose="020B0604030504040204" pitchFamily="50" charset="-128"/>
                <a:ea typeface="メイリオ" panose="020B0604030504040204" pitchFamily="50" charset="-128"/>
              </a:rPr>
              <a:t>）</a:t>
            </a:r>
          </a:p>
        </p:txBody>
      </p:sp>
      <p:sp>
        <p:nvSpPr>
          <p:cNvPr id="35" name="矢印: 右 34">
            <a:extLst>
              <a:ext uri="{FF2B5EF4-FFF2-40B4-BE49-F238E27FC236}">
                <a16:creationId xmlns="" xmlns:a16="http://schemas.microsoft.com/office/drawing/2014/main" id="{E268DB36-9308-493E-9FF5-E0280D91CF85}"/>
              </a:ext>
            </a:extLst>
          </p:cNvPr>
          <p:cNvSpPr/>
          <p:nvPr/>
        </p:nvSpPr>
        <p:spPr>
          <a:xfrm>
            <a:off x="2747127" y="3085987"/>
            <a:ext cx="653259"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 xmlns:a16="http://schemas.microsoft.com/office/drawing/2014/main" id="{3143424D-BB59-451A-989F-9A34157BBADF}"/>
              </a:ext>
            </a:extLst>
          </p:cNvPr>
          <p:cNvSpPr txBox="1"/>
          <p:nvPr/>
        </p:nvSpPr>
        <p:spPr>
          <a:xfrm>
            <a:off x="2457975" y="3452854"/>
            <a:ext cx="1041312" cy="627306"/>
          </a:xfrm>
          <a:prstGeom prst="rect">
            <a:avLst/>
          </a:prstGeom>
          <a:noFill/>
        </p:spPr>
        <p:txBody>
          <a:bodyPr wrap="square" rtlCol="0">
            <a:noAutofit/>
          </a:bodyPr>
          <a:lstStyle/>
          <a:p>
            <a:pPr fontAlgn="b"/>
            <a:r>
              <a:rPr lang="ja-JP" altLang="en-US" sz="1050" dirty="0">
                <a:solidFill>
                  <a:srgbClr val="000000"/>
                </a:solidFill>
                <a:latin typeface="メイリオ" panose="020B0604030504040204" pitchFamily="50" charset="-128"/>
                <a:ea typeface="メイリオ" panose="020B0604030504040204" pitchFamily="50" charset="-128"/>
              </a:rPr>
              <a:t>日本医学放射線学会認定研修施設での専攻医研修</a:t>
            </a:r>
          </a:p>
        </p:txBody>
      </p:sp>
      <p:sp>
        <p:nvSpPr>
          <p:cNvPr id="38" name="矢印: 右 37">
            <a:extLst>
              <a:ext uri="{FF2B5EF4-FFF2-40B4-BE49-F238E27FC236}">
                <a16:creationId xmlns="" xmlns:a16="http://schemas.microsoft.com/office/drawing/2014/main" id="{EE6071F3-9833-4D72-93D5-6F734956F731}"/>
              </a:ext>
            </a:extLst>
          </p:cNvPr>
          <p:cNvSpPr/>
          <p:nvPr/>
        </p:nvSpPr>
        <p:spPr>
          <a:xfrm>
            <a:off x="3493238" y="3464104"/>
            <a:ext cx="653259"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 xmlns:a16="http://schemas.microsoft.com/office/drawing/2014/main" id="{CCAB988E-4A74-4891-92DA-070C73453D93}"/>
              </a:ext>
            </a:extLst>
          </p:cNvPr>
          <p:cNvSpPr txBox="1"/>
          <p:nvPr/>
        </p:nvSpPr>
        <p:spPr>
          <a:xfrm>
            <a:off x="3425874" y="3857691"/>
            <a:ext cx="734420" cy="398871"/>
          </a:xfrm>
          <a:prstGeom prst="rect">
            <a:avLst/>
          </a:prstGeom>
          <a:noFill/>
        </p:spPr>
        <p:txBody>
          <a:bodyPr wrap="square" rtlCol="0">
            <a:noAutofit/>
          </a:bodyPr>
          <a:lstStyle/>
          <a:p>
            <a:pPr fontAlgn="b"/>
            <a:r>
              <a:rPr lang="ja-JP" altLang="en-US" sz="1050" dirty="0">
                <a:solidFill>
                  <a:srgbClr val="000000"/>
                </a:solidFill>
                <a:latin typeface="メイリオ" panose="020B0604030504040204" pitchFamily="50" charset="-128"/>
                <a:ea typeface="メイリオ" panose="020B0604030504040204" pitchFamily="50" charset="-128"/>
              </a:rPr>
              <a:t>総合修練期間における</a:t>
            </a:r>
            <a:r>
              <a:rPr lang="en-US" altLang="ja-JP" sz="1050" dirty="0">
                <a:solidFill>
                  <a:srgbClr val="000000"/>
                </a:solidFill>
                <a:latin typeface="メイリオ" panose="020B0604030504040204" pitchFamily="50" charset="-128"/>
                <a:ea typeface="メイリオ" panose="020B0604030504040204" pitchFamily="50" charset="-128"/>
              </a:rPr>
              <a:t>1</a:t>
            </a:r>
            <a:r>
              <a:rPr lang="ja-JP" altLang="en-US" sz="1050" dirty="0">
                <a:solidFill>
                  <a:srgbClr val="000000"/>
                </a:solidFill>
                <a:latin typeface="メイリオ" panose="020B0604030504040204" pitchFamily="50" charset="-128"/>
                <a:ea typeface="メイリオ" panose="020B0604030504040204" pitchFamily="50" charset="-128"/>
              </a:rPr>
              <a:t>年間の研修</a:t>
            </a:r>
          </a:p>
        </p:txBody>
      </p:sp>
      <p:sp>
        <p:nvSpPr>
          <p:cNvPr id="40" name="矢印: 右 39">
            <a:extLst>
              <a:ext uri="{FF2B5EF4-FFF2-40B4-BE49-F238E27FC236}">
                <a16:creationId xmlns="" xmlns:a16="http://schemas.microsoft.com/office/drawing/2014/main" id="{78D9D86B-5896-4DB3-B972-F90D65D5B6AC}"/>
              </a:ext>
            </a:extLst>
          </p:cNvPr>
          <p:cNvSpPr/>
          <p:nvPr/>
        </p:nvSpPr>
        <p:spPr>
          <a:xfrm>
            <a:off x="4224371" y="3867137"/>
            <a:ext cx="653259"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 xmlns:a16="http://schemas.microsoft.com/office/drawing/2014/main" id="{BEE1F9A9-2019-461A-98FE-58E0B8B2894E}"/>
              </a:ext>
            </a:extLst>
          </p:cNvPr>
          <p:cNvSpPr txBox="1"/>
          <p:nvPr/>
        </p:nvSpPr>
        <p:spPr>
          <a:xfrm>
            <a:off x="4179744" y="4251011"/>
            <a:ext cx="734420" cy="398871"/>
          </a:xfrm>
          <a:prstGeom prst="rect">
            <a:avLst/>
          </a:prstGeom>
          <a:noFill/>
        </p:spPr>
        <p:txBody>
          <a:bodyPr wrap="square" rtlCol="0">
            <a:noAutofit/>
          </a:bodyPr>
          <a:lstStyle/>
          <a:p>
            <a:pPr fontAlgn="b"/>
            <a:r>
              <a:rPr lang="ja-JP" altLang="en-US" sz="1050" dirty="0">
                <a:latin typeface="メイリオ" panose="020B0604030504040204" pitchFamily="50" charset="-128"/>
                <a:ea typeface="メイリオ" panose="020B0604030504040204" pitchFamily="50" charset="-128"/>
              </a:rPr>
              <a:t>画像診断・</a:t>
            </a:r>
            <a:r>
              <a:rPr lang="en-US" altLang="ja-JP" sz="1050" dirty="0">
                <a:latin typeface="メイリオ" panose="020B0604030504040204" pitchFamily="50" charset="-128"/>
                <a:ea typeface="メイリオ" panose="020B0604030504040204" pitchFamily="50" charset="-128"/>
              </a:rPr>
              <a:t>IVR</a:t>
            </a:r>
            <a:r>
              <a:rPr lang="ja-JP" altLang="en-US" sz="1050" dirty="0">
                <a:latin typeface="メイリオ" panose="020B0604030504040204" pitchFamily="50" charset="-128"/>
                <a:ea typeface="メイリオ" panose="020B0604030504040204" pitchFamily="50" charset="-128"/>
              </a:rPr>
              <a:t>、核医学、放射線治療の研修</a:t>
            </a:r>
            <a:endParaRPr lang="en-US" altLang="ja-JP" sz="1050" dirty="0">
              <a:latin typeface="メイリオ" panose="020B0604030504040204" pitchFamily="50" charset="-128"/>
              <a:ea typeface="メイリオ" panose="020B0604030504040204" pitchFamily="50" charset="-128"/>
            </a:endParaRPr>
          </a:p>
          <a:p>
            <a:pPr fontAlgn="b"/>
            <a:endParaRPr lang="zh-CN" altLang="en-US" sz="1050" dirty="0">
              <a:solidFill>
                <a:srgbClr val="000000"/>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 xmlns:a16="http://schemas.microsoft.com/office/drawing/2014/main" id="{25F6BD90-95C8-4690-B6FE-AF2B21CAF5FE}"/>
              </a:ext>
            </a:extLst>
          </p:cNvPr>
          <p:cNvSpPr txBox="1"/>
          <p:nvPr/>
        </p:nvSpPr>
        <p:spPr>
          <a:xfrm>
            <a:off x="4886019" y="4620095"/>
            <a:ext cx="876395" cy="398871"/>
          </a:xfrm>
          <a:prstGeom prst="rect">
            <a:avLst/>
          </a:prstGeom>
          <a:noFill/>
        </p:spPr>
        <p:txBody>
          <a:bodyPr wrap="square" rtlCol="0">
            <a:noAutofit/>
          </a:bodyPr>
          <a:lstStyle/>
          <a:p>
            <a:pPr fontAlgn="b"/>
            <a:r>
              <a:rPr lang="ja-JP" altLang="en-US" sz="1050" dirty="0">
                <a:solidFill>
                  <a:srgbClr val="FF0000"/>
                </a:solidFill>
                <a:latin typeface="メイリオ" panose="020B0604030504040204" pitchFamily="50" charset="-128"/>
                <a:ea typeface="メイリオ" panose="020B0604030504040204" pitchFamily="50" charset="-128"/>
              </a:rPr>
              <a:t>放射線科専門医認定試験</a:t>
            </a:r>
            <a:r>
              <a:rPr lang="en-US" altLang="ja-JP" sz="1050" dirty="0">
                <a:solidFill>
                  <a:srgbClr val="FF0000"/>
                </a:solidFill>
                <a:latin typeface="メイリオ" panose="020B0604030504040204" pitchFamily="50" charset="-128"/>
                <a:ea typeface="メイリオ" panose="020B0604030504040204" pitchFamily="50" charset="-128"/>
              </a:rPr>
              <a:t>/</a:t>
            </a:r>
            <a:r>
              <a:rPr lang="ja-JP" altLang="en-US" sz="1050" dirty="0">
                <a:solidFill>
                  <a:srgbClr val="FF0000"/>
                </a:solidFill>
                <a:latin typeface="メイリオ" panose="020B0604030504040204" pitchFamily="50" charset="-128"/>
                <a:ea typeface="メイリオ" panose="020B0604030504040204" pitchFamily="50" charset="-128"/>
              </a:rPr>
              <a:t>専門医資格取得</a:t>
            </a:r>
            <a:endParaRPr lang="zh-CN" altLang="en-US" sz="1050" dirty="0">
              <a:solidFill>
                <a:srgbClr val="FF0000"/>
              </a:solidFill>
              <a:latin typeface="メイリオ" panose="020B0604030504040204" pitchFamily="50" charset="-128"/>
              <a:ea typeface="メイリオ" panose="020B0604030504040204" pitchFamily="50" charset="-128"/>
            </a:endParaRPr>
          </a:p>
        </p:txBody>
      </p:sp>
      <p:sp>
        <p:nvSpPr>
          <p:cNvPr id="43" name="楕円 42">
            <a:extLst>
              <a:ext uri="{FF2B5EF4-FFF2-40B4-BE49-F238E27FC236}">
                <a16:creationId xmlns="" xmlns:a16="http://schemas.microsoft.com/office/drawing/2014/main" id="{08CB1F92-C436-4FB9-B8BF-34943253A45F}"/>
              </a:ext>
            </a:extLst>
          </p:cNvPr>
          <p:cNvSpPr/>
          <p:nvPr/>
        </p:nvSpPr>
        <p:spPr>
          <a:xfrm>
            <a:off x="5174223" y="4325068"/>
            <a:ext cx="180000" cy="180000"/>
          </a:xfrm>
          <a:prstGeom prst="ellipse">
            <a:avLst/>
          </a:prstGeom>
          <a:solidFill>
            <a:schemeClr val="accent2">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44" name="矢印: 右 43">
            <a:extLst>
              <a:ext uri="{FF2B5EF4-FFF2-40B4-BE49-F238E27FC236}">
                <a16:creationId xmlns="" xmlns:a16="http://schemas.microsoft.com/office/drawing/2014/main" id="{DC73B8EE-585E-4C0E-81E9-7AC75DEE9476}"/>
              </a:ext>
            </a:extLst>
          </p:cNvPr>
          <p:cNvSpPr/>
          <p:nvPr/>
        </p:nvSpPr>
        <p:spPr>
          <a:xfrm>
            <a:off x="5727568" y="4652040"/>
            <a:ext cx="653259"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 xmlns:a16="http://schemas.microsoft.com/office/drawing/2014/main" id="{369FA669-2EF9-43BD-A4E7-FA6839A01D0B}"/>
              </a:ext>
            </a:extLst>
          </p:cNvPr>
          <p:cNvSpPr txBox="1"/>
          <p:nvPr/>
        </p:nvSpPr>
        <p:spPr>
          <a:xfrm>
            <a:off x="5649755" y="5014377"/>
            <a:ext cx="866400" cy="398871"/>
          </a:xfrm>
          <a:prstGeom prst="rect">
            <a:avLst/>
          </a:prstGeom>
          <a:noFill/>
        </p:spPr>
        <p:txBody>
          <a:bodyPr wrap="square" rtlCol="0">
            <a:noAutofit/>
          </a:bodyPr>
          <a:lstStyle/>
          <a:p>
            <a:pPr fontAlgn="b"/>
            <a:r>
              <a:rPr lang="ja-JP" altLang="en-US" sz="1050" dirty="0">
                <a:latin typeface="メイリオ" panose="020B0604030504040204" pitchFamily="50" charset="-128"/>
                <a:ea typeface="メイリオ" panose="020B0604030504040204" pitchFamily="50" charset="-128"/>
              </a:rPr>
              <a:t>画像診断・</a:t>
            </a:r>
            <a:r>
              <a:rPr lang="en-US" altLang="ja-JP" sz="1050" dirty="0">
                <a:latin typeface="メイリオ" panose="020B0604030504040204" pitchFamily="50" charset="-128"/>
                <a:ea typeface="メイリオ" panose="020B0604030504040204" pitchFamily="50" charset="-128"/>
              </a:rPr>
              <a:t>IVR</a:t>
            </a:r>
            <a:r>
              <a:rPr lang="ja-JP" altLang="en-US" sz="1050" dirty="0">
                <a:latin typeface="メイリオ" panose="020B0604030504040204" pitchFamily="50" charset="-128"/>
                <a:ea typeface="メイリオ" panose="020B0604030504040204" pitchFamily="50" charset="-128"/>
              </a:rPr>
              <a:t>、核医学研修</a:t>
            </a:r>
            <a:endParaRPr lang="en-US" altLang="ja-JP" sz="1050" dirty="0">
              <a:latin typeface="メイリオ" panose="020B0604030504040204" pitchFamily="50" charset="-128"/>
              <a:ea typeface="メイリオ" panose="020B0604030504040204" pitchFamily="50" charset="-128"/>
            </a:endParaRPr>
          </a:p>
          <a:p>
            <a:pPr fontAlgn="b"/>
            <a:endParaRPr lang="zh-CN" altLang="en-US" sz="1050" dirty="0">
              <a:solidFill>
                <a:srgbClr val="000000"/>
              </a:solidFill>
              <a:latin typeface="メイリオ" panose="020B0604030504040204" pitchFamily="50" charset="-128"/>
              <a:ea typeface="メイリオ" panose="020B0604030504040204" pitchFamily="50" charset="-128"/>
            </a:endParaRPr>
          </a:p>
        </p:txBody>
      </p:sp>
      <p:sp>
        <p:nvSpPr>
          <p:cNvPr id="46" name="楕円 45">
            <a:extLst>
              <a:ext uri="{FF2B5EF4-FFF2-40B4-BE49-F238E27FC236}">
                <a16:creationId xmlns="" xmlns:a16="http://schemas.microsoft.com/office/drawing/2014/main" id="{771EAB4E-3FFD-4EFA-A476-EBE82531A24D}"/>
              </a:ext>
            </a:extLst>
          </p:cNvPr>
          <p:cNvSpPr/>
          <p:nvPr/>
        </p:nvSpPr>
        <p:spPr>
          <a:xfrm>
            <a:off x="6677284" y="5071689"/>
            <a:ext cx="216000" cy="216000"/>
          </a:xfrm>
          <a:prstGeom prst="ellipse">
            <a:avLst/>
          </a:prstGeom>
          <a:solidFill>
            <a:srgbClr val="ED1717"/>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 xmlns:a16="http://schemas.microsoft.com/office/drawing/2014/main" id="{A36BA728-0AA4-456B-94F8-66195AC13D9B}"/>
              </a:ext>
            </a:extLst>
          </p:cNvPr>
          <p:cNvSpPr txBox="1"/>
          <p:nvPr/>
        </p:nvSpPr>
        <p:spPr>
          <a:xfrm>
            <a:off x="5791579" y="4064169"/>
            <a:ext cx="1956647" cy="398871"/>
          </a:xfrm>
          <a:prstGeom prst="rect">
            <a:avLst/>
          </a:prstGeom>
          <a:noFill/>
        </p:spPr>
        <p:txBody>
          <a:bodyPr wrap="square" rtlCol="0">
            <a:noAutofit/>
          </a:bodyPr>
          <a:lstStyle/>
          <a:p>
            <a:pPr algn="ctr" fontAlgn="b"/>
            <a:r>
              <a:rPr lang="zh-TW" altLang="en-US" sz="1050" b="1" dirty="0">
                <a:solidFill>
                  <a:srgbClr val="FF0000"/>
                </a:solidFill>
                <a:latin typeface="メイリオ" panose="020B0604030504040204" pitchFamily="50" charset="-128"/>
                <a:ea typeface="メイリオ" panose="020B0604030504040204" pitchFamily="50" charset="-128"/>
              </a:rPr>
              <a:t>放射線診断専門医認定試験</a:t>
            </a:r>
            <a:r>
              <a:rPr lang="en-US" altLang="zh-TW" sz="1050" b="1" dirty="0">
                <a:solidFill>
                  <a:srgbClr val="FF0000"/>
                </a:solidFill>
                <a:latin typeface="メイリオ" panose="020B0604030504040204" pitchFamily="50" charset="-128"/>
                <a:ea typeface="メイリオ" panose="020B0604030504040204" pitchFamily="50" charset="-128"/>
              </a:rPr>
              <a:t>/</a:t>
            </a:r>
            <a:r>
              <a:rPr lang="zh-TW" altLang="en-US" sz="1050" b="1" dirty="0">
                <a:solidFill>
                  <a:srgbClr val="FF0000"/>
                </a:solidFill>
                <a:latin typeface="メイリオ" panose="020B0604030504040204" pitchFamily="50" charset="-128"/>
                <a:ea typeface="メイリオ" panose="020B0604030504040204" pitchFamily="50" charset="-128"/>
              </a:rPr>
              <a:t>診断専門医資格取得</a:t>
            </a:r>
            <a:endParaRPr lang="en-US" altLang="zh-TW" sz="1050" b="1" dirty="0">
              <a:solidFill>
                <a:srgbClr val="FF0000"/>
              </a:solidFill>
              <a:latin typeface="メイリオ" panose="020B0604030504040204" pitchFamily="50" charset="-128"/>
              <a:ea typeface="メイリオ" panose="020B0604030504040204" pitchFamily="50" charset="-128"/>
            </a:endParaRPr>
          </a:p>
          <a:p>
            <a:pPr algn="ctr" fontAlgn="b"/>
            <a:r>
              <a:rPr lang="ja-JP" altLang="en-US" sz="1050" b="1" dirty="0">
                <a:solidFill>
                  <a:srgbClr val="FF0000"/>
                </a:solidFill>
                <a:latin typeface="メイリオ" panose="020B0604030504040204" pitchFamily="50" charset="-128"/>
                <a:ea typeface="メイリオ" panose="020B0604030504040204" pitchFamily="50" charset="-128"/>
              </a:rPr>
              <a:t>最短</a:t>
            </a:r>
            <a:r>
              <a:rPr lang="en-US" altLang="ja-JP" sz="1050" b="1" dirty="0">
                <a:solidFill>
                  <a:srgbClr val="FF0000"/>
                </a:solidFill>
                <a:latin typeface="メイリオ" panose="020B0604030504040204" pitchFamily="50" charset="-128"/>
                <a:ea typeface="メイリオ" panose="020B0604030504040204" pitchFamily="50" charset="-128"/>
              </a:rPr>
              <a:t>8</a:t>
            </a:r>
            <a:r>
              <a:rPr lang="ja-JP" altLang="en-US" sz="1050" b="1" dirty="0">
                <a:solidFill>
                  <a:srgbClr val="FF0000"/>
                </a:solidFill>
                <a:latin typeface="メイリオ" panose="020B0604030504040204" pitchFamily="50" charset="-128"/>
                <a:ea typeface="メイリオ" panose="020B0604030504040204" pitchFamily="50" charset="-128"/>
              </a:rPr>
              <a:t>年間</a:t>
            </a:r>
            <a:endParaRPr lang="zh-TW" altLang="en-US" sz="1050" b="1" dirty="0">
              <a:solidFill>
                <a:srgbClr val="FF0000"/>
              </a:solidFill>
              <a:latin typeface="メイリオ" panose="020B0604030504040204" pitchFamily="50" charset="-128"/>
              <a:ea typeface="メイリオ" panose="020B0604030504040204" pitchFamily="50" charset="-128"/>
            </a:endParaRPr>
          </a:p>
          <a:p>
            <a:pPr algn="ctr" fontAlgn="b"/>
            <a:endParaRPr lang="zh-CN" altLang="en-US" sz="1050" b="1" dirty="0">
              <a:solidFill>
                <a:srgbClr val="000000"/>
              </a:solidFill>
              <a:latin typeface="メイリオ" panose="020B0604030504040204" pitchFamily="50" charset="-128"/>
              <a:ea typeface="メイリオ" panose="020B0604030504040204" pitchFamily="50" charset="-128"/>
            </a:endParaRPr>
          </a:p>
        </p:txBody>
      </p:sp>
      <p:sp>
        <p:nvSpPr>
          <p:cNvPr id="48" name="矢印: 右 47">
            <a:extLst>
              <a:ext uri="{FF2B5EF4-FFF2-40B4-BE49-F238E27FC236}">
                <a16:creationId xmlns="" xmlns:a16="http://schemas.microsoft.com/office/drawing/2014/main" id="{A0FE6B60-20E3-4314-82E9-5A6C138183AF}"/>
              </a:ext>
            </a:extLst>
          </p:cNvPr>
          <p:cNvSpPr/>
          <p:nvPr/>
        </p:nvSpPr>
        <p:spPr>
          <a:xfrm>
            <a:off x="7234481" y="5431159"/>
            <a:ext cx="1356370" cy="305313"/>
          </a:xfrm>
          <a:prstGeom prst="rightArrow">
            <a:avLst/>
          </a:prstGeom>
          <a:solidFill>
            <a:schemeClr val="accent1">
              <a:lumMod val="75000"/>
            </a:schemeClr>
          </a:solidFill>
        </p:spPr>
        <p:txBody>
          <a:bodyPr wrap="square" rtlCol="0" anchor="ctr">
            <a:noAutofit/>
          </a:bodyPr>
          <a:lstStyle/>
          <a:p>
            <a:pPr algn="l"/>
            <a:endParaRPr kumimoji="1" lang="ja-JP" altLang="en-US" sz="1200" dirty="0">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 xmlns:a16="http://schemas.microsoft.com/office/drawing/2014/main" id="{3EF0F602-3D46-4407-B9F1-F1A6CEBF0952}"/>
              </a:ext>
            </a:extLst>
          </p:cNvPr>
          <p:cNvSpPr txBox="1"/>
          <p:nvPr/>
        </p:nvSpPr>
        <p:spPr>
          <a:xfrm>
            <a:off x="7422505" y="5769826"/>
            <a:ext cx="1044472" cy="398871"/>
          </a:xfrm>
          <a:prstGeom prst="rect">
            <a:avLst/>
          </a:prstGeom>
          <a:noFill/>
        </p:spPr>
        <p:txBody>
          <a:bodyPr wrap="square" rtlCol="0">
            <a:noAutofit/>
          </a:bodyPr>
          <a:lstStyle/>
          <a:p>
            <a:pPr fontAlgn="b"/>
            <a:r>
              <a:rPr lang="ja-JP" altLang="en-US" sz="1050" dirty="0">
                <a:latin typeface="メイリオ" panose="020B0604030504040204" pitchFamily="50" charset="-128"/>
                <a:ea typeface="メイリオ" panose="020B0604030504040204" pitchFamily="50" charset="-128"/>
              </a:rPr>
              <a:t>専門医として読影業務遂行</a:t>
            </a:r>
            <a:endParaRPr lang="zh-CN" altLang="en-US" sz="1050" dirty="0">
              <a:solidFill>
                <a:srgbClr val="000000"/>
              </a:solidFill>
              <a:latin typeface="メイリオ" panose="020B0604030504040204" pitchFamily="50" charset="-128"/>
              <a:ea typeface="メイリオ" panose="020B0604030504040204" pitchFamily="50" charset="-128"/>
            </a:endParaRPr>
          </a:p>
        </p:txBody>
      </p:sp>
      <p:cxnSp>
        <p:nvCxnSpPr>
          <p:cNvPr id="50" name="直線矢印コネクタ 49">
            <a:extLst>
              <a:ext uri="{FF2B5EF4-FFF2-40B4-BE49-F238E27FC236}">
                <a16:creationId xmlns="" xmlns:a16="http://schemas.microsoft.com/office/drawing/2014/main" id="{AAED6A54-D17B-46D9-8DD3-115E1EF394F0}"/>
              </a:ext>
            </a:extLst>
          </p:cNvPr>
          <p:cNvCxnSpPr>
            <a:cxnSpLocks/>
          </p:cNvCxnSpPr>
          <p:nvPr/>
        </p:nvCxnSpPr>
        <p:spPr>
          <a:xfrm>
            <a:off x="6778281" y="4639209"/>
            <a:ext cx="0" cy="39600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121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日本・中国のモダリティ普及状況の比較</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5</a:t>
            </a:fld>
            <a:endParaRPr kumimoji="1" lang="ja-JP" altLang="en-US"/>
          </a:p>
        </p:txBody>
      </p:sp>
      <p:sp>
        <p:nvSpPr>
          <p:cNvPr id="34" name="テキスト ボックス 33">
            <a:extLst>
              <a:ext uri="{FF2B5EF4-FFF2-40B4-BE49-F238E27FC236}">
                <a16:creationId xmlns="" xmlns:a16="http://schemas.microsoft.com/office/drawing/2014/main" id="{24C98292-E247-4752-80BF-F1C8F3BAE167}"/>
              </a:ext>
            </a:extLst>
          </p:cNvPr>
          <p:cNvSpPr txBox="1"/>
          <p:nvPr/>
        </p:nvSpPr>
        <p:spPr>
          <a:xfrm>
            <a:off x="201975" y="876721"/>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rPr>
              <a:t>都市部ではハイエンドのモダリティ含めて、ある程度普及しているとされているが、日本と比較すると人口あたりのモダリティ台数は少なく、モダリティが十分に普及しているとは言えないことから、特に</a:t>
            </a:r>
            <a:r>
              <a:rPr kumimoji="1" lang="en-US" altLang="ja-JP" sz="1400" dirty="0">
                <a:latin typeface="メイリオ" panose="020B0604030504040204" pitchFamily="50" charset="-128"/>
                <a:ea typeface="メイリオ" panose="020B0604030504040204" pitchFamily="50" charset="-128"/>
              </a:rPr>
              <a:t>PET</a:t>
            </a:r>
            <a:r>
              <a:rPr kumimoji="1" lang="ja-JP" altLang="en-US" sz="1400" dirty="0">
                <a:latin typeface="メイリオ" panose="020B0604030504040204" pitchFamily="50" charset="-128"/>
                <a:ea typeface="メイリオ" panose="020B0604030504040204" pitchFamily="50" charset="-128"/>
              </a:rPr>
              <a:t>のようなモダリティに対しては十分に経験のある医師が不足していると考えられる。</a:t>
            </a:r>
            <a:endParaRPr kumimoji="1" lang="en-US" altLang="ja-JP" sz="14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663058" y="6346586"/>
            <a:ext cx="7852292" cy="374889"/>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a:t>
            </a:r>
            <a:r>
              <a:rPr kumimoji="1" lang="zh-CN" altLang="en-US" sz="1000" dirty="0">
                <a:latin typeface="メイリオ" panose="020B0604030504040204" pitchFamily="50" charset="-128"/>
                <a:ea typeface="メイリオ" panose="020B0604030504040204" pitchFamily="50" charset="-128"/>
              </a:rPr>
              <a:t>中国医科大学附属盛京医院郭启勇教授</a:t>
            </a:r>
            <a:r>
              <a:rPr kumimoji="1" lang="ja-JP" altLang="en-US" sz="1000" dirty="0">
                <a:latin typeface="メイリオ" panose="020B0604030504040204" pitchFamily="50" charset="-128"/>
                <a:ea typeface="メイリオ" panose="020B0604030504040204" pitchFamily="50" charset="-128"/>
              </a:rPr>
              <a:t>の講演内容およびグローバルノート株式会社発表の統計を基にコンソーシアム作成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中国／医療機器</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2</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医療・公衆衛生</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健康水準および医療水準</a:t>
            </a:r>
            <a:endParaRPr lang="en-US" altLang="ja-JP" dirty="0">
              <a:highlight>
                <a:srgbClr val="FFFF00"/>
              </a:highlight>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 xmlns:a16="http://schemas.microsoft.com/office/drawing/2014/main" id="{6C2751A4-095B-499D-8526-8093B7D4CBD3}"/>
              </a:ext>
            </a:extLst>
          </p:cNvPr>
          <p:cNvGraphicFramePr>
            <a:graphicFrameLocks noGrp="1"/>
          </p:cNvGraphicFramePr>
          <p:nvPr/>
        </p:nvGraphicFramePr>
        <p:xfrm>
          <a:off x="837957" y="2347447"/>
          <a:ext cx="6905508" cy="3618703"/>
        </p:xfrm>
        <a:graphic>
          <a:graphicData uri="http://schemas.openxmlformats.org/drawingml/2006/table">
            <a:tbl>
              <a:tblPr/>
              <a:tblGrid>
                <a:gridCol w="1647150">
                  <a:extLst>
                    <a:ext uri="{9D8B030D-6E8A-4147-A177-3AD203B41FA5}">
                      <a16:colId xmlns="" xmlns:a16="http://schemas.microsoft.com/office/drawing/2014/main" val="3426502295"/>
                    </a:ext>
                  </a:extLst>
                </a:gridCol>
                <a:gridCol w="2457538">
                  <a:extLst>
                    <a:ext uri="{9D8B030D-6E8A-4147-A177-3AD203B41FA5}">
                      <a16:colId xmlns="" xmlns:a16="http://schemas.microsoft.com/office/drawing/2014/main" val="4154897484"/>
                    </a:ext>
                  </a:extLst>
                </a:gridCol>
                <a:gridCol w="2800820">
                  <a:extLst>
                    <a:ext uri="{9D8B030D-6E8A-4147-A177-3AD203B41FA5}">
                      <a16:colId xmlns="" xmlns:a16="http://schemas.microsoft.com/office/drawing/2014/main" val="868636362"/>
                    </a:ext>
                  </a:extLst>
                </a:gridCol>
              </a:tblGrid>
              <a:tr h="308058">
                <a:tc rowSpan="2">
                  <a:txBody>
                    <a:bodyPr/>
                    <a:lstStyle/>
                    <a:p>
                      <a:pPr algn="ctr" fontAlgn="b"/>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モダリティ</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2">
                  <a:txBody>
                    <a:bodyPr/>
                    <a:lstStyle/>
                    <a:p>
                      <a:pPr algn="ctr" fontAlgn="b"/>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人口</a:t>
                      </a:r>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100</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万人あたりのモダリティ台数</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pPr algn="ctr" fontAlgn="b"/>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 xmlns:a16="http://schemas.microsoft.com/office/drawing/2014/main" val="1405608127"/>
                  </a:ext>
                </a:extLst>
              </a:tr>
              <a:tr h="662129">
                <a:tc vMerge="1">
                  <a:txBody>
                    <a:bodyPr/>
                    <a:lstStyle/>
                    <a:p>
                      <a:pPr algn="ctr" fontAlgn="b"/>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日本</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中国</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 xmlns:a16="http://schemas.microsoft.com/office/drawing/2014/main" val="3276200012"/>
                  </a:ext>
                </a:extLst>
              </a:tr>
              <a:tr h="662129">
                <a:tc>
                  <a:txBody>
                    <a:bodyPr/>
                    <a:lstStyle/>
                    <a:p>
                      <a:pPr algn="ctr" fontAlgn="b"/>
                      <a:r>
                        <a:rPr lang="en-US" sz="1800" b="0" i="0" u="none" strike="noStrike">
                          <a:solidFill>
                            <a:srgbClr val="000000"/>
                          </a:solidFill>
                          <a:effectLst/>
                          <a:latin typeface="メイリオ" panose="020B0604030504040204" pitchFamily="50" charset="-128"/>
                          <a:ea typeface="メイリオ" panose="020B0604030504040204" pitchFamily="50" charset="-128"/>
                        </a:rPr>
                        <a:t>MMG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34.2</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9.2</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37417373"/>
                  </a:ext>
                </a:extLst>
              </a:tr>
              <a:tr h="662129">
                <a:tc>
                  <a:txBody>
                    <a:bodyPr/>
                    <a:lstStyle/>
                    <a:p>
                      <a:pPr algn="ctr" fontAlgn="b"/>
                      <a:r>
                        <a:rPr lang="en-US" sz="1800" b="0" i="0" u="none" strike="noStrike">
                          <a:solidFill>
                            <a:srgbClr val="000000"/>
                          </a:solidFill>
                          <a:effectLst/>
                          <a:latin typeface="メイリオ" panose="020B0604030504040204" pitchFamily="50" charset="-128"/>
                          <a:ea typeface="メイリオ" panose="020B0604030504040204" pitchFamily="50" charset="-128"/>
                        </a:rPr>
                        <a:t>CT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111.2</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4.8</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52843329"/>
                  </a:ext>
                </a:extLst>
              </a:tr>
              <a:tr h="662129">
                <a:tc>
                  <a:txBody>
                    <a:bodyPr/>
                    <a:lstStyle/>
                    <a:p>
                      <a:pPr algn="ctr" fontAlgn="b"/>
                      <a:r>
                        <a:rPr lang="en-US" sz="1800" b="0" i="0" u="none" strike="noStrike" dirty="0">
                          <a:solidFill>
                            <a:srgbClr val="000000"/>
                          </a:solidFill>
                          <a:effectLst/>
                          <a:latin typeface="メイリオ" panose="020B0604030504040204" pitchFamily="50" charset="-128"/>
                          <a:ea typeface="メイリオ" panose="020B0604030504040204" pitchFamily="50" charset="-128"/>
                        </a:rPr>
                        <a:t>MR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55.1</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1.8</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74886339"/>
                  </a:ext>
                </a:extLst>
              </a:tr>
              <a:tr h="662129">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PET</a:t>
                      </a:r>
                      <a:endParaRPr 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4.6</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800" b="0" i="0" u="none" strike="noStrike" dirty="0">
                          <a:solidFill>
                            <a:srgbClr val="000000"/>
                          </a:solidFill>
                          <a:effectLst/>
                          <a:latin typeface="メイリオ" panose="020B0604030504040204" pitchFamily="50" charset="-128"/>
                          <a:ea typeface="メイリオ" panose="020B0604030504040204" pitchFamily="50" charset="-128"/>
                        </a:rPr>
                        <a:t>0.3</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台</a:t>
                      </a:r>
                      <a:endParaRPr lang="en-US" altLang="ja-JP"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29119751"/>
                  </a:ext>
                </a:extLst>
              </a:tr>
            </a:tbl>
          </a:graphicData>
        </a:graphic>
      </p:graphicFrame>
    </p:spTree>
    <p:extLst>
      <p:ext uri="{BB962C8B-B14F-4D97-AF65-F5344CB8AC3E}">
        <p14:creationId xmlns:p14="http://schemas.microsoft.com/office/powerpoint/2010/main" val="53437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中国でのセカンドオピニオンサービスの実施例</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6</a:t>
            </a:fld>
            <a:endParaRPr kumimoji="1" lang="ja-JP" altLang="en-US"/>
          </a:p>
        </p:txBody>
      </p:sp>
      <p:sp>
        <p:nvSpPr>
          <p:cNvPr id="34" name="テキスト ボックス 33">
            <a:extLst>
              <a:ext uri="{FF2B5EF4-FFF2-40B4-BE49-F238E27FC236}">
                <a16:creationId xmlns="" xmlns:a16="http://schemas.microsoft.com/office/drawing/2014/main" id="{24C98292-E247-4752-80BF-F1C8F3BAE167}"/>
              </a:ext>
            </a:extLst>
          </p:cNvPr>
          <p:cNvSpPr txBox="1"/>
          <p:nvPr/>
        </p:nvSpPr>
        <p:spPr>
          <a:xfrm>
            <a:off x="201975" y="876721"/>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rPr>
              <a:t>中国におけるセカンドオピニオンに関する情報は少なく大規模なプレーヤーは多くないと考えられる。</a:t>
            </a:r>
          </a:p>
          <a:p>
            <a:pPr marL="285750" indent="-285750">
              <a:lnSpc>
                <a:spcPct val="150000"/>
              </a:lnSpc>
              <a:buClr>
                <a:schemeClr val="tx1"/>
              </a:buClr>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rPr>
              <a:t>セカンドオピニオン事業者には、「プラットフォーム型」と「医療機関提携型」が存在する。</a:t>
            </a:r>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259125" y="5556011"/>
            <a:ext cx="7852292" cy="374889"/>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中国／遠隔読影</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4</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業界構造・主要企業・競合（日本企業以外）</a:t>
            </a:r>
            <a:endParaRPr lang="en-US" altLang="ja-JP" dirty="0">
              <a:highlight>
                <a:srgbClr val="FFFF00"/>
              </a:highlight>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 xmlns:a16="http://schemas.microsoft.com/office/drawing/2014/main" id="{93C1E924-5F3E-42E0-877D-4707CF047C01}"/>
              </a:ext>
            </a:extLst>
          </p:cNvPr>
          <p:cNvSpPr/>
          <p:nvPr/>
        </p:nvSpPr>
        <p:spPr>
          <a:xfrm>
            <a:off x="1966056" y="2061530"/>
            <a:ext cx="800219" cy="338554"/>
          </a:xfrm>
          <a:prstGeom prst="rect">
            <a:avLst/>
          </a:prstGeom>
          <a:noFill/>
        </p:spPr>
        <p:txBody>
          <a:bodyPr wrap="none">
            <a:spAutoFit/>
          </a:bodyPr>
          <a:lstStyle/>
          <a:p>
            <a:r>
              <a:rPr lang="ja-JP" altLang="en-US" sz="1600" u="sng" dirty="0">
                <a:latin typeface="メイリオ" panose="020B0604030504040204" pitchFamily="50" charset="-128"/>
                <a:ea typeface="メイリオ" panose="020B0604030504040204" pitchFamily="50" charset="-128"/>
              </a:rPr>
              <a:t>主な例</a:t>
            </a:r>
            <a:endParaRPr kumimoji="1" lang="ja-JP" altLang="en-US" sz="1600" u="sng"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 xmlns:a16="http://schemas.microsoft.com/office/drawing/2014/main" id="{72328675-4AF7-48A4-9AB0-FBAA7A0EC9A9}"/>
              </a:ext>
            </a:extLst>
          </p:cNvPr>
          <p:cNvSpPr/>
          <p:nvPr/>
        </p:nvSpPr>
        <p:spPr>
          <a:xfrm>
            <a:off x="5667978" y="2072433"/>
            <a:ext cx="595035" cy="338554"/>
          </a:xfrm>
          <a:prstGeom prst="rect">
            <a:avLst/>
          </a:prstGeom>
          <a:noFill/>
        </p:spPr>
        <p:txBody>
          <a:bodyPr wrap="none">
            <a:spAutoFit/>
          </a:bodyPr>
          <a:lstStyle/>
          <a:p>
            <a:r>
              <a:rPr kumimoji="1" lang="ja-JP" altLang="en-US" sz="1600" u="sng" dirty="0">
                <a:latin typeface="メイリオ" panose="020B0604030504040204" pitchFamily="50" charset="-128"/>
                <a:ea typeface="メイリオ" panose="020B0604030504040204" pitchFamily="50" charset="-128"/>
              </a:rPr>
              <a:t>内容</a:t>
            </a:r>
          </a:p>
        </p:txBody>
      </p:sp>
      <p:sp>
        <p:nvSpPr>
          <p:cNvPr id="11" name="正方形/長方形 10">
            <a:extLst>
              <a:ext uri="{FF2B5EF4-FFF2-40B4-BE49-F238E27FC236}">
                <a16:creationId xmlns="" xmlns:a16="http://schemas.microsoft.com/office/drawing/2014/main" id="{A7300B61-5E2F-471B-BBE5-484FBFA976F2}"/>
              </a:ext>
            </a:extLst>
          </p:cNvPr>
          <p:cNvSpPr/>
          <p:nvPr/>
        </p:nvSpPr>
        <p:spPr>
          <a:xfrm>
            <a:off x="476233" y="2076770"/>
            <a:ext cx="800219" cy="338554"/>
          </a:xfrm>
          <a:prstGeom prst="rect">
            <a:avLst/>
          </a:prstGeom>
          <a:noFill/>
        </p:spPr>
        <p:txBody>
          <a:bodyPr wrap="none">
            <a:spAutoFit/>
          </a:bodyPr>
          <a:lstStyle/>
          <a:p>
            <a:r>
              <a:rPr kumimoji="1" lang="ja-JP" altLang="en-US" sz="1600" u="sng" dirty="0">
                <a:latin typeface="メイリオ" panose="020B0604030504040204" pitchFamily="50" charset="-128"/>
                <a:ea typeface="メイリオ" panose="020B0604030504040204" pitchFamily="50" charset="-128"/>
              </a:rPr>
              <a:t>タイプ</a:t>
            </a:r>
          </a:p>
        </p:txBody>
      </p:sp>
      <p:sp>
        <p:nvSpPr>
          <p:cNvPr id="13" name="正方形/長方形 12">
            <a:extLst>
              <a:ext uri="{FF2B5EF4-FFF2-40B4-BE49-F238E27FC236}">
                <a16:creationId xmlns="" xmlns:a16="http://schemas.microsoft.com/office/drawing/2014/main" id="{D35DD721-45FD-451D-BBF1-551E009567F8}"/>
              </a:ext>
            </a:extLst>
          </p:cNvPr>
          <p:cNvSpPr/>
          <p:nvPr/>
        </p:nvSpPr>
        <p:spPr>
          <a:xfrm>
            <a:off x="3259867" y="2420751"/>
            <a:ext cx="5411259"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defTabSz="914400">
              <a:buClr>
                <a:schemeClr val="tx2"/>
              </a:buClr>
              <a:buSzPct val="80000"/>
            </a:pPr>
            <a:r>
              <a:rPr kumimoji="1" lang="ja-JP" altLang="en-US" sz="1400" dirty="0">
                <a:latin typeface="メイリオ" panose="020B0604030504040204" pitchFamily="50" charset="-128"/>
                <a:ea typeface="メイリオ" panose="020B0604030504040204" pitchFamily="50" charset="-128"/>
              </a:rPr>
              <a:t>患者は、万里雲上で、中国国内の権威のある医師にセカンドオピニオンのための読影を依頼することができる。</a:t>
            </a:r>
          </a:p>
          <a:p>
            <a:pPr defTabSz="914400">
              <a:buClr>
                <a:schemeClr val="tx2"/>
              </a:buClr>
              <a:buSzPct val="80000"/>
            </a:pPr>
            <a:r>
              <a:rPr kumimoji="1" lang="ja-JP" altLang="en-US" sz="1400" dirty="0">
                <a:latin typeface="メイリオ" panose="020B0604030504040204" pitchFamily="50" charset="-128"/>
                <a:ea typeface="メイリオ" panose="020B0604030504040204" pitchFamily="50" charset="-128"/>
              </a:rPr>
              <a:t>但し、</a:t>
            </a:r>
            <a:r>
              <a:rPr kumimoji="1" lang="en-US" altLang="ja-JP" sz="1400" dirty="0">
                <a:latin typeface="メイリオ" panose="020B0604030504040204" pitchFamily="50" charset="-128"/>
                <a:ea typeface="メイリオ" panose="020B0604030504040204" pitchFamily="50" charset="-128"/>
              </a:rPr>
              <a:t>2021</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月時点で登録者は</a:t>
            </a:r>
            <a:r>
              <a:rPr kumimoji="1" lang="en-US" altLang="ja-JP" sz="1400" dirty="0">
                <a:latin typeface="メイリオ" panose="020B0604030504040204" pitchFamily="50" charset="-128"/>
                <a:ea typeface="メイリオ" panose="020B0604030504040204" pitchFamily="50" charset="-128"/>
              </a:rPr>
              <a:t>16</a:t>
            </a:r>
            <a:r>
              <a:rPr kumimoji="1" lang="ja-JP" altLang="en-US" sz="1400" dirty="0">
                <a:latin typeface="メイリオ" panose="020B0604030504040204" pitchFamily="50" charset="-128"/>
                <a:ea typeface="メイリオ" panose="020B0604030504040204" pitchFamily="50" charset="-128"/>
              </a:rPr>
              <a:t>名と少なく、</a:t>
            </a:r>
            <a:br>
              <a:rPr kumimoji="1" lang="ja-JP" altLang="en-US" sz="1400" dirty="0">
                <a:latin typeface="メイリオ" panose="020B0604030504040204" pitchFamily="50" charset="-128"/>
                <a:ea typeface="メイリオ" panose="020B0604030504040204" pitchFamily="50" charset="-128"/>
              </a:rPr>
            </a:br>
            <a:r>
              <a:rPr kumimoji="1" lang="ja-JP" altLang="en-US" sz="1400" dirty="0">
                <a:latin typeface="メイリオ" panose="020B0604030504040204" pitchFamily="50" charset="-128"/>
                <a:ea typeface="メイリオ" panose="020B0604030504040204" pitchFamily="50" charset="-128"/>
              </a:rPr>
              <a:t>読影医不足が推察される。</a:t>
            </a:r>
          </a:p>
        </p:txBody>
      </p:sp>
      <p:sp>
        <p:nvSpPr>
          <p:cNvPr id="14" name="正方形/長方形 13">
            <a:extLst>
              <a:ext uri="{FF2B5EF4-FFF2-40B4-BE49-F238E27FC236}">
                <a16:creationId xmlns="" xmlns:a16="http://schemas.microsoft.com/office/drawing/2014/main" id="{FC01AA04-F8A6-43DE-9F6A-3A659789FDFE}"/>
              </a:ext>
            </a:extLst>
          </p:cNvPr>
          <p:cNvSpPr/>
          <p:nvPr/>
        </p:nvSpPr>
        <p:spPr>
          <a:xfrm>
            <a:off x="1611363" y="2420751"/>
            <a:ext cx="1509606"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r>
              <a:rPr kumimoji="1" lang="ja-JP" altLang="en-US" sz="1400" dirty="0">
                <a:latin typeface="メイリオ" panose="020B0604030504040204" pitchFamily="50" charset="-128"/>
                <a:ea typeface="メイリオ" panose="020B0604030504040204" pitchFamily="50" charset="-128"/>
              </a:rPr>
              <a:t>万里雲</a:t>
            </a:r>
            <a:br>
              <a:rPr kumimoji="1" lang="ja-JP" altLang="en-US" sz="1400" dirty="0">
                <a:latin typeface="メイリオ" panose="020B0604030504040204" pitchFamily="50" charset="-128"/>
                <a:ea typeface="メイリオ" panose="020B0604030504040204" pitchFamily="50" charset="-128"/>
              </a:rPr>
            </a:br>
            <a:r>
              <a:rPr kumimoji="1" lang="ja-JP" altLang="en-US" sz="1400" dirty="0">
                <a:latin typeface="メイリオ" panose="020B0604030504040204" pitchFamily="50" charset="-128"/>
                <a:ea typeface="メイリオ" panose="020B0604030504040204" pitchFamily="50" charset="-128"/>
              </a:rPr>
              <a:t>読影サービス</a:t>
            </a:r>
          </a:p>
        </p:txBody>
      </p:sp>
      <p:sp>
        <p:nvSpPr>
          <p:cNvPr id="15" name="正方形/長方形 14">
            <a:extLst>
              <a:ext uri="{FF2B5EF4-FFF2-40B4-BE49-F238E27FC236}">
                <a16:creationId xmlns="" xmlns:a16="http://schemas.microsoft.com/office/drawing/2014/main" id="{8B4264C5-79BD-4CDE-AE98-9A0683E8E236}"/>
              </a:ext>
            </a:extLst>
          </p:cNvPr>
          <p:cNvSpPr/>
          <p:nvPr/>
        </p:nvSpPr>
        <p:spPr>
          <a:xfrm>
            <a:off x="259125" y="2420751"/>
            <a:ext cx="1213339"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r>
              <a:rPr lang="ja-JP" altLang="en-US" sz="1400" dirty="0">
                <a:latin typeface="メイリオ" panose="020B0604030504040204" pitchFamily="50" charset="-128"/>
                <a:ea typeface="メイリオ" panose="020B0604030504040204" pitchFamily="50" charset="-128"/>
              </a:rPr>
              <a:t>プラット</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フォーム型</a:t>
            </a:r>
            <a:endParaRPr kumimoji="1" lang="ja-JP" altLang="en-US" sz="1400" dirty="0">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 xmlns:a16="http://schemas.microsoft.com/office/drawing/2014/main" id="{D2E196E8-D9FF-42A8-B88B-06E2564D8162}"/>
              </a:ext>
            </a:extLst>
          </p:cNvPr>
          <p:cNvSpPr/>
          <p:nvPr/>
        </p:nvSpPr>
        <p:spPr>
          <a:xfrm>
            <a:off x="3259867" y="3918264"/>
            <a:ext cx="5411259"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defTabSz="914400">
              <a:buClr>
                <a:schemeClr val="tx2"/>
              </a:buClr>
              <a:buSzPct val="80000"/>
            </a:pPr>
            <a:r>
              <a:rPr kumimoji="1" lang="ja-JP" altLang="en-US" sz="1400" dirty="0">
                <a:latin typeface="メイリオ" panose="020B0604030504040204" pitchFamily="50" charset="-128"/>
                <a:ea typeface="メイリオ" panose="020B0604030504040204" pitchFamily="50" charset="-128"/>
              </a:rPr>
              <a:t>北京大学肿瘤医院では、患者が国外の提携先医師を指名</a:t>
            </a:r>
            <a:r>
              <a:rPr kumimoji="1" lang="ja-JP" altLang="en-US" sz="1400">
                <a:latin typeface="メイリオ" panose="020B0604030504040204" pitchFamily="50" charset="-128"/>
                <a:ea typeface="メイリオ" panose="020B0604030504040204" pitchFamily="50" charset="-128"/>
              </a:rPr>
              <a:t>してセ カンドオピニオン</a:t>
            </a:r>
            <a:r>
              <a:rPr kumimoji="1" lang="ja-JP" altLang="en-US" sz="1400" dirty="0">
                <a:latin typeface="メイリオ" panose="020B0604030504040204" pitchFamily="50" charset="-128"/>
                <a:ea typeface="メイリオ" panose="020B0604030504040204" pitchFamily="50" charset="-128"/>
              </a:rPr>
              <a:t>のための遠隔読影を依頼することができる。</a:t>
            </a:r>
          </a:p>
          <a:p>
            <a:pPr defTabSz="914400">
              <a:buClr>
                <a:schemeClr val="tx2"/>
              </a:buClr>
              <a:buSzPct val="80000"/>
            </a:pPr>
            <a:r>
              <a:rPr kumimoji="1" lang="ja-JP" altLang="en-US" sz="1400" dirty="0">
                <a:latin typeface="メイリオ" panose="020B0604030504040204" pitchFamily="50" charset="-128"/>
                <a:ea typeface="メイリオ" panose="020B0604030504040204" pitchFamily="50" charset="-128"/>
              </a:rPr>
              <a:t>提携先</a:t>
            </a:r>
            <a:r>
              <a:rPr kumimoji="1" lang="ja-JP" altLang="en-US" sz="1400">
                <a:latin typeface="メイリオ" panose="020B0604030504040204" pitchFamily="50" charset="-128"/>
                <a:ea typeface="メイリオ" panose="020B0604030504040204" pitchFamily="50" charset="-128"/>
              </a:rPr>
              <a:t>は</a:t>
            </a:r>
            <a:r>
              <a:rPr kumimoji="1" lang="en-US" altLang="ja-JP" sz="1400">
                <a:latin typeface="メイリオ" panose="020B0604030504040204" pitchFamily="50" charset="-128"/>
                <a:ea typeface="メイリオ" panose="020B0604030504040204" pitchFamily="50" charset="-128"/>
              </a:rPr>
              <a:t>Mayo clinic</a:t>
            </a:r>
            <a:r>
              <a:rPr kumimoji="1" lang="ja-JP" altLang="en-US" sz="1400">
                <a:latin typeface="メイリオ" panose="020B0604030504040204" pitchFamily="50" charset="-128"/>
                <a:ea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rPr>
              <a:t>Massachusetts General Hospital</a:t>
            </a:r>
            <a:r>
              <a:rPr kumimoji="1" lang="ja-JP" altLang="en-US" sz="1400" dirty="0">
                <a:latin typeface="メイリオ" panose="020B0604030504040204" pitchFamily="50" charset="-128"/>
                <a:ea typeface="メイリオ" panose="020B0604030504040204" pitchFamily="50" charset="-128"/>
              </a:rPr>
              <a:t>などの国際的に権威の高い病院に限られる。</a:t>
            </a:r>
          </a:p>
        </p:txBody>
      </p:sp>
      <p:sp>
        <p:nvSpPr>
          <p:cNvPr id="19" name="正方形/長方形 18">
            <a:extLst>
              <a:ext uri="{FF2B5EF4-FFF2-40B4-BE49-F238E27FC236}">
                <a16:creationId xmlns="" xmlns:a16="http://schemas.microsoft.com/office/drawing/2014/main" id="{59929244-29B8-4C45-AD9B-4685AF972C8B}"/>
              </a:ext>
            </a:extLst>
          </p:cNvPr>
          <p:cNvSpPr/>
          <p:nvPr/>
        </p:nvSpPr>
        <p:spPr>
          <a:xfrm>
            <a:off x="1611363" y="3918264"/>
            <a:ext cx="1509606"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r>
              <a:rPr kumimoji="1" lang="zh-CN" altLang="en-US" sz="1400" dirty="0">
                <a:latin typeface="メイリオ" panose="020B0604030504040204" pitchFamily="50" charset="-128"/>
                <a:ea typeface="メイリオ" panose="020B0604030504040204" pitchFamily="50" charset="-128"/>
              </a:rPr>
              <a:t>北京大学</a:t>
            </a:r>
            <a:r>
              <a:rPr kumimoji="1" lang="en-US" altLang="zh-CN" sz="1400" dirty="0">
                <a:latin typeface="メイリオ" panose="020B0604030504040204" pitchFamily="50" charset="-128"/>
                <a:ea typeface="メイリオ" panose="020B0604030504040204" pitchFamily="50" charset="-128"/>
              </a:rPr>
              <a:t/>
            </a:r>
            <a:br>
              <a:rPr kumimoji="1" lang="en-US" altLang="zh-CN" sz="1400" dirty="0">
                <a:latin typeface="メイリオ" panose="020B0604030504040204" pitchFamily="50" charset="-128"/>
                <a:ea typeface="メイリオ" panose="020B0604030504040204" pitchFamily="50" charset="-128"/>
              </a:rPr>
            </a:br>
            <a:r>
              <a:rPr kumimoji="1" lang="zh-CN" altLang="en-US" sz="1400" dirty="0">
                <a:latin typeface="メイリオ" panose="020B0604030504040204" pitchFamily="50" charset="-128"/>
                <a:ea typeface="メイリオ" panose="020B0604030504040204" pitchFamily="50" charset="-128"/>
              </a:rPr>
              <a:t>肿瘤医院</a:t>
            </a:r>
          </a:p>
        </p:txBody>
      </p:sp>
      <p:sp>
        <p:nvSpPr>
          <p:cNvPr id="20" name="正方形/長方形 19">
            <a:extLst>
              <a:ext uri="{FF2B5EF4-FFF2-40B4-BE49-F238E27FC236}">
                <a16:creationId xmlns="" xmlns:a16="http://schemas.microsoft.com/office/drawing/2014/main" id="{A923FA7E-1697-498D-A59B-5376E9B58E28}"/>
              </a:ext>
            </a:extLst>
          </p:cNvPr>
          <p:cNvSpPr/>
          <p:nvPr/>
        </p:nvSpPr>
        <p:spPr>
          <a:xfrm>
            <a:off x="259125" y="3918264"/>
            <a:ext cx="1213339" cy="1384057"/>
          </a:xfrm>
          <a:prstGeom prst="rect">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r>
              <a:rPr lang="ja-JP" altLang="en-US" sz="1400" dirty="0">
                <a:latin typeface="メイリオ" panose="020B0604030504040204" pitchFamily="50" charset="-128"/>
                <a:ea typeface="メイリオ" panose="020B0604030504040204" pitchFamily="50" charset="-128"/>
              </a:rPr>
              <a:t>医療機関</a:t>
            </a:r>
            <a:br>
              <a:rPr lang="ja-JP" altLang="en-US"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提携型</a:t>
            </a:r>
          </a:p>
        </p:txBody>
      </p:sp>
    </p:spTree>
    <p:extLst>
      <p:ext uri="{BB962C8B-B14F-4D97-AF65-F5344CB8AC3E}">
        <p14:creationId xmlns:p14="http://schemas.microsoft.com/office/powerpoint/2010/main" val="110842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中国における</a:t>
            </a:r>
            <a:r>
              <a:rPr lang="zh-TW" altLang="en-US" dirty="0">
                <a:latin typeface="メイリオ" panose="020B0604030504040204" pitchFamily="50" charset="-128"/>
                <a:ea typeface="メイリオ" panose="020B0604030504040204" pitchFamily="50" charset="-128"/>
              </a:rPr>
              <a:t>健康診断</a:t>
            </a:r>
            <a:r>
              <a:rPr lang="ja-JP" altLang="en-US" dirty="0">
                <a:latin typeface="メイリオ" panose="020B0604030504040204" pitchFamily="50" charset="-128"/>
                <a:ea typeface="メイリオ" panose="020B0604030504040204" pitchFamily="50" charset="-128"/>
              </a:rPr>
              <a:t>の</a:t>
            </a:r>
            <a:r>
              <a:rPr lang="zh-TW" altLang="en-US" dirty="0">
                <a:latin typeface="メイリオ" panose="020B0604030504040204" pitchFamily="50" charset="-128"/>
                <a:ea typeface="メイリオ" panose="020B0604030504040204" pitchFamily="50" charset="-128"/>
              </a:rPr>
              <a:t>市場規模</a:t>
            </a:r>
            <a:r>
              <a:rPr lang="ja-JP" altLang="en-US" dirty="0">
                <a:latin typeface="メイリオ" panose="020B0604030504040204" pitchFamily="50" charset="-128"/>
                <a:ea typeface="メイリオ" panose="020B0604030504040204" pitchFamily="50" charset="-128"/>
              </a:rPr>
              <a:t>について</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7</a:t>
            </a:fld>
            <a:endParaRPr kumimoji="1" lang="ja-JP" altLang="en-US"/>
          </a:p>
        </p:txBody>
      </p:sp>
      <p:sp>
        <p:nvSpPr>
          <p:cNvPr id="34" name="テキスト ボックス 33">
            <a:extLst>
              <a:ext uri="{FF2B5EF4-FFF2-40B4-BE49-F238E27FC236}">
                <a16:creationId xmlns="" xmlns:a16="http://schemas.microsoft.com/office/drawing/2014/main" id="{24C98292-E247-4752-80BF-F1C8F3BAE167}"/>
              </a:ext>
            </a:extLst>
          </p:cNvPr>
          <p:cNvSpPr txBox="1"/>
          <p:nvPr/>
        </p:nvSpPr>
        <p:spPr>
          <a:xfrm>
            <a:off x="201975" y="876721"/>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rPr>
              <a:t>中国の産業研究機関「前瞻産業研究院（</a:t>
            </a:r>
            <a:r>
              <a:rPr kumimoji="1" lang="en-US" altLang="ja-JP" sz="1400" dirty="0" err="1">
                <a:latin typeface="メイリオ" panose="020B0604030504040204" pitchFamily="50" charset="-128"/>
                <a:ea typeface="メイリオ" panose="020B0604030504040204" pitchFamily="50" charset="-128"/>
              </a:rPr>
              <a:t>Qianzhan</a:t>
            </a:r>
            <a:r>
              <a:rPr kumimoji="1" lang="en-US" altLang="ja-JP" sz="1400" dirty="0">
                <a:latin typeface="メイリオ" panose="020B0604030504040204" pitchFamily="50" charset="-128"/>
                <a:ea typeface="メイリオ" panose="020B0604030504040204" pitchFamily="50" charset="-128"/>
              </a:rPr>
              <a:t> Industry Research Institute</a:t>
            </a:r>
            <a:r>
              <a:rPr kumimoji="1" lang="ja-JP" altLang="en-US" sz="1400" dirty="0">
                <a:latin typeface="メイリオ" panose="020B0604030504040204" pitchFamily="50" charset="-128"/>
                <a:ea typeface="メイリオ" panose="020B0604030504040204" pitchFamily="50" charset="-128"/>
              </a:rPr>
              <a:t>）」によると年平均</a:t>
            </a:r>
            <a:r>
              <a:rPr kumimoji="1" lang="en-US" altLang="ja-JP" sz="1400" dirty="0">
                <a:latin typeface="メイリオ" panose="020B0604030504040204" pitchFamily="50" charset="-128"/>
                <a:ea typeface="メイリオ" panose="020B0604030504040204" pitchFamily="50" charset="-128"/>
              </a:rPr>
              <a:t>14%</a:t>
            </a:r>
            <a:r>
              <a:rPr kumimoji="1" lang="ja-JP" altLang="en-US" sz="1400" dirty="0">
                <a:latin typeface="メイリオ" panose="020B0604030504040204" pitchFamily="50" charset="-128"/>
                <a:ea typeface="メイリオ" panose="020B0604030504040204" pitchFamily="50" charset="-128"/>
              </a:rPr>
              <a:t>のペースで成長し、</a:t>
            </a:r>
            <a:r>
              <a:rPr kumimoji="1" lang="en-US" altLang="ja-JP" sz="1400" dirty="0">
                <a:latin typeface="メイリオ" panose="020B0604030504040204" pitchFamily="50" charset="-128"/>
                <a:ea typeface="メイリオ" panose="020B0604030504040204" pitchFamily="50" charset="-128"/>
              </a:rPr>
              <a:t>2024</a:t>
            </a:r>
            <a:r>
              <a:rPr kumimoji="1" lang="ja-JP" altLang="en-US" sz="1400" dirty="0">
                <a:latin typeface="メイリオ" panose="020B0604030504040204" pitchFamily="50" charset="-128"/>
                <a:ea typeface="メイリオ" panose="020B0604030504040204" pitchFamily="50" charset="-128"/>
              </a:rPr>
              <a:t>年には</a:t>
            </a:r>
            <a:r>
              <a:rPr kumimoji="1" lang="en-US" altLang="ja-JP" sz="1400" dirty="0">
                <a:latin typeface="メイリオ" panose="020B0604030504040204" pitchFamily="50" charset="-128"/>
                <a:ea typeface="メイリオ" panose="020B0604030504040204" pitchFamily="50" charset="-128"/>
              </a:rPr>
              <a:t>3,284</a:t>
            </a:r>
            <a:r>
              <a:rPr kumimoji="1" lang="ja-JP" altLang="en-US" sz="1400" dirty="0">
                <a:latin typeface="メイリオ" panose="020B0604030504040204" pitchFamily="50" charset="-128"/>
                <a:ea typeface="メイリオ" panose="020B0604030504040204" pitchFamily="50" charset="-128"/>
              </a:rPr>
              <a:t>億元（</a:t>
            </a:r>
            <a:r>
              <a:rPr kumimoji="1" lang="en-US" altLang="ja-JP" sz="1400" dirty="0">
                <a:latin typeface="メイリオ" panose="020B0604030504040204" pitchFamily="50" charset="-128"/>
                <a:ea typeface="メイリオ" panose="020B0604030504040204" pitchFamily="50" charset="-128"/>
              </a:rPr>
              <a:t>5</a:t>
            </a:r>
            <a:r>
              <a:rPr kumimoji="1" lang="ja-JP" altLang="en-US" sz="1400" dirty="0">
                <a:latin typeface="メイリオ" panose="020B0604030504040204" pitchFamily="50" charset="-128"/>
                <a:ea typeface="メイリオ" panose="020B0604030504040204" pitchFamily="50" charset="-128"/>
              </a:rPr>
              <a:t>兆</a:t>
            </a:r>
            <a:r>
              <a:rPr kumimoji="1" lang="en-US" altLang="ja-JP" sz="1400" dirty="0">
                <a:latin typeface="メイリオ" panose="020B0604030504040204" pitchFamily="50" charset="-128"/>
                <a:ea typeface="メイリオ" panose="020B0604030504040204" pitchFamily="50" charset="-128"/>
              </a:rPr>
              <a:t>800</a:t>
            </a:r>
            <a:r>
              <a:rPr kumimoji="1" lang="ja-JP" altLang="en-US" sz="1400" dirty="0">
                <a:latin typeface="メイリオ" panose="020B0604030504040204" pitchFamily="50" charset="-128"/>
                <a:ea typeface="メイリオ" panose="020B0604030504040204" pitchFamily="50" charset="-128"/>
              </a:rPr>
              <a:t>億円）に達すると予想される。</a:t>
            </a:r>
            <a:endParaRPr kumimoji="1" lang="ja-JP" altLang="en-US" sz="1500" dirty="0"/>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663058" y="6346587"/>
            <a:ext cx="5445133"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a:t>
            </a:r>
            <a:r>
              <a:rPr kumimoji="1" lang="zh-TW" altLang="en-US" sz="1000" dirty="0">
                <a:latin typeface="メイリオ" panose="020B0604030504040204" pitchFamily="50" charset="-128"/>
                <a:ea typeface="メイリオ" panose="020B0604030504040204" pitchFamily="50" charset="-128"/>
              </a:rPr>
              <a:t>前瞻産業研究院</a:t>
            </a:r>
            <a:r>
              <a:rPr kumimoji="1" lang="ja-JP" altLang="en-US" sz="1000" dirty="0">
                <a:latin typeface="メイリオ" panose="020B0604030504040204" pitchFamily="50" charset="-128"/>
                <a:ea typeface="メイリオ" panose="020B0604030504040204" pitchFamily="50" charset="-128"/>
              </a:rPr>
              <a:t>の調査結果を基にコンソーシアム作成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中国／健康診断</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4</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市場規模（該当疾病患者数も含む）</a:t>
            </a:r>
            <a:endParaRPr lang="en-US" altLang="ja-JP" dirty="0">
              <a:highlight>
                <a:srgbClr val="FFFF00"/>
              </a:highlight>
              <a:latin typeface="メイリオ" panose="020B0604030504040204" pitchFamily="50" charset="-128"/>
              <a:ea typeface="メイリオ" panose="020B0604030504040204" pitchFamily="50" charset="-128"/>
            </a:endParaRPr>
          </a:p>
        </p:txBody>
      </p:sp>
      <p:graphicFrame>
        <p:nvGraphicFramePr>
          <p:cNvPr id="6" name="グラフ 5">
            <a:extLst>
              <a:ext uri="{FF2B5EF4-FFF2-40B4-BE49-F238E27FC236}">
                <a16:creationId xmlns="" xmlns:a16="http://schemas.microsoft.com/office/drawing/2014/main" id="{8C069294-65E1-402E-B8D7-0ACE4ED86372}"/>
              </a:ext>
            </a:extLst>
          </p:cNvPr>
          <p:cNvGraphicFramePr/>
          <p:nvPr/>
        </p:nvGraphicFramePr>
        <p:xfrm>
          <a:off x="865920" y="2195636"/>
          <a:ext cx="7225957"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8" name="矢印: 右 7">
            <a:extLst>
              <a:ext uri="{FF2B5EF4-FFF2-40B4-BE49-F238E27FC236}">
                <a16:creationId xmlns="" xmlns:a16="http://schemas.microsoft.com/office/drawing/2014/main" id="{BC317746-DFFF-4578-B250-7CF6BB15EBAB}"/>
              </a:ext>
            </a:extLst>
          </p:cNvPr>
          <p:cNvSpPr/>
          <p:nvPr/>
        </p:nvSpPr>
        <p:spPr>
          <a:xfrm rot="20758860">
            <a:off x="2092910" y="4237539"/>
            <a:ext cx="4849793" cy="609178"/>
          </a:xfrm>
          <a:prstGeom prst="rightArrow">
            <a:avLst/>
          </a:prstGeom>
          <a:solidFill>
            <a:schemeClr val="tx2">
              <a:lumMod val="20000"/>
              <a:lumOff val="80000"/>
            </a:schemeClr>
          </a:solidFill>
        </p:spPr>
        <p:txBody>
          <a:bodyPr wrap="square" rtlCol="0" anchor="ctr">
            <a:noAutofit/>
          </a:bodyPr>
          <a:lstStyle/>
          <a:p>
            <a:pPr algn="ctr"/>
            <a:r>
              <a:rPr kumimoji="1" lang="ja-JP" altLang="en-US" sz="1200" dirty="0">
                <a:latin typeface="メイリオ" panose="020B0604030504040204" pitchFamily="50" charset="-128"/>
                <a:ea typeface="メイリオ" panose="020B0604030504040204" pitchFamily="50" charset="-128"/>
              </a:rPr>
              <a:t>年平均　</a:t>
            </a:r>
            <a:r>
              <a:rPr kumimoji="1" lang="en-US" altLang="ja-JP" sz="1200" dirty="0">
                <a:latin typeface="メイリオ" panose="020B0604030504040204" pitchFamily="50" charset="-128"/>
                <a:ea typeface="メイリオ" panose="020B0604030504040204" pitchFamily="50" charset="-128"/>
              </a:rPr>
              <a:t>14%</a:t>
            </a:r>
            <a:r>
              <a:rPr kumimoji="1" lang="ja-JP" altLang="en-US" sz="1200" dirty="0">
                <a:latin typeface="メイリオ" panose="020B0604030504040204" pitchFamily="50" charset="-128"/>
                <a:ea typeface="メイリオ" panose="020B0604030504040204" pitchFamily="50" charset="-128"/>
              </a:rPr>
              <a:t>成長</a:t>
            </a:r>
          </a:p>
        </p:txBody>
      </p:sp>
    </p:spTree>
    <p:extLst>
      <p:ext uri="{BB962C8B-B14F-4D97-AF65-F5344CB8AC3E}">
        <p14:creationId xmlns:p14="http://schemas.microsoft.com/office/powerpoint/2010/main" val="282136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中国における画像診断セカンドオピニオンに対する価格相場</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8</a:t>
            </a:fld>
            <a:endParaRPr kumimoji="1" lang="ja-JP" altLang="en-US"/>
          </a:p>
        </p:txBody>
      </p:sp>
      <p:sp>
        <p:nvSpPr>
          <p:cNvPr id="34" name="テキスト ボックス 33">
            <a:extLst>
              <a:ext uri="{FF2B5EF4-FFF2-40B4-BE49-F238E27FC236}">
                <a16:creationId xmlns="" xmlns:a16="http://schemas.microsoft.com/office/drawing/2014/main" id="{24C98292-E247-4752-80BF-F1C8F3BAE167}"/>
              </a:ext>
            </a:extLst>
          </p:cNvPr>
          <p:cNvSpPr txBox="1"/>
          <p:nvPr/>
        </p:nvSpPr>
        <p:spPr>
          <a:xfrm>
            <a:off x="201975" y="876721"/>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rPr>
              <a:t>万里雲で実際に取引が成立していることから、一般的な公立病院での読影料金とは大きな開きはあるものの、</a:t>
            </a:r>
            <a:r>
              <a:rPr lang="ja-JP" altLang="en-US" sz="1400" dirty="0">
                <a:latin typeface="メイリオ" panose="020B0604030504040204" pitchFamily="50" charset="-128"/>
                <a:ea typeface="メイリオ" panose="020B0604030504040204" pitchFamily="50" charset="-128"/>
              </a:rPr>
              <a:t>セカンドオピニオンを必要とする患者に対しては</a:t>
            </a:r>
            <a:r>
              <a:rPr kumimoji="1" lang="ja-JP" altLang="en-US" sz="1400" dirty="0">
                <a:latin typeface="メイリオ" panose="020B0604030504040204" pitchFamily="50" charset="-128"/>
                <a:ea typeface="メイリオ" panose="020B0604030504040204" pitchFamily="50" charset="-128"/>
              </a:rPr>
              <a:t>平均で</a:t>
            </a:r>
            <a:r>
              <a:rPr kumimoji="1" lang="en-US" altLang="ja-JP" sz="1400" dirty="0">
                <a:latin typeface="メイリオ" panose="020B0604030504040204" pitchFamily="50" charset="-128"/>
                <a:ea typeface="メイリオ" panose="020B0604030504040204" pitchFamily="50" charset="-128"/>
              </a:rPr>
              <a:t>535</a:t>
            </a:r>
            <a:r>
              <a:rPr kumimoji="1" lang="ja-JP" altLang="en-US" sz="1400" dirty="0">
                <a:latin typeface="メイリオ" panose="020B0604030504040204" pitchFamily="50" charset="-128"/>
                <a:ea typeface="メイリオ" panose="020B0604030504040204" pitchFamily="50" charset="-128"/>
              </a:rPr>
              <a:t>元が相場と考えられる。</a:t>
            </a:r>
            <a:endParaRPr kumimoji="1" lang="en-US" altLang="ja-JP" sz="14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663058" y="6346587"/>
            <a:ext cx="5445133"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出所：万里雲掲載の価格を基にコンソーシアム作成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中国／画像診断（セカンドオピニオン）</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4</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市場規模（該当疾病患者数も含む）</a:t>
            </a:r>
            <a:endParaRPr lang="en-US" altLang="ja-JP" dirty="0">
              <a:highlight>
                <a:srgbClr val="FFFF00"/>
              </a:highlight>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 xmlns:a16="http://schemas.microsoft.com/office/drawing/2014/main" id="{8B2B10BC-172B-4978-8BA4-302B3AB9A521}"/>
              </a:ext>
            </a:extLst>
          </p:cNvPr>
          <p:cNvGraphicFramePr>
            <a:graphicFrameLocks noGrp="1"/>
          </p:cNvGraphicFramePr>
          <p:nvPr>
            <p:extLst>
              <p:ext uri="{D42A27DB-BD31-4B8C-83A1-F6EECF244321}">
                <p14:modId xmlns:p14="http://schemas.microsoft.com/office/powerpoint/2010/main" val="613569454"/>
              </p:ext>
            </p:extLst>
          </p:nvPr>
        </p:nvGraphicFramePr>
        <p:xfrm>
          <a:off x="611188" y="2195635"/>
          <a:ext cx="7942502" cy="3085995"/>
        </p:xfrm>
        <a:graphic>
          <a:graphicData uri="http://schemas.openxmlformats.org/drawingml/2006/table">
            <a:tbl>
              <a:tblPr/>
              <a:tblGrid>
                <a:gridCol w="1688168">
                  <a:extLst>
                    <a:ext uri="{9D8B030D-6E8A-4147-A177-3AD203B41FA5}">
                      <a16:colId xmlns="" xmlns:a16="http://schemas.microsoft.com/office/drawing/2014/main" val="3648966318"/>
                    </a:ext>
                  </a:extLst>
                </a:gridCol>
                <a:gridCol w="1923979">
                  <a:extLst>
                    <a:ext uri="{9D8B030D-6E8A-4147-A177-3AD203B41FA5}">
                      <a16:colId xmlns="" xmlns:a16="http://schemas.microsoft.com/office/drawing/2014/main" val="1057821407"/>
                    </a:ext>
                  </a:extLst>
                </a:gridCol>
                <a:gridCol w="1923979">
                  <a:extLst>
                    <a:ext uri="{9D8B030D-6E8A-4147-A177-3AD203B41FA5}">
                      <a16:colId xmlns="" xmlns:a16="http://schemas.microsoft.com/office/drawing/2014/main" val="4158501852"/>
                    </a:ext>
                  </a:extLst>
                </a:gridCol>
                <a:gridCol w="2406376">
                  <a:extLst>
                    <a:ext uri="{9D8B030D-6E8A-4147-A177-3AD203B41FA5}">
                      <a16:colId xmlns="" xmlns:a16="http://schemas.microsoft.com/office/drawing/2014/main" val="2371843460"/>
                    </a:ext>
                  </a:extLst>
                </a:gridCol>
              </a:tblGrid>
              <a:tr h="1028665">
                <a:tc>
                  <a:txBody>
                    <a:bodyPr/>
                    <a:lstStyle/>
                    <a:p>
                      <a:pPr algn="ctr" fontAlgn="b"/>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レベル</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a:r>
                        <a:rPr lang="ja-JP" altLang="en-US" sz="1600" dirty="0">
                          <a:latin typeface="メイリオ" panose="020B0604030504040204" pitchFamily="50" charset="-128"/>
                          <a:ea typeface="メイリオ" panose="020B0604030504040204" pitchFamily="50" charset="-128"/>
                        </a:rPr>
                        <a:t>価格帯</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a:r>
                        <a:rPr lang="ja-JP" altLang="en-US" sz="1600" dirty="0">
                          <a:latin typeface="メイリオ" panose="020B0604030504040204" pitchFamily="50" charset="-128"/>
                          <a:ea typeface="メイリオ" panose="020B0604030504040204" pitchFamily="50" charset="-128"/>
                        </a:rPr>
                        <a:t>平均価格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a:r>
                        <a:rPr lang="ja-JP" altLang="en-US" sz="1600" dirty="0">
                          <a:latin typeface="メイリオ" panose="020B0604030504040204" pitchFamily="50" charset="-128"/>
                          <a:ea typeface="メイリオ" panose="020B0604030504040204" pitchFamily="50" charset="-128"/>
                        </a:rPr>
                        <a:t>勤務先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 xmlns:a16="http://schemas.microsoft.com/office/drawing/2014/main" val="2752162481"/>
                  </a:ext>
                </a:extLst>
              </a:tr>
              <a:tr h="1028665">
                <a:tc>
                  <a:txBody>
                    <a:bodyPr/>
                    <a:lstStyle/>
                    <a:p>
                      <a:pPr algn="ctr" fontAlgn="b"/>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副主任医師</a:t>
                      </a:r>
                      <a:endParaRPr lang="en-US" altLang="ja-JP"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altLang="ja-JP" sz="1600" dirty="0">
                          <a:latin typeface="メイリオ" panose="020B0604030504040204" pitchFamily="50" charset="-128"/>
                          <a:ea typeface="メイリオ" panose="020B0604030504040204" pitchFamily="50" charset="-128"/>
                        </a:rPr>
                        <a:t>259</a:t>
                      </a:r>
                      <a:r>
                        <a:rPr lang="ja-JP" altLang="en-US" sz="1600" dirty="0">
                          <a:latin typeface="メイリオ" panose="020B0604030504040204" pitchFamily="50" charset="-128"/>
                          <a:ea typeface="メイリオ" panose="020B0604030504040204" pitchFamily="50" charset="-128"/>
                        </a:rPr>
                        <a:t>元～</a:t>
                      </a:r>
                      <a:r>
                        <a:rPr lang="en-US" altLang="ja-JP" sz="1600" dirty="0">
                          <a:latin typeface="メイリオ" panose="020B0604030504040204" pitchFamily="50" charset="-128"/>
                          <a:ea typeface="メイリオ" panose="020B0604030504040204" pitchFamily="50" charset="-128"/>
                        </a:rPr>
                        <a:t>359</a:t>
                      </a:r>
                      <a:r>
                        <a:rPr lang="ja-JP" altLang="en-US" sz="1600" dirty="0">
                          <a:latin typeface="メイリオ" panose="020B0604030504040204" pitchFamily="50" charset="-128"/>
                          <a:ea typeface="メイリオ" panose="020B0604030504040204" pitchFamily="50" charset="-128"/>
                        </a:rPr>
                        <a:t>元</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a:r>
                        <a:rPr lang="en-US" altLang="ja-JP" sz="1600" dirty="0">
                          <a:latin typeface="メイリオ" panose="020B0604030504040204" pitchFamily="50" charset="-128"/>
                          <a:ea typeface="メイリオ" panose="020B0604030504040204" pitchFamily="50" charset="-128"/>
                        </a:rPr>
                        <a:t>535</a:t>
                      </a:r>
                      <a:r>
                        <a:rPr lang="ja-JP" altLang="en-US" sz="1600" dirty="0">
                          <a:latin typeface="メイリオ" panose="020B0604030504040204" pitchFamily="50" charset="-128"/>
                          <a:ea typeface="メイリオ" panose="020B0604030504040204" pitchFamily="50" charset="-128"/>
                        </a:rPr>
                        <a:t>元</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600" dirty="0">
                          <a:latin typeface="メイリオ" panose="020B0604030504040204" pitchFamily="50" charset="-128"/>
                          <a:ea typeface="メイリオ" panose="020B0604030504040204" pitchFamily="50" charset="-128"/>
                        </a:rPr>
                        <a:t>全員が公立</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級病院の医師</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81060479"/>
                  </a:ext>
                </a:extLst>
              </a:tr>
              <a:tr h="1028665">
                <a:tc>
                  <a:txBody>
                    <a:bodyPr/>
                    <a:lstStyle/>
                    <a:p>
                      <a:pPr algn="ctr" fontAlgn="b"/>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主任医師</a:t>
                      </a:r>
                      <a:endParaRPr lang="en-US" altLang="ja-JP"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メイリオ" panose="020B0604030504040204" pitchFamily="50" charset="-128"/>
                          <a:ea typeface="メイリオ" panose="020B0604030504040204" pitchFamily="50" charset="-128"/>
                        </a:rPr>
                        <a:t>259</a:t>
                      </a:r>
                      <a:r>
                        <a:rPr lang="ja-JP" altLang="en-US" sz="1600" dirty="0">
                          <a:latin typeface="メイリオ" panose="020B0604030504040204" pitchFamily="50" charset="-128"/>
                          <a:ea typeface="メイリオ" panose="020B0604030504040204" pitchFamily="50" charset="-128"/>
                        </a:rPr>
                        <a:t>元～</a:t>
                      </a:r>
                      <a:r>
                        <a:rPr lang="en-US" altLang="ja-JP" sz="1600" dirty="0">
                          <a:latin typeface="メイリオ" panose="020B0604030504040204" pitchFamily="50" charset="-128"/>
                          <a:ea typeface="メイリオ" panose="020B0604030504040204" pitchFamily="50" charset="-128"/>
                        </a:rPr>
                        <a:t>1,500</a:t>
                      </a:r>
                      <a:r>
                        <a:rPr lang="ja-JP" altLang="en-US" sz="1600" dirty="0">
                          <a:latin typeface="メイリオ" panose="020B0604030504040204" pitchFamily="50" charset="-128"/>
                          <a:ea typeface="メイリオ" panose="020B0604030504040204" pitchFamily="50" charset="-128"/>
                        </a:rPr>
                        <a:t>元</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600" dirty="0">
                        <a:latin typeface="メイリオ" panose="020B0604030504040204" pitchFamily="50" charset="-128"/>
                        <a:ea typeface="メイリオ"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a:latin typeface="メイリオ" panose="020B0604030504040204" pitchFamily="50" charset="-128"/>
                          <a:ea typeface="メイリオ" panose="020B0604030504040204" pitchFamily="50" charset="-128"/>
                        </a:rPr>
                        <a:t>全員が公立</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級病院の医師</a:t>
                      </a:r>
                    </a:p>
                    <a:p>
                      <a:pPr algn="ctr"/>
                      <a:r>
                        <a:rPr lang="ja-JP" altLang="en-US" sz="1600" dirty="0">
                          <a:latin typeface="メイリオ" panose="020B0604030504040204" pitchFamily="50" charset="-128"/>
                          <a:ea typeface="メイリオ" panose="020B0604030504040204" pitchFamily="50" charset="-128"/>
                        </a:rPr>
                        <a:t>特に金額の高い医師は特定分野の権威とみられる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21483236"/>
                  </a:ext>
                </a:extLst>
              </a:tr>
            </a:tbl>
          </a:graphicData>
        </a:graphic>
      </p:graphicFrame>
    </p:spTree>
    <p:extLst>
      <p:ext uri="{BB962C8B-B14F-4D97-AF65-F5344CB8AC3E}">
        <p14:creationId xmlns:p14="http://schemas.microsoft.com/office/powerpoint/2010/main" val="700394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プレースホルダー 20">
            <a:extLst>
              <a:ext uri="{FF2B5EF4-FFF2-40B4-BE49-F238E27FC236}">
                <a16:creationId xmlns="" xmlns:a16="http://schemas.microsoft.com/office/drawing/2014/main" id="{DE47E558-084A-4C72-9C91-E05E7CE5958F}"/>
              </a:ext>
            </a:extLst>
          </p:cNvPr>
          <p:cNvSpPr txBox="1">
            <a:spLocks/>
          </p:cNvSpPr>
          <p:nvPr/>
        </p:nvSpPr>
        <p:spPr>
          <a:xfrm>
            <a:off x="201975" y="21404"/>
            <a:ext cx="8942025" cy="671292"/>
          </a:xfrm>
          <a:prstGeom prst="rect">
            <a:avLst/>
          </a:prstGeom>
          <a:blipFill dpi="0" rotWithShape="1">
            <a:blip r:embed="rId3"/>
            <a:srcRect/>
            <a:stretch>
              <a:fillRect/>
            </a:stretch>
          </a:blipFill>
        </p:spPr>
        <p:txBody>
          <a:bodyPr vert="horz" wrap="square" lIns="144000" tIns="324000" rIns="0" bIns="36000" rtlCol="0" anchor="t" anchorCtr="0">
            <a:spAutoFit/>
          </a:bodyPr>
          <a:lstStyle>
            <a:lvl1pPr marL="0" indent="0" algn="l" defTabSz="914400" rtl="0" eaLnBrk="1" fontAlgn="ctr" latinLnBrk="0" hangingPunct="1">
              <a:lnSpc>
                <a:spcPct val="100000"/>
              </a:lnSpc>
              <a:spcBef>
                <a:spcPts val="0"/>
              </a:spcBef>
              <a:buClr>
                <a:srgbClr val="000F78"/>
              </a:buClr>
              <a:buFont typeface="Wingdings" panose="05000000000000000000" pitchFamily="2" charset="2"/>
              <a:buNone/>
              <a:defRPr kumimoji="1" lang="ja-JP" altLang="en-US" sz="2000" b="1" i="0" kern="1200" baseline="0">
                <a:solidFill>
                  <a:srgbClr val="000F78"/>
                </a:solidFill>
                <a:latin typeface="Yu Gothic UI" panose="020B0500000000000000" pitchFamily="50" charset="-128"/>
                <a:ea typeface="Yu Gothic UI" panose="020B0500000000000000" pitchFamily="50" charset="-128"/>
                <a:cs typeface="+mj-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トライアルに対する患者へのインタビュー結果詳細</a:t>
            </a:r>
          </a:p>
        </p:txBody>
      </p:sp>
      <p:sp>
        <p:nvSpPr>
          <p:cNvPr id="4" name="スライド番号プレースホルダー 3">
            <a:extLst>
              <a:ext uri="{FF2B5EF4-FFF2-40B4-BE49-F238E27FC236}">
                <a16:creationId xmlns="" xmlns:a16="http://schemas.microsoft.com/office/drawing/2014/main" id="{F7B5DD1D-3B4D-49A7-8ECB-BC6310030807}"/>
              </a:ext>
            </a:extLst>
          </p:cNvPr>
          <p:cNvSpPr>
            <a:spLocks noGrp="1"/>
          </p:cNvSpPr>
          <p:nvPr>
            <p:ph type="sldNum" sz="quarter" idx="12"/>
          </p:nvPr>
        </p:nvSpPr>
        <p:spPr>
          <a:xfrm>
            <a:off x="6457950" y="6356351"/>
            <a:ext cx="2057400" cy="365125"/>
          </a:xfrm>
        </p:spPr>
        <p:txBody>
          <a:bodyPr/>
          <a:lstStyle/>
          <a:p>
            <a:fld id="{245740D0-2ED9-4E14-80CB-5455FBE9E7C2}" type="slidenum">
              <a:rPr kumimoji="1" lang="ja-JP" altLang="en-US" smtClean="0"/>
              <a:pPr/>
              <a:t>9</a:t>
            </a:fld>
            <a:endParaRPr kumimoji="1" lang="ja-JP" altLang="en-US"/>
          </a:p>
        </p:txBody>
      </p:sp>
      <p:sp>
        <p:nvSpPr>
          <p:cNvPr id="34" name="テキスト ボックス 33">
            <a:extLst>
              <a:ext uri="{FF2B5EF4-FFF2-40B4-BE49-F238E27FC236}">
                <a16:creationId xmlns="" xmlns:a16="http://schemas.microsoft.com/office/drawing/2014/main" id="{24C98292-E247-4752-80BF-F1C8F3BAE167}"/>
              </a:ext>
            </a:extLst>
          </p:cNvPr>
          <p:cNvSpPr txBox="1"/>
          <p:nvPr/>
        </p:nvSpPr>
        <p:spPr>
          <a:xfrm>
            <a:off x="201975" y="876721"/>
            <a:ext cx="8553848" cy="1318915"/>
          </a:xfrm>
          <a:prstGeom prst="rect">
            <a:avLst/>
          </a:prstGeom>
          <a:noFill/>
        </p:spPr>
        <p:txBody>
          <a:bodyPr wrap="square" rtlCol="0">
            <a:noAutofit/>
          </a:bodyPr>
          <a:lstStyle/>
          <a:p>
            <a:pPr marL="285750" indent="-285750">
              <a:lnSpc>
                <a:spcPct val="150000"/>
              </a:lnSpc>
              <a:buClr>
                <a:schemeClr val="tx1"/>
              </a:buClr>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トライアルに対する患者へのインタビュー結果は以下の通りであった。</a:t>
            </a:r>
            <a:endParaRPr kumimoji="1" lang="en-US" altLang="ja-JP" sz="14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 xmlns:a16="http://schemas.microsoft.com/office/drawing/2014/main" id="{24C98292-E247-4752-80BF-F1C8F3BAE167}"/>
              </a:ext>
            </a:extLst>
          </p:cNvPr>
          <p:cNvSpPr txBox="1"/>
          <p:nvPr/>
        </p:nvSpPr>
        <p:spPr>
          <a:xfrm>
            <a:off x="353526" y="6346587"/>
            <a:ext cx="5445133" cy="295916"/>
          </a:xfrm>
          <a:prstGeom prst="rect">
            <a:avLst/>
          </a:prstGeom>
          <a:noFill/>
        </p:spPr>
        <p:txBody>
          <a:bodyPr wrap="square" rtlCol="0">
            <a:noAutofit/>
          </a:bodyPr>
          <a:lstStyle/>
          <a:p>
            <a:r>
              <a:rPr kumimoji="1" lang="ja-JP" altLang="en-US" sz="1000" dirty="0">
                <a:latin typeface="メイリオ" panose="020B0604030504040204" pitchFamily="50" charset="-128"/>
                <a:ea typeface="メイリオ" panose="020B0604030504040204" pitchFamily="50" charset="-128"/>
              </a:rPr>
              <a:t>出所：コンソーシアム作成</a:t>
            </a:r>
          </a:p>
        </p:txBody>
      </p:sp>
      <p:sp>
        <p:nvSpPr>
          <p:cNvPr id="18" name="タイトル 13">
            <a:extLst>
              <a:ext uri="{FF2B5EF4-FFF2-40B4-BE49-F238E27FC236}">
                <a16:creationId xmlns="" xmlns:a16="http://schemas.microsoft.com/office/drawing/2014/main" id="{E2EFD5BF-6184-45DD-A650-22A8B9214EE3}"/>
              </a:ext>
            </a:extLst>
          </p:cNvPr>
          <p:cNvSpPr txBox="1">
            <a:spLocks/>
          </p:cNvSpPr>
          <p:nvPr/>
        </p:nvSpPr>
        <p:spPr>
          <a:xfrm>
            <a:off x="201975" y="44624"/>
            <a:ext cx="9504000" cy="222108"/>
          </a:xfrm>
          <a:prstGeom prst="rect">
            <a:avLst/>
          </a:prstGeom>
          <a:noFill/>
        </p:spPr>
        <p:txBody>
          <a:bodyPr vert="horz" lIns="144000" tIns="46800" rIns="0" bIns="36000" rtlCol="0" anchor="b" anchorCtr="0">
            <a:spAutoFit/>
          </a:bodyPr>
          <a:lstStyle>
            <a:lvl1pPr algn="l" defTabSz="914400" rtl="0" eaLnBrk="1" fontAlgn="ctr" latinLnBrk="0" hangingPunct="1">
              <a:lnSpc>
                <a:spcPct val="100000"/>
              </a:lnSpc>
              <a:spcBef>
                <a:spcPct val="0"/>
              </a:spcBef>
              <a:buNone/>
              <a:defRPr kumimoji="1" sz="900" b="1" i="0" kern="1200" baseline="0">
                <a:solidFill>
                  <a:srgbClr val="000F78"/>
                </a:solidFill>
                <a:latin typeface="Yu Gothic UI" panose="020B0500000000000000" pitchFamily="50" charset="-128"/>
                <a:ea typeface="Yu Gothic UI" panose="020B0500000000000000" pitchFamily="50" charset="-128"/>
                <a:cs typeface="+mj-cs"/>
              </a:defRPr>
            </a:lvl1pPr>
          </a:lstStyle>
          <a:p>
            <a:r>
              <a:rPr lang="ja-JP" altLang="en-US" dirty="0">
                <a:latin typeface="メイリオ" panose="020B0604030504040204" pitchFamily="50" charset="-128"/>
                <a:ea typeface="メイリオ" panose="020B0604030504040204" pitchFamily="50" charset="-128"/>
              </a:rPr>
              <a:t>中国</a:t>
            </a:r>
            <a:r>
              <a:rPr lang="ja-JP" altLang="en-US"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遠隔</a:t>
            </a:r>
            <a:r>
              <a:rPr lang="ja-JP" altLang="en-US" dirty="0" smtClean="0">
                <a:latin typeface="メイリオ" panose="020B0604030504040204" pitchFamily="50" charset="-128"/>
                <a:ea typeface="メイリオ" panose="020B0604030504040204" pitchFamily="50" charset="-128"/>
              </a:rPr>
              <a:t>画像</a:t>
            </a:r>
            <a:r>
              <a:rPr lang="ja-JP" altLang="en-US" dirty="0">
                <a:latin typeface="メイリオ" panose="020B0604030504040204" pitchFamily="50" charset="-128"/>
                <a:ea typeface="メイリオ" panose="020B0604030504040204" pitchFamily="50" charset="-128"/>
              </a:rPr>
              <a:t>診断</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4</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特定製品・サービスの市場・投資環境</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製品・サービスに対するニーズ</a:t>
            </a:r>
            <a:endParaRPr lang="en-US" altLang="ja-JP" dirty="0">
              <a:highlight>
                <a:srgbClr val="FFFF00"/>
              </a:highlight>
              <a:latin typeface="メイリオ" panose="020B0604030504040204" pitchFamily="50" charset="-128"/>
              <a:ea typeface="メイリオ" panose="020B0604030504040204" pitchFamily="50" charset="-128"/>
            </a:endParaRPr>
          </a:p>
        </p:txBody>
      </p:sp>
      <p:graphicFrame>
        <p:nvGraphicFramePr>
          <p:cNvPr id="8" name="表 7">
            <a:extLst>
              <a:ext uri="{FF2B5EF4-FFF2-40B4-BE49-F238E27FC236}">
                <a16:creationId xmlns="" xmlns:a16="http://schemas.microsoft.com/office/drawing/2014/main" id="{28BF3D38-A1E5-49DD-A3AF-97EBAEDC598B}"/>
              </a:ext>
            </a:extLst>
          </p:cNvPr>
          <p:cNvGraphicFramePr>
            <a:graphicFrameLocks noGrp="1"/>
          </p:cNvGraphicFramePr>
          <p:nvPr>
            <p:extLst>
              <p:ext uri="{D42A27DB-BD31-4B8C-83A1-F6EECF244321}">
                <p14:modId xmlns:p14="http://schemas.microsoft.com/office/powerpoint/2010/main" val="2451750912"/>
              </p:ext>
            </p:extLst>
          </p:nvPr>
        </p:nvGraphicFramePr>
        <p:xfrm>
          <a:off x="353525" y="1828179"/>
          <a:ext cx="8588498" cy="4080942"/>
        </p:xfrm>
        <a:graphic>
          <a:graphicData uri="http://schemas.openxmlformats.org/drawingml/2006/table">
            <a:tbl>
              <a:tblPr/>
              <a:tblGrid>
                <a:gridCol w="1762984">
                  <a:extLst>
                    <a:ext uri="{9D8B030D-6E8A-4147-A177-3AD203B41FA5}">
                      <a16:colId xmlns="" xmlns:a16="http://schemas.microsoft.com/office/drawing/2014/main" val="20001"/>
                    </a:ext>
                  </a:extLst>
                </a:gridCol>
                <a:gridCol w="1715250">
                  <a:extLst>
                    <a:ext uri="{9D8B030D-6E8A-4147-A177-3AD203B41FA5}">
                      <a16:colId xmlns="" xmlns:a16="http://schemas.microsoft.com/office/drawing/2014/main" val="3506940393"/>
                    </a:ext>
                  </a:extLst>
                </a:gridCol>
                <a:gridCol w="1672455">
                  <a:extLst>
                    <a:ext uri="{9D8B030D-6E8A-4147-A177-3AD203B41FA5}">
                      <a16:colId xmlns="" xmlns:a16="http://schemas.microsoft.com/office/drawing/2014/main" val="1759942233"/>
                    </a:ext>
                  </a:extLst>
                </a:gridCol>
                <a:gridCol w="1645364">
                  <a:extLst>
                    <a:ext uri="{9D8B030D-6E8A-4147-A177-3AD203B41FA5}">
                      <a16:colId xmlns="" xmlns:a16="http://schemas.microsoft.com/office/drawing/2014/main" val="3615975030"/>
                    </a:ext>
                  </a:extLst>
                </a:gridCol>
                <a:gridCol w="1792445">
                  <a:extLst>
                    <a:ext uri="{9D8B030D-6E8A-4147-A177-3AD203B41FA5}">
                      <a16:colId xmlns="" xmlns:a16="http://schemas.microsoft.com/office/drawing/2014/main" val="20002"/>
                    </a:ext>
                  </a:extLst>
                </a:gridCol>
              </a:tblGrid>
              <a:tr h="269852">
                <a:tc>
                  <a:txBody>
                    <a:bodyPr/>
                    <a:lstStyle/>
                    <a:p>
                      <a:pPr algn="ctr" fontAlgn="ctr"/>
                      <a:endParaRPr lang="ja-JP" altLang="en-US" sz="16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1"/>
                    </a:solidFill>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患者</a:t>
                      </a:r>
                      <a:r>
                        <a:rPr lang="en-US" altLang="ja-JP" sz="1600" b="1" i="0" u="none" strike="noStrike" dirty="0">
                          <a:solidFill>
                            <a:srgbClr val="000000"/>
                          </a:solidFill>
                          <a:effectLst/>
                          <a:latin typeface="メイリオ" panose="020B0604030504040204" pitchFamily="50" charset="-128"/>
                          <a:ea typeface="メイリオ" panose="020B0604030504040204" pitchFamily="50" charset="-128"/>
                        </a:rPr>
                        <a:t>A</a:t>
                      </a:r>
                      <a:endParaRPr lang="ja-JP" altLang="en-US" sz="16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患者</a:t>
                      </a:r>
                      <a:r>
                        <a:rPr lang="en-US" altLang="ja-JP" sz="1600" b="1" i="0" u="none" strike="noStrike" dirty="0">
                          <a:solidFill>
                            <a:srgbClr val="000000"/>
                          </a:solidFill>
                          <a:effectLst/>
                          <a:latin typeface="メイリオ" panose="020B0604030504040204" pitchFamily="50" charset="-128"/>
                          <a:ea typeface="メイリオ" panose="020B0604030504040204" pitchFamily="50" charset="-128"/>
                        </a:rPr>
                        <a:t>B</a:t>
                      </a:r>
                      <a:endParaRPr lang="ja-JP" altLang="en-US" sz="16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患者</a:t>
                      </a:r>
                      <a:r>
                        <a:rPr lang="en-US" altLang="ja-JP" sz="1600" b="1" i="0" u="none" strike="noStrike" dirty="0">
                          <a:solidFill>
                            <a:srgbClr val="000000"/>
                          </a:solidFill>
                          <a:effectLst/>
                          <a:latin typeface="メイリオ" panose="020B0604030504040204" pitchFamily="50" charset="-128"/>
                          <a:ea typeface="メイリオ" panose="020B0604030504040204" pitchFamily="50" charset="-128"/>
                        </a:rPr>
                        <a:t>C</a:t>
                      </a:r>
                      <a:endParaRPr lang="ja-JP" altLang="en-US" sz="16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患者</a:t>
                      </a:r>
                      <a:r>
                        <a:rPr lang="en-US" altLang="ja-JP" sz="1600" b="1" i="0" u="none" strike="noStrike" dirty="0">
                          <a:solidFill>
                            <a:srgbClr val="000000"/>
                          </a:solidFill>
                          <a:effectLst/>
                          <a:latin typeface="メイリオ" panose="020B0604030504040204" pitchFamily="50" charset="-128"/>
                          <a:ea typeface="メイリオ" panose="020B0604030504040204" pitchFamily="50" charset="-128"/>
                        </a:rPr>
                        <a:t>D</a:t>
                      </a:r>
                      <a:endParaRPr lang="ja-JP" altLang="en-US" sz="16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411204">
                <a:tc>
                  <a:txBody>
                    <a:bodyPr/>
                    <a:lstStyle/>
                    <a:p>
                      <a:pPr algn="l" fontAlgn="ctr"/>
                      <a:r>
                        <a:rPr lang="ja-JP" altLang="en-US" sz="1100" dirty="0">
                          <a:solidFill>
                            <a:schemeClr val="bg1"/>
                          </a:solidFill>
                          <a:latin typeface="メイリオ" panose="020B0604030504040204" pitchFamily="50" charset="-128"/>
                          <a:ea typeface="メイリオ" panose="020B0604030504040204" pitchFamily="50" charset="-128"/>
                          <a:cs typeface="ＭＳ Ｐゴシック" panose="020B0600070205080204" pitchFamily="50" charset="-128"/>
                        </a:rPr>
                        <a:t>①レポートを受け取った感想</a:t>
                      </a:r>
                      <a:endParaRPr lang="ja-JP" altLang="en-US" sz="1100" b="0" i="0" u="none" strike="noStrike" dirty="0">
                        <a:solidFill>
                          <a:schemeClr val="bg1"/>
                        </a:solidFill>
                        <a:effectLst/>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全体的に分かりやすくて読みやすい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レポート読めば自分の状況がよくわかった</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全体的に分かりやすくて読みやすい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全体的に分かりやすくて読みやすい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②レポートの形式・見栄えに関して</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特に問題なし</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分かりやすい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医学知識がなくても読めば理解できる</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理解しやすい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③診断基準の説明について</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診断カテゴリーの説明があり勉強になる</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分かりやすい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中国の基準で診断してほしい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日本の基準が書かれているが、中国の基準を書くべきでは</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④所見のわかりやすさ・充実度　</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見てみないとわからない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見てみないとわからない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一般患者でも理解できる用語で書いてもらいたい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dirty="0">
                          <a:latin typeface="メイリオ" panose="020B0604030504040204" pitchFamily="50" charset="-128"/>
                          <a:ea typeface="メイリオ" panose="020B0604030504040204" pitchFamily="50" charset="-128"/>
                        </a:rPr>
                        <a:t>おそらくわかりやすく書いてくれるのだと思う</a:t>
                      </a:r>
                      <a:endParaRPr lang="zh-TW" altLang="en-US" sz="1100" dirty="0">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⑤レポートに掲載される画像の内容・量</a:t>
                      </a:r>
                      <a:endParaRPr lang="en-US" altLang="ja-JP" sz="1100" b="0" i="0" u="none" strike="noStrike" dirty="0">
                        <a:solidFill>
                          <a:schemeClr val="bg1"/>
                        </a:solidFill>
                        <a:effectLst/>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満足できると思う</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満足している</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満足できると思う</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dirty="0">
                          <a:latin typeface="メイリオ" panose="020B0604030504040204" pitchFamily="50" charset="-128"/>
                          <a:ea typeface="メイリオ" panose="020B0604030504040204" pitchFamily="50" charset="-128"/>
                        </a:rPr>
                        <a:t>重要な画像が掲載されるとのことなので安心できる</a:t>
                      </a:r>
                      <a:endParaRPr lang="zh-TW" altLang="en-US" sz="1100" dirty="0">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17061662"/>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⑥検診を受ける際に重視するポイント</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正確な診断は最も重要、</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分かりやすさも</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診断の正確さやサービス価格を最も重視</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rPr>
                        <a:t>診断の正確さと診断医の知名度を重視したい</a:t>
                      </a:r>
                      <a:endParaRPr lang="zh-TW" altLang="en-US" sz="1100" dirty="0">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dirty="0">
                          <a:latin typeface="メイリオ" panose="020B0604030504040204" pitchFamily="50" charset="-128"/>
                          <a:ea typeface="メイリオ" panose="020B0604030504040204" pitchFamily="50" charset="-128"/>
                        </a:rPr>
                        <a:t>診断の正確さと診断医の知名度を重視したい</a:t>
                      </a:r>
                      <a:endParaRPr lang="zh-TW" altLang="en-US" sz="1100" dirty="0">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52260785"/>
                  </a:ext>
                </a:extLst>
              </a:tr>
              <a:tr h="429742">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⑦日本読影医作成レポートの継続的利用</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価格次第</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価格次第だが、利用したい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医師が指名できるなら使用したい</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dirty="0">
                          <a:latin typeface="メイリオ" panose="020B0604030504040204" pitchFamily="50" charset="-128"/>
                          <a:ea typeface="メイリオ" panose="020B0604030504040204" pitchFamily="50" charset="-128"/>
                        </a:rPr>
                        <a:t>使用したい、著名な先生にみてもらいたい</a:t>
                      </a:r>
                      <a:endParaRPr lang="zh-TW" altLang="en-US" sz="1100" dirty="0">
                        <a:latin typeface="メイリオ" panose="020B0604030504040204" pitchFamily="50" charset="-128"/>
                        <a:ea typeface="メイリオ" panose="020B060403050404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34965298"/>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⑧通常の検診にプラスして払える追加費用</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プラス</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100</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元程度が妥当</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dirty="0">
                          <a:solidFill>
                            <a:srgbClr val="000000"/>
                          </a:solidFill>
                          <a:effectLst/>
                          <a:latin typeface="メイリオ" panose="020B0604030504040204" pitchFamily="50" charset="-128"/>
                          <a:ea typeface="メイリオ" panose="020B0604030504040204" pitchFamily="50" charset="-128"/>
                          <a:cs typeface="+mn-cs"/>
                        </a:rPr>
                        <a:t>プラス</a:t>
                      </a:r>
                      <a:r>
                        <a:rPr kumimoji="1" lang="en-US" altLang="ja-JP" sz="1100" b="0" i="0" u="none" strike="noStrike" kern="1200" dirty="0">
                          <a:solidFill>
                            <a:srgbClr val="000000"/>
                          </a:solidFill>
                          <a:effectLst/>
                          <a:latin typeface="メイリオ" panose="020B0604030504040204" pitchFamily="50" charset="-128"/>
                          <a:ea typeface="メイリオ" panose="020B0604030504040204" pitchFamily="50" charset="-128"/>
                          <a:cs typeface="+mn-cs"/>
                        </a:rPr>
                        <a:t>100</a:t>
                      </a:r>
                      <a:r>
                        <a:rPr kumimoji="1" lang="ja-JP" altLang="en-US" sz="1100" b="0" i="0" u="none" strike="noStrike" kern="1200" dirty="0">
                          <a:solidFill>
                            <a:srgbClr val="000000"/>
                          </a:solidFill>
                          <a:effectLst/>
                          <a:latin typeface="メイリオ" panose="020B0604030504040204" pitchFamily="50" charset="-128"/>
                          <a:ea typeface="メイリオ" panose="020B0604030504040204" pitchFamily="50" charset="-128"/>
                          <a:cs typeface="+mn-cs"/>
                        </a:rPr>
                        <a:t>元程度なら納得できる</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300</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元以内の追加料金であれば問題なし</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dirty="0">
                          <a:solidFill>
                            <a:srgbClr val="000000"/>
                          </a:solidFill>
                          <a:effectLst/>
                          <a:latin typeface="メイリオ" panose="020B0604030504040204" pitchFamily="50" charset="-128"/>
                          <a:ea typeface="メイリオ" panose="020B0604030504040204" pitchFamily="50" charset="-128"/>
                          <a:cs typeface="+mn-cs"/>
                        </a:rPr>
                        <a:t>500</a:t>
                      </a:r>
                      <a:r>
                        <a:rPr kumimoji="1" lang="ja-JP" altLang="en-US" sz="1100" b="0" i="0" u="none" strike="noStrike" kern="1200" dirty="0">
                          <a:solidFill>
                            <a:srgbClr val="000000"/>
                          </a:solidFill>
                          <a:effectLst/>
                          <a:latin typeface="メイリオ" panose="020B0604030504040204" pitchFamily="50" charset="-128"/>
                          <a:ea typeface="メイリオ" panose="020B0604030504040204" pitchFamily="50" charset="-128"/>
                          <a:cs typeface="+mn-cs"/>
                        </a:rPr>
                        <a:t>元以内の追加料金なら払える</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00489347"/>
                  </a:ext>
                </a:extLst>
              </a:tr>
              <a:tr h="411204">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⑨利用してみたい</a:t>
                      </a:r>
                      <a:r>
                        <a:rPr lang="en-US" altLang="ja-JP" sz="1100" b="0" i="0" u="none" strike="noStrike" dirty="0">
                          <a:solidFill>
                            <a:schemeClr val="bg1"/>
                          </a:solidFill>
                          <a:effectLst/>
                          <a:latin typeface="メイリオ" panose="020B0604030504040204" pitchFamily="50" charset="-128"/>
                          <a:ea typeface="メイリオ" panose="020B0604030504040204" pitchFamily="50" charset="-128"/>
                        </a:rPr>
                        <a:t/>
                      </a:r>
                      <a:br>
                        <a:rPr lang="en-US" altLang="ja-JP" sz="1100" b="0" i="0" u="none" strike="noStrike" dirty="0">
                          <a:solidFill>
                            <a:schemeClr val="bg1"/>
                          </a:solidFill>
                          <a:effectLst/>
                          <a:latin typeface="メイリオ" panose="020B0604030504040204" pitchFamily="50" charset="-128"/>
                          <a:ea typeface="メイリオ" panose="020B0604030504040204" pitchFamily="50" charset="-128"/>
                        </a:rPr>
                      </a:b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rPr>
                        <a:t>検査</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がん、腫瘍、心臓など</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がん、腫瘍</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がん</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がん</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(PET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などを受けてみたい</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endParaRPr kumimoji="1" lang="ja-JP" altLang="en-US" sz="1100" b="0" i="0" u="none" strike="noStrike" kern="1200" dirty="0">
                        <a:solidFill>
                          <a:srgbClr val="000000"/>
                        </a:solidFill>
                        <a:effectLst/>
                        <a:latin typeface="メイリオ" panose="020B0604030504040204" pitchFamily="50" charset="-128"/>
                        <a:ea typeface="メイリオ" panose="020B0604030504040204" pitchFamily="50" charset="-128"/>
                        <a:cs typeface="+mn-cs"/>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61298033"/>
                  </a:ext>
                </a:extLst>
              </a:tr>
            </a:tbl>
          </a:graphicData>
        </a:graphic>
      </p:graphicFrame>
    </p:spTree>
    <p:extLst>
      <p:ext uri="{BB962C8B-B14F-4D97-AF65-F5344CB8AC3E}">
        <p14:creationId xmlns:p14="http://schemas.microsoft.com/office/powerpoint/2010/main" val="8497704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a:majorFont>
        <a:latin typeface="Calibri Light"/>
        <a:ea typeface="游ゴシック Light"/>
        <a:cs typeface=""/>
      </a:majorFont>
      <a:minorFont>
        <a:latin typeface="Calibri"/>
        <a:ea typeface="游ゴシック Light"/>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spPr>
      <a:bodyPr wrap="square">
        <a:noAutofit/>
      </a:bodyPr>
      <a:lstStyle>
        <a:defPPr algn="l">
          <a:defRPr kumimoji="1" sz="1200" dirty="0"/>
        </a:defPPr>
      </a:lstStyle>
    </a:spDef>
    <a:txDef>
      <a:spPr>
        <a:noFill/>
      </a:spPr>
      <a:bodyPr wrap="square" rtlCol="0">
        <a:noAutofit/>
      </a:bodyPr>
      <a:lstStyle>
        <a:defPPr algn="l">
          <a:defRPr kumimoji="1"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4B6627431FF794C91D906D6FD4FA5A1" ma:contentTypeVersion="12" ma:contentTypeDescription="新しいドキュメントを作成します。" ma:contentTypeScope="" ma:versionID="77a6ee2ffdf9024e5b85f319a529919e">
  <xsd:schema xmlns:xsd="http://www.w3.org/2001/XMLSchema" xmlns:xs="http://www.w3.org/2001/XMLSchema" xmlns:p="http://schemas.microsoft.com/office/2006/metadata/properties" xmlns:ns2="5b28dcba-4d07-41a8-ab20-a8bf42c8ecd1" xmlns:ns3="5fe0bc8a-f840-4d96-b01b-9f1333c8bc08" targetNamespace="http://schemas.microsoft.com/office/2006/metadata/properties" ma:root="true" ma:fieldsID="d0e9b23c9437dcb65e8b1ff12a5c8ff2" ns2:_="" ns3:_="">
    <xsd:import namespace="5b28dcba-4d07-41a8-ab20-a8bf42c8ecd1"/>
    <xsd:import namespace="5fe0bc8a-f840-4d96-b01b-9f1333c8bc0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28dcba-4d07-41a8-ab20-a8bf42c8ec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e0bc8a-f840-4d96-b01b-9f1333c8bc08"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0FA72-184E-4BB4-8130-086E1FD42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28dcba-4d07-41a8-ab20-a8bf42c8ecd1"/>
    <ds:schemaRef ds:uri="5fe0bc8a-f840-4d96-b01b-9f1333c8bc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DF8693-BD11-4F49-A028-2284467EAC67}">
  <ds:schemaRefs>
    <ds:schemaRef ds:uri="http://schemas.microsoft.com/sharepoint/v3/contenttype/forms"/>
  </ds:schemaRefs>
</ds:datastoreItem>
</file>

<file path=customXml/itemProps3.xml><?xml version="1.0" encoding="utf-8"?>
<ds:datastoreItem xmlns:ds="http://schemas.openxmlformats.org/officeDocument/2006/customXml" ds:itemID="{23A82B8A-A9C9-40D5-90D4-A8FD6D94C23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fe0bc8a-f840-4d96-b01b-9f1333c8bc08"/>
    <ds:schemaRef ds:uri="5b28dcba-4d07-41a8-ab20-a8bf42c8ecd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2896</Words>
  <Application>Microsoft Office PowerPoint</Application>
  <PresentationFormat>画面に合わせる (4:3)</PresentationFormat>
  <Paragraphs>416</Paragraphs>
  <Slides>15</Slides>
  <Notes>15</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15</vt:i4>
      </vt:variant>
    </vt:vector>
  </HeadingPairs>
  <TitlesOfParts>
    <vt:vector size="29" baseType="lpstr">
      <vt:lpstr>HGS明朝B</vt:lpstr>
      <vt:lpstr>ＭＳ Ｐゴシック</vt:lpstr>
      <vt:lpstr>ZWAdobeF</vt:lpstr>
      <vt:lpstr>メイリオ</vt:lpstr>
      <vt:lpstr>Yu Gothic</vt:lpstr>
      <vt:lpstr>Yu Gothic</vt:lpstr>
      <vt:lpstr>游ゴシック Light</vt:lpstr>
      <vt:lpstr>游ゴシック Light 見出し</vt:lpstr>
      <vt:lpstr>游ゴシック Light 本文</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2021-03-05T03:28:34Z</dcterms:created>
  <dcterms:modified xsi:type="dcterms:W3CDTF">2021-12-09T03:31:33Z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0x01010084B6627431FF794C91D906D6FD4FA5A1</vt:lpwstr>
  </property>
</Properties>
</file>